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handoutMasterIdLst>
    <p:handoutMasterId r:id="rId43"/>
  </p:handoutMasterIdLst>
  <p:sldIdLst>
    <p:sldId id="455" r:id="rId6"/>
    <p:sldId id="384" r:id="rId7"/>
    <p:sldId id="388" r:id="rId8"/>
    <p:sldId id="385" r:id="rId9"/>
    <p:sldId id="391" r:id="rId10"/>
    <p:sldId id="483" r:id="rId11"/>
    <p:sldId id="404" r:id="rId12"/>
    <p:sldId id="499" r:id="rId13"/>
    <p:sldId id="473" r:id="rId14"/>
    <p:sldId id="445" r:id="rId15"/>
    <p:sldId id="497" r:id="rId16"/>
    <p:sldId id="387" r:id="rId17"/>
    <p:sldId id="390" r:id="rId18"/>
    <p:sldId id="446" r:id="rId19"/>
    <p:sldId id="501" r:id="rId20"/>
    <p:sldId id="447" r:id="rId21"/>
    <p:sldId id="409" r:id="rId22"/>
    <p:sldId id="495" r:id="rId23"/>
    <p:sldId id="411" r:id="rId24"/>
    <p:sldId id="412" r:id="rId25"/>
    <p:sldId id="413" r:id="rId26"/>
    <p:sldId id="414" r:id="rId27"/>
    <p:sldId id="415" r:id="rId28"/>
    <p:sldId id="416" r:id="rId29"/>
    <p:sldId id="428" r:id="rId30"/>
    <p:sldId id="489" r:id="rId31"/>
    <p:sldId id="429" r:id="rId32"/>
    <p:sldId id="430" r:id="rId33"/>
    <p:sldId id="425" r:id="rId34"/>
    <p:sldId id="419" r:id="rId35"/>
    <p:sldId id="491" r:id="rId36"/>
    <p:sldId id="421" r:id="rId37"/>
    <p:sldId id="422" r:id="rId38"/>
    <p:sldId id="448" r:id="rId39"/>
    <p:sldId id="500" r:id="rId40"/>
    <p:sldId id="426"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E695EB3A-A828-4E21-A85A-D86AB5B2983F}">
          <p14:sldIdLst>
            <p14:sldId id="455"/>
            <p14:sldId id="384"/>
            <p14:sldId id="388"/>
            <p14:sldId id="385"/>
            <p14:sldId id="391"/>
            <p14:sldId id="483"/>
            <p14:sldId id="404"/>
            <p14:sldId id="499"/>
            <p14:sldId id="473"/>
            <p14:sldId id="445"/>
            <p14:sldId id="497"/>
            <p14:sldId id="387"/>
            <p14:sldId id="390"/>
            <p14:sldId id="446"/>
            <p14:sldId id="501"/>
            <p14:sldId id="447"/>
            <p14:sldId id="409"/>
            <p14:sldId id="495"/>
            <p14:sldId id="411"/>
            <p14:sldId id="412"/>
            <p14:sldId id="413"/>
            <p14:sldId id="414"/>
            <p14:sldId id="415"/>
            <p14:sldId id="416"/>
            <p14:sldId id="428"/>
            <p14:sldId id="489"/>
            <p14:sldId id="429"/>
            <p14:sldId id="430"/>
            <p14:sldId id="425"/>
            <p14:sldId id="419"/>
            <p14:sldId id="491"/>
            <p14:sldId id="421"/>
            <p14:sldId id="422"/>
            <p14:sldId id="448"/>
            <p14:sldId id="500"/>
            <p14:sldId id="426"/>
          </p14:sldIdLst>
        </p14:section>
        <p14:section name="Untitled Section" id="{7952DEF9-BBEC-4D2A-983B-48549A3F670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00FF"/>
    <a:srgbClr val="0A0A0A"/>
    <a:srgbClr val="666633"/>
    <a:srgbClr val="92D050"/>
    <a:srgbClr val="98A15F"/>
    <a:srgbClr val="005426"/>
    <a:srgbClr val="00B15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10" autoAdjust="0"/>
    <p:restoredTop sz="93203" autoAdjust="0"/>
  </p:normalViewPr>
  <p:slideViewPr>
    <p:cSldViewPr>
      <p:cViewPr varScale="1">
        <p:scale>
          <a:sx n="70" d="100"/>
          <a:sy n="70" d="100"/>
        </p:scale>
        <p:origin x="66" y="3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30" d="100"/>
          <a:sy n="130" d="100"/>
        </p:scale>
        <p:origin x="4824" y="-5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0496735984924961"/>
          <c:y val="2.5426083103248457E-2"/>
          <c:w val="0.8750896202077304"/>
          <c:h val="0.8708179045186919"/>
        </c:manualLayout>
      </c:layout>
      <c:bar3DChart>
        <c:barDir val="col"/>
        <c:grouping val="clustered"/>
        <c:varyColors val="0"/>
        <c:ser>
          <c:idx val="0"/>
          <c:order val="0"/>
          <c:tx>
            <c:strRef>
              <c:f>Sheet1!$B$1</c:f>
              <c:strCache>
                <c:ptCount val="1"/>
                <c:pt idx="0">
                  <c:v>SGT</c:v>
                </c:pt>
              </c:strCache>
            </c:strRef>
          </c:tx>
          <c:spPr>
            <a:solidFill>
              <a:srgbClr val="FF000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Sheet1!$B$2:$B$6</c:f>
              <c:numCache>
                <c:formatCode>#,##0.00</c:formatCode>
                <c:ptCount val="5"/>
                <c:pt idx="0">
                  <c:v>3423.9</c:v>
                </c:pt>
                <c:pt idx="1">
                  <c:v>3851.7</c:v>
                </c:pt>
              </c:numCache>
            </c:numRef>
          </c:val>
          <c:extLst>
            <c:ext xmlns:c16="http://schemas.microsoft.com/office/drawing/2014/chart" uri="{C3380CC4-5D6E-409C-BE32-E72D297353CC}">
              <c16:uniqueId val="{00000000-6DAA-4424-ABB6-7650B5EB4B81}"/>
            </c:ext>
          </c:extLst>
        </c:ser>
        <c:ser>
          <c:idx val="1"/>
          <c:order val="1"/>
          <c:tx>
            <c:strRef>
              <c:f>Sheet1!$C$1</c:f>
              <c:strCache>
                <c:ptCount val="1"/>
                <c:pt idx="0">
                  <c:v>SSG</c:v>
                </c:pt>
              </c:strCache>
            </c:strRef>
          </c:tx>
          <c:spPr>
            <a:solidFill>
              <a:schemeClr val="tx1"/>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Sheet1!$C$2:$C$6</c:f>
              <c:numCache>
                <c:formatCode>#,##0.00</c:formatCode>
                <c:ptCount val="5"/>
                <c:pt idx="0">
                  <c:v>3711.9</c:v>
                </c:pt>
                <c:pt idx="1">
                  <c:v>4170.8999999999996</c:v>
                </c:pt>
                <c:pt idx="2">
                  <c:v>4551.3</c:v>
                </c:pt>
                <c:pt idx="3">
                  <c:v>4616.3999999999996</c:v>
                </c:pt>
              </c:numCache>
            </c:numRef>
          </c:val>
          <c:extLst>
            <c:ext xmlns:c16="http://schemas.microsoft.com/office/drawing/2014/chart" uri="{C3380CC4-5D6E-409C-BE32-E72D297353CC}">
              <c16:uniqueId val="{00000001-6DAA-4424-ABB6-7650B5EB4B81}"/>
            </c:ext>
          </c:extLst>
        </c:ser>
        <c:ser>
          <c:idx val="2"/>
          <c:order val="2"/>
          <c:tx>
            <c:strRef>
              <c:f>Sheet1!$D$1</c:f>
              <c:strCache>
                <c:ptCount val="1"/>
                <c:pt idx="0">
                  <c:v>SFC</c:v>
                </c:pt>
              </c:strCache>
            </c:strRef>
          </c:tx>
          <c:spPr>
            <a:solidFill>
              <a:srgbClr val="0070C0"/>
            </a:solidFill>
            <a:ln>
              <a:noFill/>
            </a:ln>
            <a:effectLst/>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Sheet1!$D$2:$D$6</c:f>
              <c:numCache>
                <c:formatCode>#,##0.00</c:formatCode>
                <c:ptCount val="5"/>
                <c:pt idx="1">
                  <c:v>4644.8999999999996</c:v>
                </c:pt>
                <c:pt idx="2">
                  <c:v>5258.7</c:v>
                </c:pt>
                <c:pt idx="3">
                  <c:v>5473.2</c:v>
                </c:pt>
              </c:numCache>
            </c:numRef>
          </c:val>
          <c:extLst>
            <c:ext xmlns:c16="http://schemas.microsoft.com/office/drawing/2014/chart" uri="{C3380CC4-5D6E-409C-BE32-E72D297353CC}">
              <c16:uniqueId val="{00000003-6DAA-4424-ABB6-7650B5EB4B81}"/>
            </c:ext>
          </c:extLst>
        </c:ser>
        <c:ser>
          <c:idx val="3"/>
          <c:order val="3"/>
          <c:tx>
            <c:strRef>
              <c:f>Sheet1!$E$1</c:f>
              <c:strCache>
                <c:ptCount val="1"/>
                <c:pt idx="0">
                  <c:v>W-1</c:v>
                </c:pt>
              </c:strCache>
            </c:strRef>
          </c:tx>
          <c:spPr>
            <a:solidFill>
              <a:srgbClr val="92D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Sheet1!$E$2:$E$6</c:f>
              <c:numCache>
                <c:formatCode>#,##0.00</c:formatCode>
                <c:ptCount val="5"/>
                <c:pt idx="0">
                  <c:v>4515</c:v>
                </c:pt>
                <c:pt idx="1">
                  <c:v>5070.6000000000004</c:v>
                </c:pt>
                <c:pt idx="2">
                  <c:v>5753.1</c:v>
                </c:pt>
                <c:pt idx="3">
                  <c:v>6143.4</c:v>
                </c:pt>
                <c:pt idx="4">
                  <c:v>6143.4</c:v>
                </c:pt>
              </c:numCache>
            </c:numRef>
          </c:val>
          <c:extLst>
            <c:ext xmlns:c16="http://schemas.microsoft.com/office/drawing/2014/chart" uri="{C3380CC4-5D6E-409C-BE32-E72D297353CC}">
              <c16:uniqueId val="{00000004-6DAA-4424-ABB6-7650B5EB4B81}"/>
            </c:ext>
          </c:extLst>
        </c:ser>
        <c:ser>
          <c:idx val="4"/>
          <c:order val="4"/>
          <c:tx>
            <c:strRef>
              <c:f>Sheet1!$F$1</c:f>
              <c:strCache>
                <c:ptCount val="1"/>
                <c:pt idx="0">
                  <c:v>W-2</c:v>
                </c:pt>
              </c:strCache>
            </c:strRef>
          </c:tx>
          <c:spPr>
            <a:solidFill>
              <a:srgbClr val="00B050"/>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Sheet1!$F$2:$F$6</c:f>
              <c:numCache>
                <c:formatCode>#,##0.00</c:formatCode>
                <c:ptCount val="5"/>
                <c:pt idx="0">
                  <c:v>4894.8</c:v>
                </c:pt>
                <c:pt idx="1">
                  <c:v>5505.6</c:v>
                </c:pt>
                <c:pt idx="2">
                  <c:v>6138.6</c:v>
                </c:pt>
                <c:pt idx="3">
                  <c:v>6517.2</c:v>
                </c:pt>
                <c:pt idx="4">
                  <c:v>6760.2</c:v>
                </c:pt>
              </c:numCache>
            </c:numRef>
          </c:val>
          <c:extLst>
            <c:ext xmlns:c16="http://schemas.microsoft.com/office/drawing/2014/chart" uri="{C3380CC4-5D6E-409C-BE32-E72D297353CC}">
              <c16:uniqueId val="{00000005-6DAA-4424-ABB6-7650B5EB4B81}"/>
            </c:ext>
          </c:extLst>
        </c:ser>
        <c:ser>
          <c:idx val="5"/>
          <c:order val="5"/>
          <c:tx>
            <c:strRef>
              <c:f>Sheet1!$G$1</c:f>
              <c:strCache>
                <c:ptCount val="1"/>
                <c:pt idx="0">
                  <c:v>W-3</c:v>
                </c:pt>
              </c:strCache>
            </c:strRef>
          </c:tx>
          <c:spPr>
            <a:solidFill>
              <a:srgbClr val="005426"/>
            </a:solidFill>
            <a:ln>
              <a:solidFill>
                <a:schemeClr val="tx1"/>
              </a:solidFill>
            </a:ln>
            <a:effectLst/>
            <a:sp3d>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Sheet1!$G$2:$G$6</c:f>
              <c:numCache>
                <c:formatCode>#,##0.00</c:formatCode>
                <c:ptCount val="5"/>
                <c:pt idx="0">
                  <c:v>5232.3</c:v>
                </c:pt>
                <c:pt idx="1">
                  <c:v>6055.8</c:v>
                </c:pt>
                <c:pt idx="2">
                  <c:v>6718.2</c:v>
                </c:pt>
                <c:pt idx="3">
                  <c:v>7428.3</c:v>
                </c:pt>
                <c:pt idx="4">
                  <c:v>8029.5</c:v>
                </c:pt>
              </c:numCache>
            </c:numRef>
          </c:val>
          <c:extLst>
            <c:ext xmlns:c16="http://schemas.microsoft.com/office/drawing/2014/chart" uri="{C3380CC4-5D6E-409C-BE32-E72D297353CC}">
              <c16:uniqueId val="{00000006-6DAA-4424-ABB6-7650B5EB4B81}"/>
            </c:ext>
          </c:extLst>
        </c:ser>
        <c:ser>
          <c:idx val="6"/>
          <c:order val="6"/>
          <c:tx>
            <c:strRef>
              <c:f>Sheet1!$H$1</c:f>
              <c:strCache>
                <c:ptCount val="1"/>
                <c:pt idx="0">
                  <c:v>W-4</c:v>
                </c:pt>
              </c:strCache>
            </c:strRef>
          </c:tx>
          <c:spPr>
            <a:solidFill>
              <a:schemeClr val="accent1">
                <a:lumMod val="60000"/>
              </a:schemeClr>
            </a:solidFill>
            <a:ln w="12700">
              <a:solidFill>
                <a:schemeClr val="tx1"/>
              </a:solidFill>
            </a:ln>
            <a:effectLst/>
            <a:sp3d contourW="12700">
              <a:contourClr>
                <a:schemeClr val="tx1"/>
              </a:contourClr>
            </a:sp3d>
          </c:spPr>
          <c:invertIfNegative val="0"/>
          <c:cat>
            <c:strRef>
              <c:f>Sheet1!$A$2:$A$6</c:f>
              <c:strCache>
                <c:ptCount val="5"/>
                <c:pt idx="0">
                  <c:v>6 Years TIS</c:v>
                </c:pt>
                <c:pt idx="1">
                  <c:v>10 Years TIS</c:v>
                </c:pt>
                <c:pt idx="2">
                  <c:v>16 Years TIS</c:v>
                </c:pt>
                <c:pt idx="3">
                  <c:v>20 Years TIS</c:v>
                </c:pt>
                <c:pt idx="4">
                  <c:v>26 Years TIS</c:v>
                </c:pt>
              </c:strCache>
            </c:strRef>
          </c:cat>
          <c:val>
            <c:numRef>
              <c:f>Sheet1!$H$2:$H$6</c:f>
              <c:numCache>
                <c:formatCode>#,##0.00</c:formatCode>
                <c:ptCount val="5"/>
                <c:pt idx="1">
                  <c:v>6483</c:v>
                </c:pt>
                <c:pt idx="2">
                  <c:v>7554</c:v>
                </c:pt>
                <c:pt idx="3">
                  <c:v>8087.7</c:v>
                </c:pt>
                <c:pt idx="4">
                  <c:v>9153.6</c:v>
                </c:pt>
              </c:numCache>
            </c:numRef>
          </c:val>
          <c:extLst>
            <c:ext xmlns:c16="http://schemas.microsoft.com/office/drawing/2014/chart" uri="{C3380CC4-5D6E-409C-BE32-E72D297353CC}">
              <c16:uniqueId val="{00000007-6DAA-4424-ABB6-7650B5EB4B81}"/>
            </c:ext>
          </c:extLst>
        </c:ser>
        <c:ser>
          <c:idx val="7"/>
          <c:order val="7"/>
          <c:tx>
            <c:strRef>
              <c:f>Sheet1!$I$1</c:f>
              <c:strCache>
                <c:ptCount val="1"/>
                <c:pt idx="0">
                  <c:v>W-5</c:v>
                </c:pt>
              </c:strCache>
            </c:strRef>
          </c:tx>
          <c:spPr>
            <a:solidFill>
              <a:srgbClr val="666633"/>
            </a:solidFill>
            <a:ln>
              <a:solidFill>
                <a:schemeClr val="tx1"/>
              </a:solidFill>
            </a:ln>
            <a:effectLst/>
            <a:sp3d>
              <a:contourClr>
                <a:schemeClr val="tx1"/>
              </a:contourClr>
            </a:sp3d>
          </c:spPr>
          <c:invertIfNegative val="0"/>
          <c:dPt>
            <c:idx val="3"/>
            <c:invertIfNegative val="0"/>
            <c:bubble3D val="0"/>
            <c:spPr>
              <a:solidFill>
                <a:srgbClr val="666633"/>
              </a:solidFill>
              <a:ln w="12700">
                <a:solidFill>
                  <a:schemeClr val="tx1"/>
                </a:solidFill>
              </a:ln>
              <a:effectLst/>
              <a:sp3d contourW="12700">
                <a:contourClr>
                  <a:schemeClr val="tx1"/>
                </a:contourClr>
              </a:sp3d>
            </c:spPr>
            <c:extLst>
              <c:ext xmlns:c16="http://schemas.microsoft.com/office/drawing/2014/chart" uri="{C3380CC4-5D6E-409C-BE32-E72D297353CC}">
                <c16:uniqueId val="{0000000F-6DAA-4424-ABB6-7650B5EB4B81}"/>
              </c:ext>
            </c:extLst>
          </c:dPt>
          <c:dPt>
            <c:idx val="4"/>
            <c:invertIfNegative val="0"/>
            <c:bubble3D val="0"/>
            <c:extLst>
              <c:ext xmlns:c16="http://schemas.microsoft.com/office/drawing/2014/chart" uri="{C3380CC4-5D6E-409C-BE32-E72D297353CC}">
                <c16:uniqueId val="{00000010-6DAA-4424-ABB6-7650B5EB4B81}"/>
              </c:ext>
            </c:extLst>
          </c:dPt>
          <c:cat>
            <c:strRef>
              <c:f>Sheet1!$A$2:$A$6</c:f>
              <c:strCache>
                <c:ptCount val="5"/>
                <c:pt idx="0">
                  <c:v>6 Years TIS</c:v>
                </c:pt>
                <c:pt idx="1">
                  <c:v>10 Years TIS</c:v>
                </c:pt>
                <c:pt idx="2">
                  <c:v>16 Years TIS</c:v>
                </c:pt>
                <c:pt idx="3">
                  <c:v>20 Years TIS</c:v>
                </c:pt>
                <c:pt idx="4">
                  <c:v>26 Years TIS</c:v>
                </c:pt>
              </c:strCache>
            </c:strRef>
          </c:cat>
          <c:val>
            <c:numRef>
              <c:f>Sheet1!$I$2:$I$6</c:f>
              <c:numCache>
                <c:formatCode>General</c:formatCode>
                <c:ptCount val="5"/>
                <c:pt idx="3" formatCode="#,##0.00">
                  <c:v>8912.1</c:v>
                </c:pt>
                <c:pt idx="4" formatCode="#,##0.00">
                  <c:v>10073.4</c:v>
                </c:pt>
              </c:numCache>
            </c:numRef>
          </c:val>
          <c:extLst>
            <c:ext xmlns:c16="http://schemas.microsoft.com/office/drawing/2014/chart" uri="{C3380CC4-5D6E-409C-BE32-E72D297353CC}">
              <c16:uniqueId val="{00000008-6DAA-4424-ABB6-7650B5EB4B81}"/>
            </c:ext>
          </c:extLst>
        </c:ser>
        <c:dLbls>
          <c:showLegendKey val="0"/>
          <c:showVal val="0"/>
          <c:showCatName val="0"/>
          <c:showSerName val="0"/>
          <c:showPercent val="0"/>
          <c:showBubbleSize val="0"/>
        </c:dLbls>
        <c:gapWidth val="0"/>
        <c:gapDepth val="0"/>
        <c:shape val="box"/>
        <c:axId val="622617488"/>
        <c:axId val="622618144"/>
        <c:axId val="0"/>
      </c:bar3DChart>
      <c:catAx>
        <c:axId val="622617488"/>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t"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8144"/>
        <c:crosses val="autoZero"/>
        <c:auto val="1"/>
        <c:lblAlgn val="ctr"/>
        <c:lblOffset val="100"/>
        <c:noMultiLvlLbl val="0"/>
      </c:catAx>
      <c:valAx>
        <c:axId val="622618144"/>
        <c:scaling>
          <c:orientation val="minMax"/>
          <c:max val="10000"/>
          <c:min val="2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617488"/>
        <c:crosses val="autoZero"/>
        <c:crossBetween val="between"/>
        <c:minorUnit val="1000"/>
      </c:valAx>
      <c:spPr>
        <a:noFill/>
        <a:ln>
          <a:noFill/>
        </a:ln>
        <a:effectLst/>
      </c:spPr>
    </c:plotArea>
    <c:legend>
      <c:legendPos val="b"/>
      <c:layout>
        <c:manualLayout>
          <c:xMode val="edge"/>
          <c:yMode val="edge"/>
          <c:x val="0.28935314175471655"/>
          <c:y val="0.94466074342058592"/>
          <c:w val="0.47827377347062389"/>
          <c:h val="4.3325175569270055E-2"/>
        </c:manualLayout>
      </c:layout>
      <c:overlay val="0"/>
      <c:spPr>
        <a:solidFill>
          <a:srgbClr val="666633"/>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16C4D-8FAE-4C43-A237-F8E071C1D988}"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zoom="82000">
            <a:rot lat="21300000" lon="20700000" rev="180000"/>
          </a:camera>
          <a:lightRig rig="morning" dir="t">
            <a:rot lat="0" lon="0" rev="0"/>
          </a:lightRig>
        </a:scene3d>
      </dgm:spPr>
      <dgm:t>
        <a:bodyPr/>
        <a:lstStyle/>
        <a:p>
          <a:endParaRPr lang="en-US"/>
        </a:p>
      </dgm:t>
    </dgm:pt>
    <dgm:pt modelId="{9CEE4436-6C2D-4C0F-8849-16F99B8C20AF}">
      <dgm:prSet phldrT="[Text]" custT="1"/>
      <dgm:spPr>
        <a:sp3d extrusionH="190500" prstMaterial="matte">
          <a:bevelT w="120650" h="38100"/>
          <a:bevelB w="120650" h="57150" prst="relaxedInset"/>
          <a:contourClr>
            <a:schemeClr val="bg1"/>
          </a:contourClr>
        </a:sp3d>
      </dgm:spPr>
      <dgm:t>
        <a:bodyPr lIns="2103120" anchor="ctr"/>
        <a:lstStyle/>
        <a:p>
          <a:pPr algn="l"/>
          <a:r>
            <a:rPr lang="en-US" sz="3200" b="1" u="none" dirty="0"/>
            <a:t>     </a:t>
          </a:r>
          <a:r>
            <a:rPr lang="en-US" sz="3200" b="1" u="sng" dirty="0"/>
            <a:t>Technicians</a:t>
          </a:r>
        </a:p>
      </dgm:t>
    </dgm:pt>
    <dgm:pt modelId="{347CAC96-7FC4-4727-B97A-5D6C4A623E0F}" type="parTrans" cxnId="{2D021F8A-2A5E-4CA3-99C7-DCC1EF2052DA}">
      <dgm:prSet/>
      <dgm:spPr/>
      <dgm:t>
        <a:bodyPr/>
        <a:lstStyle/>
        <a:p>
          <a:endParaRPr lang="en-US"/>
        </a:p>
      </dgm:t>
    </dgm:pt>
    <dgm:pt modelId="{FA6C32D0-40CD-427C-8537-B3C8244995EC}" type="sibTrans" cxnId="{2D021F8A-2A5E-4CA3-99C7-DCC1EF2052DA}">
      <dgm:prSet/>
      <dgm:spPr/>
      <dgm:t>
        <a:bodyPr/>
        <a:lstStyle/>
        <a:p>
          <a:endParaRPr lang="en-US"/>
        </a:p>
      </dgm:t>
    </dgm:pt>
    <dgm:pt modelId="{DBBAEA62-49AE-4D73-91E3-6EA1E0E62A3D}">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Usually SGT or higher</a:t>
          </a:r>
        </a:p>
      </dgm:t>
    </dgm:pt>
    <dgm:pt modelId="{A03D6AB6-C98F-4CF4-8F16-829B085DF96B}" type="sibTrans" cxnId="{A12B6F59-C67C-467A-9648-7745B545DEF9}">
      <dgm:prSet/>
      <dgm:spPr/>
      <dgm:t>
        <a:bodyPr/>
        <a:lstStyle/>
        <a:p>
          <a:endParaRPr lang="en-US"/>
        </a:p>
      </dgm:t>
    </dgm:pt>
    <dgm:pt modelId="{295FA95F-98ED-4D30-89BB-9173A9618EDA}" type="parTrans" cxnId="{A12B6F59-C67C-467A-9648-7745B545DEF9}">
      <dgm:prSet/>
      <dgm:spPr/>
      <dgm:t>
        <a:bodyPr/>
        <a:lstStyle/>
        <a:p>
          <a:endParaRPr lang="en-US"/>
        </a:p>
      </dgm:t>
    </dgm:pt>
    <dgm:pt modelId="{ECD8605F-43F8-43BE-8246-D2EBE37A21A3}">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Most require completion of ALC</a:t>
          </a:r>
        </a:p>
      </dgm:t>
    </dgm:pt>
    <dgm:pt modelId="{947F61E5-5CE6-45F0-8D5D-9B6B16087070}" type="sibTrans" cxnId="{B63BE88C-E963-46A2-9D01-73D1BB106BEE}">
      <dgm:prSet/>
      <dgm:spPr/>
      <dgm:t>
        <a:bodyPr/>
        <a:lstStyle/>
        <a:p>
          <a:endParaRPr lang="en-US"/>
        </a:p>
      </dgm:t>
    </dgm:pt>
    <dgm:pt modelId="{6A0A794B-783F-4D17-82D3-E5D36CB92637}" type="parTrans" cxnId="{B63BE88C-E963-46A2-9D01-73D1BB106BEE}">
      <dgm:prSet/>
      <dgm:spPr/>
      <dgm:t>
        <a:bodyPr/>
        <a:lstStyle/>
        <a:p>
          <a:endParaRPr lang="en-US"/>
        </a:p>
      </dgm:t>
    </dgm:pt>
    <dgm:pt modelId="{A786E2D6-643A-47B4-BEF1-626DC230E4A1}">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Meet MOS prerequisites </a:t>
          </a:r>
        </a:p>
      </dgm:t>
    </dgm:pt>
    <dgm:pt modelId="{A460D60B-23B1-40C1-A811-474F2DBF9D4F}" type="sibTrans" cxnId="{2D398B08-67FF-40DB-A477-9D28842ABEE6}">
      <dgm:prSet/>
      <dgm:spPr/>
      <dgm:t>
        <a:bodyPr/>
        <a:lstStyle/>
        <a:p>
          <a:endParaRPr lang="en-US"/>
        </a:p>
      </dgm:t>
    </dgm:pt>
    <dgm:pt modelId="{C3409AB7-35CC-4642-A0CE-C89E5CFAB23B}" type="parTrans" cxnId="{2D398B08-67FF-40DB-A477-9D28842ABEE6}">
      <dgm:prSet/>
      <dgm:spPr/>
      <dgm:t>
        <a:bodyPr/>
        <a:lstStyle/>
        <a:p>
          <a:endParaRPr lang="en-US"/>
        </a:p>
      </dgm:t>
    </dgm:pt>
    <dgm:pt modelId="{4209CECD-88FF-47A1-8426-41821CD62357}">
      <dgm:prSet phldrT="[Text]" custT="1"/>
      <dgm:spPr>
        <a:sp3d extrusionH="190500" prstMaterial="matte">
          <a:bevelT w="120650" h="38100"/>
          <a:bevelB w="120650" h="57150" prst="relaxedInset"/>
          <a:contourClr>
            <a:schemeClr val="bg1"/>
          </a:contourClr>
        </a:sp3d>
      </dgm:spPr>
      <dgm:t>
        <a:bodyPr lIns="2103120" anchor="ctr"/>
        <a:lstStyle/>
        <a:p>
          <a:pPr algn="l"/>
          <a:r>
            <a:rPr lang="en-US" sz="3000" dirty="0"/>
            <a:t>17 Branches, 46 Specialties</a:t>
          </a:r>
        </a:p>
      </dgm:t>
    </dgm:pt>
    <dgm:pt modelId="{F809C43C-D11E-4CF2-9075-030A89E5FEE1}" type="sibTrans" cxnId="{C624A9EC-2C2B-440F-830E-DE8F047B6A2A}">
      <dgm:prSet/>
      <dgm:spPr/>
      <dgm:t>
        <a:bodyPr/>
        <a:lstStyle/>
        <a:p>
          <a:endParaRPr lang="en-US"/>
        </a:p>
      </dgm:t>
    </dgm:pt>
    <dgm:pt modelId="{1BE46D1A-165E-494D-A7B0-8744A327D278}" type="parTrans" cxnId="{C624A9EC-2C2B-440F-830E-DE8F047B6A2A}">
      <dgm:prSet/>
      <dgm:spPr/>
      <dgm:t>
        <a:bodyPr/>
        <a:lstStyle/>
        <a:p>
          <a:endParaRPr lang="en-US"/>
        </a:p>
      </dgm:t>
    </dgm:pt>
    <dgm:pt modelId="{3429DEFF-644B-49FA-87DF-1125347D9B65}" type="pres">
      <dgm:prSet presAssocID="{F5916C4D-8FAE-4C43-A237-F8E071C1D988}" presName="Name0" presStyleCnt="0">
        <dgm:presLayoutVars>
          <dgm:dir/>
          <dgm:resizeHandles val="exact"/>
        </dgm:presLayoutVars>
      </dgm:prSet>
      <dgm:spPr/>
    </dgm:pt>
    <dgm:pt modelId="{7EEE1545-A8C6-454F-80F3-C8FABA2D0847}" type="pres">
      <dgm:prSet presAssocID="{9CEE4436-6C2D-4C0F-8849-16F99B8C20AF}" presName="composite" presStyleCnt="0"/>
      <dgm:spPr/>
    </dgm:pt>
    <dgm:pt modelId="{2DE37E9E-1857-4A9A-8268-EA262956783C}" type="pres">
      <dgm:prSet presAssocID="{9CEE4436-6C2D-4C0F-8849-16F99B8C20AF}" presName="rect1" presStyleLbl="trAlignAcc1" presStyleIdx="0" presStyleCnt="1" custScaleX="107540" custScaleY="115704" custLinFactNeighborX="943">
        <dgm:presLayoutVars>
          <dgm:bulletEnabled val="1"/>
        </dgm:presLayoutVars>
      </dgm:prSet>
      <dgm:spPr/>
    </dgm:pt>
    <dgm:pt modelId="{06377CEF-F839-4021-93E4-CF513623CEC0}" type="pres">
      <dgm:prSet presAssocID="{9CEE4436-6C2D-4C0F-8849-16F99B8C20AF}" presName="rect2" presStyleLbl="fgImgPlace1" presStyleIdx="0" presStyleCnt="1"/>
      <dgm:spPr>
        <a:prstGeom prst="snip1Rect">
          <a:avLst/>
        </a:prstGeom>
        <a:blipFill rotWithShape="1">
          <a:blip xmlns:r="http://schemas.openxmlformats.org/officeDocument/2006/relationships" r:embed="rId1"/>
          <a:stretch>
            <a:fillRect/>
          </a:stretch>
        </a:blipFill>
      </dgm:spPr>
    </dgm:pt>
  </dgm:ptLst>
  <dgm:cxnLst>
    <dgm:cxn modelId="{3D33DC00-6C8F-4F6C-A10D-580D2548C0B3}" type="presOf" srcId="{F5916C4D-8FAE-4C43-A237-F8E071C1D988}" destId="{3429DEFF-644B-49FA-87DF-1125347D9B65}" srcOrd="0" destOrd="0" presId="urn:microsoft.com/office/officeart/2008/layout/PictureStrips"/>
    <dgm:cxn modelId="{2D398B08-67FF-40DB-A477-9D28842ABEE6}" srcId="{9CEE4436-6C2D-4C0F-8849-16F99B8C20AF}" destId="{A786E2D6-643A-47B4-BEF1-626DC230E4A1}" srcOrd="3" destOrd="0" parTransId="{C3409AB7-35CC-4642-A0CE-C89E5CFAB23B}" sibTransId="{A460D60B-23B1-40C1-A811-474F2DBF9D4F}"/>
    <dgm:cxn modelId="{3F79AF3C-2552-41F8-83A7-3CCFC42660B6}" type="presOf" srcId="{DBBAEA62-49AE-4D73-91E3-6EA1E0E62A3D}" destId="{2DE37E9E-1857-4A9A-8268-EA262956783C}" srcOrd="0" destOrd="2" presId="urn:microsoft.com/office/officeart/2008/layout/PictureStrips"/>
    <dgm:cxn modelId="{42D2C34F-F062-4A08-A0FC-3DDC673468D5}" type="presOf" srcId="{4209CECD-88FF-47A1-8426-41821CD62357}" destId="{2DE37E9E-1857-4A9A-8268-EA262956783C}" srcOrd="0" destOrd="1" presId="urn:microsoft.com/office/officeart/2008/layout/PictureStrips"/>
    <dgm:cxn modelId="{A12B6F59-C67C-467A-9648-7745B545DEF9}" srcId="{9CEE4436-6C2D-4C0F-8849-16F99B8C20AF}" destId="{DBBAEA62-49AE-4D73-91E3-6EA1E0E62A3D}" srcOrd="1" destOrd="0" parTransId="{295FA95F-98ED-4D30-89BB-9173A9618EDA}" sibTransId="{A03D6AB6-C98F-4CF4-8F16-829B085DF96B}"/>
    <dgm:cxn modelId="{2C6B937A-9837-480C-9661-DAA08956EB31}" type="presOf" srcId="{9CEE4436-6C2D-4C0F-8849-16F99B8C20AF}" destId="{2DE37E9E-1857-4A9A-8268-EA262956783C}" srcOrd="0" destOrd="0" presId="urn:microsoft.com/office/officeart/2008/layout/PictureStrips"/>
    <dgm:cxn modelId="{2D021F8A-2A5E-4CA3-99C7-DCC1EF2052DA}" srcId="{F5916C4D-8FAE-4C43-A237-F8E071C1D988}" destId="{9CEE4436-6C2D-4C0F-8849-16F99B8C20AF}" srcOrd="0" destOrd="0" parTransId="{347CAC96-7FC4-4727-B97A-5D6C4A623E0F}" sibTransId="{FA6C32D0-40CD-427C-8537-B3C8244995EC}"/>
    <dgm:cxn modelId="{B63BE88C-E963-46A2-9D01-73D1BB106BEE}" srcId="{9CEE4436-6C2D-4C0F-8849-16F99B8C20AF}" destId="{ECD8605F-43F8-43BE-8246-D2EBE37A21A3}" srcOrd="2" destOrd="0" parTransId="{6A0A794B-783F-4D17-82D3-E5D36CB92637}" sibTransId="{947F61E5-5CE6-45F0-8D5D-9B6B16087070}"/>
    <dgm:cxn modelId="{CDB05BE2-9728-4EEB-A401-1A2FCFC71F59}" type="presOf" srcId="{A786E2D6-643A-47B4-BEF1-626DC230E4A1}" destId="{2DE37E9E-1857-4A9A-8268-EA262956783C}" srcOrd="0" destOrd="4" presId="urn:microsoft.com/office/officeart/2008/layout/PictureStrips"/>
    <dgm:cxn modelId="{C624A9EC-2C2B-440F-830E-DE8F047B6A2A}" srcId="{9CEE4436-6C2D-4C0F-8849-16F99B8C20AF}" destId="{4209CECD-88FF-47A1-8426-41821CD62357}" srcOrd="0" destOrd="0" parTransId="{1BE46D1A-165E-494D-A7B0-8744A327D278}" sibTransId="{F809C43C-D11E-4CF2-9075-030A89E5FEE1}"/>
    <dgm:cxn modelId="{1D50EDF7-2B60-4D7E-ABE1-73768F8BE170}" type="presOf" srcId="{ECD8605F-43F8-43BE-8246-D2EBE37A21A3}" destId="{2DE37E9E-1857-4A9A-8268-EA262956783C}" srcOrd="0" destOrd="3" presId="urn:microsoft.com/office/officeart/2008/layout/PictureStrips"/>
    <dgm:cxn modelId="{2FFF1651-02BE-418A-B84D-BECEE6124963}" type="presParOf" srcId="{3429DEFF-644B-49FA-87DF-1125347D9B65}" destId="{7EEE1545-A8C6-454F-80F3-C8FABA2D0847}" srcOrd="0" destOrd="0" presId="urn:microsoft.com/office/officeart/2008/layout/PictureStrips"/>
    <dgm:cxn modelId="{70C59EE0-CFEC-4E00-92D6-36411A3F9795}" type="presParOf" srcId="{7EEE1545-A8C6-454F-80F3-C8FABA2D0847}" destId="{2DE37E9E-1857-4A9A-8268-EA262956783C}" srcOrd="0" destOrd="0" presId="urn:microsoft.com/office/officeart/2008/layout/PictureStrips"/>
    <dgm:cxn modelId="{4AB65F38-21F4-4742-A575-260338232569}" type="presParOf" srcId="{7EEE1545-A8C6-454F-80F3-C8FABA2D0847}" destId="{06377CEF-F839-4021-93E4-CF513623CEC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403760-D565-43C1-9468-FABCDC243AC6}" type="doc">
      <dgm:prSet loTypeId="urn:microsoft.com/office/officeart/2008/layout/PictureStrips" loCatId="list" qsTypeId="urn:microsoft.com/office/officeart/2009/2/quickstyle/3d8" qsCatId="3D" csTypeId="urn:microsoft.com/office/officeart/2005/8/colors/accent1_2" csCatId="accent1" phldr="1"/>
      <dgm:spPr>
        <a:scene3d>
          <a:camera prst="perspectiveHeroicExtremeRightFacing" fov="4800000" zoom="82000">
            <a:rot lat="21250295" lon="907583" rev="5433"/>
          </a:camera>
          <a:lightRig rig="morning" dir="t">
            <a:rot lat="0" lon="0" rev="20400000"/>
          </a:lightRig>
        </a:scene3d>
      </dgm:spPr>
      <dgm:t>
        <a:bodyPr/>
        <a:lstStyle/>
        <a:p>
          <a:endParaRPr lang="en-US"/>
        </a:p>
      </dgm:t>
    </dgm:pt>
    <dgm:pt modelId="{38CD78E0-4771-478C-A3F2-1B134A5CACF5}">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2800" b="1" dirty="0"/>
            <a:t>    </a:t>
          </a:r>
          <a:r>
            <a:rPr lang="en-US" sz="3200" b="1" dirty="0"/>
            <a:t>                 </a:t>
          </a:r>
          <a:r>
            <a:rPr lang="en-US" sz="3200" b="1" u="sng" dirty="0"/>
            <a:t>Aviators</a:t>
          </a:r>
        </a:p>
      </dgm:t>
    </dgm:pt>
    <dgm:pt modelId="{AF1ED80C-FA0A-4561-8B59-581BF5A0D328}" type="parTrans" cxnId="{B9784731-0A78-41B9-AAE5-349ED2CCC15A}">
      <dgm:prSet/>
      <dgm:spPr/>
      <dgm:t>
        <a:bodyPr/>
        <a:lstStyle/>
        <a:p>
          <a:endParaRPr lang="en-US"/>
        </a:p>
      </dgm:t>
    </dgm:pt>
    <dgm:pt modelId="{FABB5CF4-2F5E-469B-AB47-6CAB2B4E5B88}" type="sibTrans" cxnId="{B9784731-0A78-41B9-AAE5-349ED2CCC15A}">
      <dgm:prSet/>
      <dgm:spPr/>
      <dgm:t>
        <a:bodyPr/>
        <a:lstStyle/>
        <a:p>
          <a:endParaRPr lang="en-US"/>
        </a:p>
      </dgm:t>
    </dgm:pt>
    <dgm:pt modelId="{E0B745D9-288D-494A-9587-99FB1964F462}">
      <dgm:prSet phldrT="[Tex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1 Branch, 1 Specialty - 153A</a:t>
          </a:r>
          <a:endParaRPr lang="en-US" sz="3000" dirty="0"/>
        </a:p>
      </dgm:t>
    </dgm:pt>
    <dgm:pt modelId="{AD975DEA-648E-4C10-8FB6-674DC3E544EA}" type="sibTrans" cxnId="{ECE327C0-78D5-4549-9D22-93B3E1F42BC9}">
      <dgm:prSet/>
      <dgm:spPr/>
      <dgm:t>
        <a:bodyPr/>
        <a:lstStyle/>
        <a:p>
          <a:endParaRPr lang="en-US"/>
        </a:p>
      </dgm:t>
    </dgm:pt>
    <dgm:pt modelId="{19AEA523-3F6A-4B0B-B2FA-1C43A5127F65}" type="parTrans" cxnId="{ECE327C0-78D5-4549-9D22-93B3E1F42BC9}">
      <dgm:prSet/>
      <dgm:spPr/>
      <dgm:t>
        <a:bodyPr/>
        <a:lstStyle/>
        <a:p>
          <a:endParaRPr lang="en-US"/>
        </a:p>
      </dgm:t>
    </dgm:pt>
    <dgm:pt modelId="{EBA2E17D-F8D2-4F55-8084-7C97D91F2CE6}">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Open to all MOSs and ranks</a:t>
          </a:r>
        </a:p>
      </dgm:t>
    </dgm:pt>
    <dgm:pt modelId="{D70C358A-CB2E-4BBD-B216-FB4A2FC0F5E8}" type="parTrans" cxnId="{3C4795BF-8047-4E30-B7B6-4702B641F240}">
      <dgm:prSet/>
      <dgm:spPr/>
      <dgm:t>
        <a:bodyPr/>
        <a:lstStyle/>
        <a:p>
          <a:endParaRPr lang="en-US"/>
        </a:p>
      </dgm:t>
    </dgm:pt>
    <dgm:pt modelId="{2E52836B-FCF6-437D-A700-A469190F4B2F}" type="sibTrans" cxnId="{3C4795BF-8047-4E30-B7B6-4702B641F240}">
      <dgm:prSet/>
      <dgm:spPr/>
      <dgm:t>
        <a:bodyPr/>
        <a:lstStyle/>
        <a:p>
          <a:endParaRPr lang="en-US"/>
        </a:p>
      </dgm:t>
    </dgm:pt>
    <dgm:pt modelId="{6FBC6A9A-88FF-4172-93E9-7C865ED77787}">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Passing SIFT Score - 40+</a:t>
          </a:r>
        </a:p>
      </dgm:t>
    </dgm:pt>
    <dgm:pt modelId="{6BC5DF40-9BCE-46A5-BAE4-E5531F667323}" type="parTrans" cxnId="{1DFC526D-2BF0-43F2-84DF-80BADF710823}">
      <dgm:prSet/>
      <dgm:spPr/>
      <dgm:t>
        <a:bodyPr/>
        <a:lstStyle/>
        <a:p>
          <a:endParaRPr lang="en-US"/>
        </a:p>
      </dgm:t>
    </dgm:pt>
    <dgm:pt modelId="{2476C0A2-2251-473B-BD01-8D1488CD745D}" type="sibTrans" cxnId="{1DFC526D-2BF0-43F2-84DF-80BADF710823}">
      <dgm:prSet/>
      <dgm:spPr/>
      <dgm:t>
        <a:bodyPr/>
        <a:lstStyle/>
        <a:p>
          <a:endParaRPr lang="en-US"/>
        </a:p>
      </dgm:t>
    </dgm:pt>
    <dgm:pt modelId="{CED03BAE-F307-4E1B-B78B-99C5FD390E4E}">
      <dgm:prSet custT="1"/>
      <dgm:spPr>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gm:spPr>
      <dgm:t>
        <a:bodyPr lIns="1005840" tIns="0" rIns="91440" anchor="ctr" anchorCtr="0"/>
        <a:lstStyle/>
        <a:p>
          <a:pPr algn="l"/>
          <a:r>
            <a:rPr lang="en-US" sz="3000" dirty="0">
              <a:latin typeface="+mn-lt"/>
            </a:rPr>
            <a:t>Class I Flight Physical</a:t>
          </a:r>
        </a:p>
      </dgm:t>
    </dgm:pt>
    <dgm:pt modelId="{4687B1FA-C038-44E8-AA55-F700E3DB9A0C}" type="parTrans" cxnId="{43884447-2AB5-4FF8-99D4-CF3779A3B5C1}">
      <dgm:prSet/>
      <dgm:spPr/>
      <dgm:t>
        <a:bodyPr/>
        <a:lstStyle/>
        <a:p>
          <a:endParaRPr lang="en-US"/>
        </a:p>
      </dgm:t>
    </dgm:pt>
    <dgm:pt modelId="{A25A3BE3-042C-402E-B644-FC5AB3EAF21F}" type="sibTrans" cxnId="{43884447-2AB5-4FF8-99D4-CF3779A3B5C1}">
      <dgm:prSet/>
      <dgm:spPr/>
      <dgm:t>
        <a:bodyPr/>
        <a:lstStyle/>
        <a:p>
          <a:endParaRPr lang="en-US"/>
        </a:p>
      </dgm:t>
    </dgm:pt>
    <dgm:pt modelId="{342557FF-0A50-4C0F-B5D5-6C326CC669F9}" type="pres">
      <dgm:prSet presAssocID="{5D403760-D565-43C1-9468-FABCDC243AC6}" presName="Name0" presStyleCnt="0">
        <dgm:presLayoutVars>
          <dgm:dir/>
          <dgm:resizeHandles val="exact"/>
        </dgm:presLayoutVars>
      </dgm:prSet>
      <dgm:spPr/>
    </dgm:pt>
    <dgm:pt modelId="{7D461BC1-6EB5-4F82-8BC3-E00E337127E8}" type="pres">
      <dgm:prSet presAssocID="{38CD78E0-4771-478C-A3F2-1B134A5CACF5}" presName="composite" presStyleCnt="0"/>
      <dgm:spPr>
        <a:scene3d>
          <a:camera prst="perspectiveHeroicExtremeRightFacing" fov="4800000" zoom="82000">
            <a:rot lat="21250295" lon="907583" rev="5433"/>
          </a:camera>
          <a:lightRig rig="morning" dir="t">
            <a:rot lat="0" lon="0" rev="20400000"/>
          </a:lightRig>
        </a:scene3d>
        <a:sp3d z="260350"/>
      </dgm:spPr>
    </dgm:pt>
    <dgm:pt modelId="{7354CECE-BC08-4CAA-A3A9-F25A5F559C19}" type="pres">
      <dgm:prSet presAssocID="{38CD78E0-4771-478C-A3F2-1B134A5CACF5}" presName="rect1" presStyleLbl="trAlignAcc1" presStyleIdx="0" presStyleCnt="1" custScaleX="105202" custScaleY="101420" custLinFactNeighborX="-9040" custLinFactNeighborY="-11088">
        <dgm:presLayoutVars>
          <dgm:bulletEnabled val="1"/>
        </dgm:presLayoutVars>
      </dgm:prSet>
      <dgm:spPr/>
    </dgm:pt>
    <dgm:pt modelId="{EEE33A81-2721-40CB-99DE-D63D1B656E58}" type="pres">
      <dgm:prSet presAssocID="{38CD78E0-4771-478C-A3F2-1B134A5CACF5}" presName="rect2" presStyleLbl="fgImgPlace1" presStyleIdx="0" presStyleCnt="1" custScaleX="176299" custScaleY="87812" custLinFactX="168590" custLinFactNeighborX="200000" custLinFactNeighborY="8108"/>
      <dgm:spPr>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gm:spPr>
    </dgm:pt>
  </dgm:ptLst>
  <dgm:cxnLst>
    <dgm:cxn modelId="{E05AFC07-B3DA-414C-AD55-A4870C71E762}" type="presOf" srcId="{5D403760-D565-43C1-9468-FABCDC243AC6}" destId="{342557FF-0A50-4C0F-B5D5-6C326CC669F9}" srcOrd="0" destOrd="0" presId="urn:microsoft.com/office/officeart/2008/layout/PictureStrips"/>
    <dgm:cxn modelId="{AD0A700D-DEE0-48BE-A919-979D95D3A114}" type="presOf" srcId="{E0B745D9-288D-494A-9587-99FB1964F462}" destId="{7354CECE-BC08-4CAA-A3A9-F25A5F559C19}" srcOrd="0" destOrd="1" presId="urn:microsoft.com/office/officeart/2008/layout/PictureStrips"/>
    <dgm:cxn modelId="{E2ADC51B-B101-49F2-A844-E941545CB359}" type="presOf" srcId="{CED03BAE-F307-4E1B-B78B-99C5FD390E4E}" destId="{7354CECE-BC08-4CAA-A3A9-F25A5F559C19}" srcOrd="0" destOrd="4" presId="urn:microsoft.com/office/officeart/2008/layout/PictureStrips"/>
    <dgm:cxn modelId="{B9784731-0A78-41B9-AAE5-349ED2CCC15A}" srcId="{5D403760-D565-43C1-9468-FABCDC243AC6}" destId="{38CD78E0-4771-478C-A3F2-1B134A5CACF5}" srcOrd="0" destOrd="0" parTransId="{AF1ED80C-FA0A-4561-8B59-581BF5A0D328}" sibTransId="{FABB5CF4-2F5E-469B-AB47-6CAB2B4E5B88}"/>
    <dgm:cxn modelId="{CDC7245E-1FA1-4FA4-AAFB-5F3ECEE93FAC}" type="presOf" srcId="{6FBC6A9A-88FF-4172-93E9-7C865ED77787}" destId="{7354CECE-BC08-4CAA-A3A9-F25A5F559C19}" srcOrd="0" destOrd="3" presId="urn:microsoft.com/office/officeart/2008/layout/PictureStrips"/>
    <dgm:cxn modelId="{43884447-2AB5-4FF8-99D4-CF3779A3B5C1}" srcId="{38CD78E0-4771-478C-A3F2-1B134A5CACF5}" destId="{CED03BAE-F307-4E1B-B78B-99C5FD390E4E}" srcOrd="3" destOrd="0" parTransId="{4687B1FA-C038-44E8-AA55-F700E3DB9A0C}" sibTransId="{A25A3BE3-042C-402E-B644-FC5AB3EAF21F}"/>
    <dgm:cxn modelId="{1DFC526D-2BF0-43F2-84DF-80BADF710823}" srcId="{38CD78E0-4771-478C-A3F2-1B134A5CACF5}" destId="{6FBC6A9A-88FF-4172-93E9-7C865ED77787}" srcOrd="2" destOrd="0" parTransId="{6BC5DF40-9BCE-46A5-BAE4-E5531F667323}" sibTransId="{2476C0A2-2251-473B-BD01-8D1488CD745D}"/>
    <dgm:cxn modelId="{3C4795BF-8047-4E30-B7B6-4702B641F240}" srcId="{38CD78E0-4771-478C-A3F2-1B134A5CACF5}" destId="{EBA2E17D-F8D2-4F55-8084-7C97D91F2CE6}" srcOrd="1" destOrd="0" parTransId="{D70C358A-CB2E-4BBD-B216-FB4A2FC0F5E8}" sibTransId="{2E52836B-FCF6-437D-A700-A469190F4B2F}"/>
    <dgm:cxn modelId="{ECE327C0-78D5-4549-9D22-93B3E1F42BC9}" srcId="{38CD78E0-4771-478C-A3F2-1B134A5CACF5}" destId="{E0B745D9-288D-494A-9587-99FB1964F462}" srcOrd="0" destOrd="0" parTransId="{19AEA523-3F6A-4B0B-B2FA-1C43A5127F65}" sibTransId="{AD975DEA-648E-4C10-8FB6-674DC3E544EA}"/>
    <dgm:cxn modelId="{7C50B8C8-99D2-44D2-BF29-25AF51326059}" type="presOf" srcId="{EBA2E17D-F8D2-4F55-8084-7C97D91F2CE6}" destId="{7354CECE-BC08-4CAA-A3A9-F25A5F559C19}" srcOrd="0" destOrd="2" presId="urn:microsoft.com/office/officeart/2008/layout/PictureStrips"/>
    <dgm:cxn modelId="{D6EEBDFF-EE08-4229-9A02-EF2098D0F87E}" type="presOf" srcId="{38CD78E0-4771-478C-A3F2-1B134A5CACF5}" destId="{7354CECE-BC08-4CAA-A3A9-F25A5F559C19}" srcOrd="0" destOrd="0" presId="urn:microsoft.com/office/officeart/2008/layout/PictureStrips"/>
    <dgm:cxn modelId="{44E17C62-FBF2-42CF-94AC-10C9DE5A3785}" type="presParOf" srcId="{342557FF-0A50-4C0F-B5D5-6C326CC669F9}" destId="{7D461BC1-6EB5-4F82-8BC3-E00E337127E8}" srcOrd="0" destOrd="0" presId="urn:microsoft.com/office/officeart/2008/layout/PictureStrips"/>
    <dgm:cxn modelId="{797F1CD2-349B-49F9-9B61-AF3A3ABBD4C7}" type="presParOf" srcId="{7D461BC1-6EB5-4F82-8BC3-E00E337127E8}" destId="{7354CECE-BC08-4CAA-A3A9-F25A5F559C19}" srcOrd="0" destOrd="0" presId="urn:microsoft.com/office/officeart/2008/layout/PictureStrips"/>
    <dgm:cxn modelId="{F2629872-59BB-4F55-B732-4DB4BBCCA84E}" type="presParOf" srcId="{7D461BC1-6EB5-4F82-8BC3-E00E337127E8}" destId="{EEE33A81-2721-40CB-99DE-D63D1B656E58}"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231779-31BE-4077-8261-8B27F3C81F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82DEE63-EE4F-4E57-85FF-01E7754B3420}">
      <dgm:prSet phldrT="[Text]"/>
      <dgm:spPr>
        <a:blipFill rotWithShape="0">
          <a:blip xmlns:r="http://schemas.openxmlformats.org/officeDocument/2006/relationships" r:embed="rId1"/>
          <a:stretch>
            <a:fillRect/>
          </a:stretch>
        </a:blipFill>
      </dgm:spPr>
      <dgm:t>
        <a:bodyPr/>
        <a:lstStyle/>
        <a:p>
          <a:r>
            <a:rPr lang="en-US" dirty="0"/>
            <a:t> </a:t>
          </a:r>
        </a:p>
      </dgm:t>
    </dgm:pt>
    <dgm:pt modelId="{468CD86C-F581-4469-AD16-6BDFD3340108}" type="parTrans" cxnId="{31B6825D-A195-4F63-B61D-F90CF9712D7F}">
      <dgm:prSet/>
      <dgm:spPr/>
      <dgm:t>
        <a:bodyPr/>
        <a:lstStyle/>
        <a:p>
          <a:endParaRPr lang="en-US"/>
        </a:p>
      </dgm:t>
    </dgm:pt>
    <dgm:pt modelId="{61AA8177-FDF0-4554-B6CA-C58DDCE925B4}" type="sibTrans" cxnId="{31B6825D-A195-4F63-B61D-F90CF9712D7F}">
      <dgm:prSet/>
      <dgm:spPr/>
      <dgm:t>
        <a:bodyPr/>
        <a:lstStyle/>
        <a:p>
          <a:endParaRPr lang="en-US"/>
        </a:p>
      </dgm:t>
    </dgm:pt>
    <dgm:pt modelId="{3CEA83BB-A023-4EF4-97FD-2FAF166E565E}">
      <dgm:prSet phldrT="[Text]"/>
      <dgm:spPr/>
      <dgm:t>
        <a:bodyPr/>
        <a:lstStyle/>
        <a:p>
          <a:r>
            <a:rPr lang="en-US" dirty="0"/>
            <a:t>$125</a:t>
          </a:r>
        </a:p>
      </dgm:t>
    </dgm:pt>
    <dgm:pt modelId="{31E0510A-8BC7-4E77-A91F-F1B9EBB032CF}" type="parTrans" cxnId="{2C14AE56-46D3-46AF-B529-4C11A5EA3512}">
      <dgm:prSet/>
      <dgm:spPr/>
      <dgm:t>
        <a:bodyPr/>
        <a:lstStyle/>
        <a:p>
          <a:endParaRPr lang="en-US"/>
        </a:p>
      </dgm:t>
    </dgm:pt>
    <dgm:pt modelId="{56092702-A6A6-452E-AF85-B6B30CCB0CF1}" type="sibTrans" cxnId="{2C14AE56-46D3-46AF-B529-4C11A5EA3512}">
      <dgm:prSet/>
      <dgm:spPr/>
      <dgm:t>
        <a:bodyPr/>
        <a:lstStyle/>
        <a:p>
          <a:endParaRPr lang="en-US"/>
        </a:p>
      </dgm:t>
    </dgm:pt>
    <dgm:pt modelId="{B511BAB7-3498-4409-8DFD-CA1763BAA1B6}">
      <dgm:prSet phldrT="[Text]"/>
      <dgm:spPr>
        <a:blipFill rotWithShape="0">
          <a:blip xmlns:r="http://schemas.openxmlformats.org/officeDocument/2006/relationships" r:embed="rId2"/>
          <a:stretch>
            <a:fillRect/>
          </a:stretch>
        </a:blipFill>
      </dgm:spPr>
      <dgm:t>
        <a:bodyPr/>
        <a:lstStyle/>
        <a:p>
          <a:r>
            <a:rPr lang="en-US" dirty="0"/>
            <a:t> </a:t>
          </a:r>
        </a:p>
      </dgm:t>
    </dgm:pt>
    <dgm:pt modelId="{DE59DE3B-2A30-4CCB-BB95-748B76ED407F}" type="parTrans" cxnId="{C89EEB82-5C27-426D-9F18-F7465506D034}">
      <dgm:prSet/>
      <dgm:spPr/>
      <dgm:t>
        <a:bodyPr/>
        <a:lstStyle/>
        <a:p>
          <a:endParaRPr lang="en-US"/>
        </a:p>
      </dgm:t>
    </dgm:pt>
    <dgm:pt modelId="{52988E62-E229-422B-A616-74BA47BE72AB}" type="sibTrans" cxnId="{C89EEB82-5C27-426D-9F18-F7465506D034}">
      <dgm:prSet/>
      <dgm:spPr/>
      <dgm:t>
        <a:bodyPr/>
        <a:lstStyle/>
        <a:p>
          <a:endParaRPr lang="en-US"/>
        </a:p>
      </dgm:t>
    </dgm:pt>
    <dgm:pt modelId="{13526685-078D-4095-A21A-76839344F710}">
      <dgm:prSet phldrT="[Text]"/>
      <dgm:spPr/>
      <dgm:t>
        <a:bodyPr/>
        <a:lstStyle/>
        <a:p>
          <a:r>
            <a:rPr lang="en-US" dirty="0"/>
            <a:t>Over 2 Years</a:t>
          </a:r>
        </a:p>
      </dgm:t>
    </dgm:pt>
    <dgm:pt modelId="{83207EF3-70F0-4E25-ABAB-27012F654331}" type="parTrans" cxnId="{67676D66-58E6-4382-88C2-14BDE6234736}">
      <dgm:prSet/>
      <dgm:spPr/>
      <dgm:t>
        <a:bodyPr/>
        <a:lstStyle/>
        <a:p>
          <a:endParaRPr lang="en-US"/>
        </a:p>
      </dgm:t>
    </dgm:pt>
    <dgm:pt modelId="{3AD10DC4-EC29-41C7-8FDB-8D8DF8F55D01}" type="sibTrans" cxnId="{67676D66-58E6-4382-88C2-14BDE6234736}">
      <dgm:prSet/>
      <dgm:spPr/>
      <dgm:t>
        <a:bodyPr/>
        <a:lstStyle/>
        <a:p>
          <a:endParaRPr lang="en-US"/>
        </a:p>
      </dgm:t>
    </dgm:pt>
    <dgm:pt modelId="{7B531164-63F0-4F08-99C0-14BC2B7B8202}">
      <dgm:prSet phldrT="[Text]"/>
      <dgm:spPr/>
      <dgm:t>
        <a:bodyPr/>
        <a:lstStyle/>
        <a:p>
          <a:r>
            <a:rPr lang="en-US" dirty="0"/>
            <a:t>$200</a:t>
          </a:r>
        </a:p>
      </dgm:t>
    </dgm:pt>
    <dgm:pt modelId="{877719D6-9797-419B-A862-F166B302AE0C}" type="parTrans" cxnId="{A41B346C-A82B-4329-9F07-F0A0CF599DEB}">
      <dgm:prSet/>
      <dgm:spPr/>
      <dgm:t>
        <a:bodyPr/>
        <a:lstStyle/>
        <a:p>
          <a:endParaRPr lang="en-US"/>
        </a:p>
      </dgm:t>
    </dgm:pt>
    <dgm:pt modelId="{228D1CAA-BFF6-415F-8DB6-40965A9691E4}" type="sibTrans" cxnId="{A41B346C-A82B-4329-9F07-F0A0CF599DEB}">
      <dgm:prSet/>
      <dgm:spPr/>
      <dgm:t>
        <a:bodyPr/>
        <a:lstStyle/>
        <a:p>
          <a:endParaRPr lang="en-US"/>
        </a:p>
      </dgm:t>
    </dgm:pt>
    <dgm:pt modelId="{07A97704-E7EB-498E-BDA3-BF3D40FA2222}">
      <dgm:prSet phldrT="[Text]"/>
      <dgm:spPr/>
      <dgm:t>
        <a:bodyPr/>
        <a:lstStyle/>
        <a:p>
          <a:r>
            <a:rPr lang="en-US" dirty="0"/>
            <a:t>Over 10 Years</a:t>
          </a:r>
        </a:p>
      </dgm:t>
    </dgm:pt>
    <dgm:pt modelId="{00513151-842C-4918-9AB3-4D070E3F32D9}" type="parTrans" cxnId="{FC4E814D-DB20-41B6-AA86-1ADC01F0D915}">
      <dgm:prSet/>
      <dgm:spPr/>
      <dgm:t>
        <a:bodyPr/>
        <a:lstStyle/>
        <a:p>
          <a:endParaRPr lang="en-US"/>
        </a:p>
      </dgm:t>
    </dgm:pt>
    <dgm:pt modelId="{A6B0FA8E-53F8-4D9A-BCE9-8F09D4D30538}" type="sibTrans" cxnId="{FC4E814D-DB20-41B6-AA86-1ADC01F0D915}">
      <dgm:prSet/>
      <dgm:spPr/>
      <dgm:t>
        <a:bodyPr/>
        <a:lstStyle/>
        <a:p>
          <a:endParaRPr lang="en-US"/>
        </a:p>
      </dgm:t>
    </dgm:pt>
    <dgm:pt modelId="{CBD409EE-11F8-4659-885A-6FA4EE6A0AE0}">
      <dgm:prSet phldrT="[Text]"/>
      <dgm:spPr/>
      <dgm:t>
        <a:bodyPr/>
        <a:lstStyle/>
        <a:p>
          <a:r>
            <a:rPr lang="en-US" dirty="0"/>
            <a:t>Over 6 Years</a:t>
          </a:r>
        </a:p>
      </dgm:t>
    </dgm:pt>
    <dgm:pt modelId="{AB5BBC3D-5CBD-47F5-885F-5A29E30DCDDA}" type="parTrans" cxnId="{11438124-26CF-42C5-9B7B-9821EFF7FF27}">
      <dgm:prSet/>
      <dgm:spPr/>
      <dgm:t>
        <a:bodyPr/>
        <a:lstStyle/>
        <a:p>
          <a:endParaRPr lang="en-US"/>
        </a:p>
      </dgm:t>
    </dgm:pt>
    <dgm:pt modelId="{AA25D870-1B3E-421B-AAF0-360E0B8B436E}" type="sibTrans" cxnId="{11438124-26CF-42C5-9B7B-9821EFF7FF27}">
      <dgm:prSet/>
      <dgm:spPr/>
      <dgm:t>
        <a:bodyPr/>
        <a:lstStyle/>
        <a:p>
          <a:endParaRPr lang="en-US"/>
        </a:p>
      </dgm:t>
    </dgm:pt>
    <dgm:pt modelId="{BBF4EC31-BADB-42BF-8812-E5293D95F778}">
      <dgm:prSet phldrT="[Text]"/>
      <dgm:spPr>
        <a:blipFill rotWithShape="0">
          <a:blip xmlns:r="http://schemas.openxmlformats.org/officeDocument/2006/relationships" r:embed="rId3"/>
          <a:stretch>
            <a:fillRect/>
          </a:stretch>
        </a:blipFill>
      </dgm:spPr>
      <dgm:t>
        <a:bodyPr/>
        <a:lstStyle/>
        <a:p>
          <a:endParaRPr lang="en-US" dirty="0"/>
        </a:p>
      </dgm:t>
    </dgm:pt>
    <dgm:pt modelId="{DE4D5726-AFE5-48F9-AA9B-54C92558EE7A}" type="parTrans" cxnId="{E69148DA-573A-403E-B45C-BAE0E239BE5D}">
      <dgm:prSet/>
      <dgm:spPr/>
      <dgm:t>
        <a:bodyPr/>
        <a:lstStyle/>
        <a:p>
          <a:endParaRPr lang="en-US"/>
        </a:p>
      </dgm:t>
    </dgm:pt>
    <dgm:pt modelId="{0EB4BE18-D6F3-4BBF-9BED-D3694D38C02B}" type="sibTrans" cxnId="{E69148DA-573A-403E-B45C-BAE0E239BE5D}">
      <dgm:prSet/>
      <dgm:spPr/>
      <dgm:t>
        <a:bodyPr/>
        <a:lstStyle/>
        <a:p>
          <a:endParaRPr lang="en-US"/>
        </a:p>
      </dgm:t>
    </dgm:pt>
    <dgm:pt modelId="{4169AA8D-6280-4BC4-844F-C65531D8523A}">
      <dgm:prSet phldrT="[Text]"/>
      <dgm:spPr/>
      <dgm:t>
        <a:bodyPr/>
        <a:lstStyle/>
        <a:p>
          <a:r>
            <a:rPr lang="en-US" dirty="0"/>
            <a:t>$700</a:t>
          </a:r>
        </a:p>
      </dgm:t>
    </dgm:pt>
    <dgm:pt modelId="{610B1505-658E-4AF8-9AB0-BA73DE84675B}" type="parTrans" cxnId="{48890773-9D75-43B9-AAE0-882D196F8014}">
      <dgm:prSet/>
      <dgm:spPr/>
      <dgm:t>
        <a:bodyPr/>
        <a:lstStyle/>
        <a:p>
          <a:endParaRPr lang="en-US"/>
        </a:p>
      </dgm:t>
    </dgm:pt>
    <dgm:pt modelId="{797EEAB0-8D76-4104-AE36-A86276D5C71A}" type="sibTrans" cxnId="{48890773-9D75-43B9-AAE0-882D196F8014}">
      <dgm:prSet/>
      <dgm:spPr/>
      <dgm:t>
        <a:bodyPr/>
        <a:lstStyle/>
        <a:p>
          <a:endParaRPr lang="en-US"/>
        </a:p>
      </dgm:t>
    </dgm:pt>
    <dgm:pt modelId="{533731E6-5E1C-4B69-94E2-86E205709E7D}">
      <dgm:prSet phldrT="[Text]"/>
      <dgm:spPr>
        <a:blipFill rotWithShape="0">
          <a:blip xmlns:r="http://schemas.openxmlformats.org/officeDocument/2006/relationships" r:embed="rId4"/>
          <a:stretch>
            <a:fillRect/>
          </a:stretch>
        </a:blipFill>
      </dgm:spPr>
      <dgm:t>
        <a:bodyPr/>
        <a:lstStyle/>
        <a:p>
          <a:endParaRPr lang="en-US" dirty="0"/>
        </a:p>
      </dgm:t>
    </dgm:pt>
    <dgm:pt modelId="{B528DD40-785F-425E-A143-4008E84F8D81}" type="parTrans" cxnId="{33EA45EA-BF21-4FF8-A023-B9FF12709057}">
      <dgm:prSet/>
      <dgm:spPr/>
      <dgm:t>
        <a:bodyPr/>
        <a:lstStyle/>
        <a:p>
          <a:endParaRPr lang="en-US"/>
        </a:p>
      </dgm:t>
    </dgm:pt>
    <dgm:pt modelId="{F9E79676-FF52-4ED2-BCF5-F3B724939563}" type="sibTrans" cxnId="{33EA45EA-BF21-4FF8-A023-B9FF12709057}">
      <dgm:prSet/>
      <dgm:spPr/>
      <dgm:t>
        <a:bodyPr/>
        <a:lstStyle/>
        <a:p>
          <a:endParaRPr lang="en-US"/>
        </a:p>
      </dgm:t>
    </dgm:pt>
    <dgm:pt modelId="{7838168B-7FD5-4CC3-9F43-08DE25FDAD56}">
      <dgm:prSet phldrT="[Text]"/>
      <dgm:spPr/>
      <dgm:t>
        <a:bodyPr/>
        <a:lstStyle/>
        <a:p>
          <a:r>
            <a:rPr lang="en-US" dirty="0"/>
            <a:t>$1000</a:t>
          </a:r>
        </a:p>
      </dgm:t>
    </dgm:pt>
    <dgm:pt modelId="{6E44C293-86A1-41D1-A878-2E6289964CD8}" type="parTrans" cxnId="{C3544137-3F01-4DC0-A52A-179FB204F5E8}">
      <dgm:prSet/>
      <dgm:spPr/>
      <dgm:t>
        <a:bodyPr/>
        <a:lstStyle/>
        <a:p>
          <a:endParaRPr lang="en-US"/>
        </a:p>
      </dgm:t>
    </dgm:pt>
    <dgm:pt modelId="{6E82B01E-7207-4985-99EC-3CC4E426EEAF}" type="sibTrans" cxnId="{C3544137-3F01-4DC0-A52A-179FB204F5E8}">
      <dgm:prSet/>
      <dgm:spPr/>
      <dgm:t>
        <a:bodyPr/>
        <a:lstStyle/>
        <a:p>
          <a:endParaRPr lang="en-US"/>
        </a:p>
      </dgm:t>
    </dgm:pt>
    <dgm:pt modelId="{6CE20F10-A3D6-4DE2-AC3A-5B93C184A961}">
      <dgm:prSet phldrT="[Text]"/>
      <dgm:spPr/>
      <dgm:t>
        <a:bodyPr/>
        <a:lstStyle/>
        <a:p>
          <a:r>
            <a:rPr lang="en-US" dirty="0"/>
            <a:t>Under 2 Years</a:t>
          </a:r>
        </a:p>
      </dgm:t>
    </dgm:pt>
    <dgm:pt modelId="{49C2D7BA-0F84-4385-89CF-A63377B47D9A}" type="sibTrans" cxnId="{E994AA72-D864-4E70-A834-4BFAFCCF54B9}">
      <dgm:prSet/>
      <dgm:spPr/>
      <dgm:t>
        <a:bodyPr/>
        <a:lstStyle/>
        <a:p>
          <a:endParaRPr lang="en-US"/>
        </a:p>
      </dgm:t>
    </dgm:pt>
    <dgm:pt modelId="{7736AF8E-D326-4E08-827E-A356E60DE26D}" type="parTrans" cxnId="{E994AA72-D864-4E70-A834-4BFAFCCF54B9}">
      <dgm:prSet/>
      <dgm:spPr/>
      <dgm:t>
        <a:bodyPr/>
        <a:lstStyle/>
        <a:p>
          <a:endParaRPr lang="en-US"/>
        </a:p>
      </dgm:t>
    </dgm:pt>
    <dgm:pt modelId="{EF222539-D69C-4B6D-916F-3DA59B6E8288}" type="pres">
      <dgm:prSet presAssocID="{91231779-31BE-4077-8261-8B27F3C81F7D}" presName="Name0" presStyleCnt="0">
        <dgm:presLayoutVars>
          <dgm:dir/>
          <dgm:animLvl val="lvl"/>
          <dgm:resizeHandles/>
        </dgm:presLayoutVars>
      </dgm:prSet>
      <dgm:spPr/>
    </dgm:pt>
    <dgm:pt modelId="{9A8AD81B-C5D1-47B4-807B-BC16C5687CB9}" type="pres">
      <dgm:prSet presAssocID="{082DEE63-EE4F-4E57-85FF-01E7754B3420}" presName="linNode" presStyleCnt="0"/>
      <dgm:spPr/>
    </dgm:pt>
    <dgm:pt modelId="{665334E2-ADCB-4D67-91E6-B6AB53944125}" type="pres">
      <dgm:prSet presAssocID="{082DEE63-EE4F-4E57-85FF-01E7754B3420}" presName="parentShp" presStyleLbl="node1" presStyleIdx="0" presStyleCnt="4">
        <dgm:presLayoutVars>
          <dgm:bulletEnabled val="1"/>
        </dgm:presLayoutVars>
      </dgm:prSet>
      <dgm:spPr/>
    </dgm:pt>
    <dgm:pt modelId="{D32117CC-7B0D-49AD-BCF2-4173E49746FF}" type="pres">
      <dgm:prSet presAssocID="{082DEE63-EE4F-4E57-85FF-01E7754B3420}" presName="childShp" presStyleLbl="bgAccFollowNode1" presStyleIdx="0" presStyleCnt="4">
        <dgm:presLayoutVars>
          <dgm:bulletEnabled val="1"/>
        </dgm:presLayoutVars>
      </dgm:prSet>
      <dgm:spPr/>
    </dgm:pt>
    <dgm:pt modelId="{2637FB33-86DE-4E79-AF84-6B7AE271E780}" type="pres">
      <dgm:prSet presAssocID="{61AA8177-FDF0-4554-B6CA-C58DDCE925B4}" presName="spacing" presStyleCnt="0"/>
      <dgm:spPr/>
    </dgm:pt>
    <dgm:pt modelId="{98560A2E-737C-4648-BB78-416F40BD18C9}" type="pres">
      <dgm:prSet presAssocID="{B511BAB7-3498-4409-8DFD-CA1763BAA1B6}" presName="linNode" presStyleCnt="0"/>
      <dgm:spPr/>
    </dgm:pt>
    <dgm:pt modelId="{98C668FB-F0FF-4E1F-A716-2A73DBE2AF6C}" type="pres">
      <dgm:prSet presAssocID="{B511BAB7-3498-4409-8DFD-CA1763BAA1B6}" presName="parentShp" presStyleLbl="node1" presStyleIdx="1" presStyleCnt="4">
        <dgm:presLayoutVars>
          <dgm:bulletEnabled val="1"/>
        </dgm:presLayoutVars>
      </dgm:prSet>
      <dgm:spPr/>
    </dgm:pt>
    <dgm:pt modelId="{0DC37C2E-B403-4A3E-BD54-80E7489BD587}" type="pres">
      <dgm:prSet presAssocID="{B511BAB7-3498-4409-8DFD-CA1763BAA1B6}" presName="childShp" presStyleLbl="bgAccFollowNode1" presStyleIdx="1" presStyleCnt="4">
        <dgm:presLayoutVars>
          <dgm:bulletEnabled val="1"/>
        </dgm:presLayoutVars>
      </dgm:prSet>
      <dgm:spPr/>
    </dgm:pt>
    <dgm:pt modelId="{1FCA19DA-D06E-4A98-A5C3-4287FAE38372}" type="pres">
      <dgm:prSet presAssocID="{52988E62-E229-422B-A616-74BA47BE72AB}" presName="spacing" presStyleCnt="0"/>
      <dgm:spPr/>
    </dgm:pt>
    <dgm:pt modelId="{720CECD3-6BC3-4D0E-AF2C-5DF649886157}" type="pres">
      <dgm:prSet presAssocID="{BBF4EC31-BADB-42BF-8812-E5293D95F778}" presName="linNode" presStyleCnt="0"/>
      <dgm:spPr/>
    </dgm:pt>
    <dgm:pt modelId="{A073E6DB-76E6-4D97-8D30-35C80C852E8A}" type="pres">
      <dgm:prSet presAssocID="{BBF4EC31-BADB-42BF-8812-E5293D95F778}" presName="parentShp" presStyleLbl="node1" presStyleIdx="2" presStyleCnt="4">
        <dgm:presLayoutVars>
          <dgm:bulletEnabled val="1"/>
        </dgm:presLayoutVars>
      </dgm:prSet>
      <dgm:spPr/>
    </dgm:pt>
    <dgm:pt modelId="{87F1E1FA-B381-42C7-9271-79158618396E}" type="pres">
      <dgm:prSet presAssocID="{BBF4EC31-BADB-42BF-8812-E5293D95F778}" presName="childShp" presStyleLbl="bgAccFollowNode1" presStyleIdx="2" presStyleCnt="4">
        <dgm:presLayoutVars>
          <dgm:bulletEnabled val="1"/>
        </dgm:presLayoutVars>
      </dgm:prSet>
      <dgm:spPr/>
    </dgm:pt>
    <dgm:pt modelId="{24F3F482-D43D-4115-BE2D-EFB5AB3A9741}" type="pres">
      <dgm:prSet presAssocID="{0EB4BE18-D6F3-4BBF-9BED-D3694D38C02B}" presName="spacing" presStyleCnt="0"/>
      <dgm:spPr/>
    </dgm:pt>
    <dgm:pt modelId="{77AFD29D-2D92-4A1F-B741-853330A43FAE}" type="pres">
      <dgm:prSet presAssocID="{533731E6-5E1C-4B69-94E2-86E205709E7D}" presName="linNode" presStyleCnt="0"/>
      <dgm:spPr/>
    </dgm:pt>
    <dgm:pt modelId="{0563A39D-D8FA-43FE-AC2B-74E85C9B4CE5}" type="pres">
      <dgm:prSet presAssocID="{533731E6-5E1C-4B69-94E2-86E205709E7D}" presName="parentShp" presStyleLbl="node1" presStyleIdx="3" presStyleCnt="4">
        <dgm:presLayoutVars>
          <dgm:bulletEnabled val="1"/>
        </dgm:presLayoutVars>
      </dgm:prSet>
      <dgm:spPr/>
    </dgm:pt>
    <dgm:pt modelId="{99675318-001F-4BCA-B09B-805943FD723B}" type="pres">
      <dgm:prSet presAssocID="{533731E6-5E1C-4B69-94E2-86E205709E7D}" presName="childShp" presStyleLbl="bgAccFollowNode1" presStyleIdx="3" presStyleCnt="4">
        <dgm:presLayoutVars>
          <dgm:bulletEnabled val="1"/>
        </dgm:presLayoutVars>
      </dgm:prSet>
      <dgm:spPr/>
    </dgm:pt>
  </dgm:ptLst>
  <dgm:cxnLst>
    <dgm:cxn modelId="{1F3B310E-29DE-433F-9AB0-BFCDB7AE37EF}" type="presOf" srcId="{6CE20F10-A3D6-4DE2-AC3A-5B93C184A961}" destId="{D32117CC-7B0D-49AD-BCF2-4173E49746FF}" srcOrd="0" destOrd="0" presId="urn:microsoft.com/office/officeart/2005/8/layout/vList6"/>
    <dgm:cxn modelId="{FF0AD41E-5B34-4163-A67D-9A20C827F6A1}" type="presOf" srcId="{13526685-078D-4095-A21A-76839344F710}" destId="{0DC37C2E-B403-4A3E-BD54-80E7489BD587}" srcOrd="0" destOrd="0" presId="urn:microsoft.com/office/officeart/2005/8/layout/vList6"/>
    <dgm:cxn modelId="{11438124-26CF-42C5-9B7B-9821EFF7FF27}" srcId="{BBF4EC31-BADB-42BF-8812-E5293D95F778}" destId="{CBD409EE-11F8-4659-885A-6FA4EE6A0AE0}" srcOrd="0" destOrd="0" parTransId="{AB5BBC3D-5CBD-47F5-885F-5A29E30DCDDA}" sibTransId="{AA25D870-1B3E-421B-AAF0-360E0B8B436E}"/>
    <dgm:cxn modelId="{5EA77025-42EE-4FD1-9D71-6A3F52AD37C0}" type="presOf" srcId="{082DEE63-EE4F-4E57-85FF-01E7754B3420}" destId="{665334E2-ADCB-4D67-91E6-B6AB53944125}" srcOrd="0" destOrd="0" presId="urn:microsoft.com/office/officeart/2005/8/layout/vList6"/>
    <dgm:cxn modelId="{C3544137-3F01-4DC0-A52A-179FB204F5E8}" srcId="{533731E6-5E1C-4B69-94E2-86E205709E7D}" destId="{7838168B-7FD5-4CC3-9F43-08DE25FDAD56}" srcOrd="1" destOrd="0" parTransId="{6E44C293-86A1-41D1-A878-2E6289964CD8}" sibTransId="{6E82B01E-7207-4985-99EC-3CC4E426EEAF}"/>
    <dgm:cxn modelId="{1AB1143C-2A5F-4852-81F1-54BD02A4C46A}" type="presOf" srcId="{533731E6-5E1C-4B69-94E2-86E205709E7D}" destId="{0563A39D-D8FA-43FE-AC2B-74E85C9B4CE5}" srcOrd="0" destOrd="0" presId="urn:microsoft.com/office/officeart/2005/8/layout/vList6"/>
    <dgm:cxn modelId="{31B6825D-A195-4F63-B61D-F90CF9712D7F}" srcId="{91231779-31BE-4077-8261-8B27F3C81F7D}" destId="{082DEE63-EE4F-4E57-85FF-01E7754B3420}" srcOrd="0" destOrd="0" parTransId="{468CD86C-F581-4469-AD16-6BDFD3340108}" sibTransId="{61AA8177-FDF0-4554-B6CA-C58DDCE925B4}"/>
    <dgm:cxn modelId="{67676D66-58E6-4382-88C2-14BDE6234736}" srcId="{B511BAB7-3498-4409-8DFD-CA1763BAA1B6}" destId="{13526685-078D-4095-A21A-76839344F710}" srcOrd="0" destOrd="0" parTransId="{83207EF3-70F0-4E25-ABAB-27012F654331}" sibTransId="{3AD10DC4-EC29-41C7-8FDB-8D8DF8F55D01}"/>
    <dgm:cxn modelId="{A41B346C-A82B-4329-9F07-F0A0CF599DEB}" srcId="{B511BAB7-3498-4409-8DFD-CA1763BAA1B6}" destId="{7B531164-63F0-4F08-99C0-14BC2B7B8202}" srcOrd="1" destOrd="0" parTransId="{877719D6-9797-419B-A862-F166B302AE0C}" sibTransId="{228D1CAA-BFF6-415F-8DB6-40965A9691E4}"/>
    <dgm:cxn modelId="{FC4E814D-DB20-41B6-AA86-1ADC01F0D915}" srcId="{533731E6-5E1C-4B69-94E2-86E205709E7D}" destId="{07A97704-E7EB-498E-BDA3-BF3D40FA2222}" srcOrd="0" destOrd="0" parTransId="{00513151-842C-4918-9AB3-4D070E3F32D9}" sibTransId="{A6B0FA8E-53F8-4D9A-BCE9-8F09D4D30538}"/>
    <dgm:cxn modelId="{E994AA72-D864-4E70-A834-4BFAFCCF54B9}" srcId="{082DEE63-EE4F-4E57-85FF-01E7754B3420}" destId="{6CE20F10-A3D6-4DE2-AC3A-5B93C184A961}" srcOrd="0" destOrd="0" parTransId="{7736AF8E-D326-4E08-827E-A356E60DE26D}" sibTransId="{49C2D7BA-0F84-4385-89CF-A63377B47D9A}"/>
    <dgm:cxn modelId="{48890773-9D75-43B9-AAE0-882D196F8014}" srcId="{BBF4EC31-BADB-42BF-8812-E5293D95F778}" destId="{4169AA8D-6280-4BC4-844F-C65531D8523A}" srcOrd="1" destOrd="0" parTransId="{610B1505-658E-4AF8-9AB0-BA73DE84675B}" sibTransId="{797EEAB0-8D76-4104-AE36-A86276D5C71A}"/>
    <dgm:cxn modelId="{2C14AE56-46D3-46AF-B529-4C11A5EA3512}" srcId="{082DEE63-EE4F-4E57-85FF-01E7754B3420}" destId="{3CEA83BB-A023-4EF4-97FD-2FAF166E565E}" srcOrd="1" destOrd="0" parTransId="{31E0510A-8BC7-4E77-A91F-F1B9EBB032CF}" sibTransId="{56092702-A6A6-452E-AF85-B6B30CCB0CF1}"/>
    <dgm:cxn modelId="{C89EEB82-5C27-426D-9F18-F7465506D034}" srcId="{91231779-31BE-4077-8261-8B27F3C81F7D}" destId="{B511BAB7-3498-4409-8DFD-CA1763BAA1B6}" srcOrd="1" destOrd="0" parTransId="{DE59DE3B-2A30-4CCB-BB95-748B76ED407F}" sibTransId="{52988E62-E229-422B-A616-74BA47BE72AB}"/>
    <dgm:cxn modelId="{4B9D6795-9DAC-4A33-98FD-BA9C31B4FF27}" type="presOf" srcId="{3CEA83BB-A023-4EF4-97FD-2FAF166E565E}" destId="{D32117CC-7B0D-49AD-BCF2-4173E49746FF}" srcOrd="0" destOrd="1" presId="urn:microsoft.com/office/officeart/2005/8/layout/vList6"/>
    <dgm:cxn modelId="{A367DCBA-664E-4F9D-97D3-7245FC686D24}" type="presOf" srcId="{B511BAB7-3498-4409-8DFD-CA1763BAA1B6}" destId="{98C668FB-F0FF-4E1F-A716-2A73DBE2AF6C}" srcOrd="0" destOrd="0" presId="urn:microsoft.com/office/officeart/2005/8/layout/vList6"/>
    <dgm:cxn modelId="{EF23FEC1-44A8-4718-8A76-AE4C71ED3473}" type="presOf" srcId="{7838168B-7FD5-4CC3-9F43-08DE25FDAD56}" destId="{99675318-001F-4BCA-B09B-805943FD723B}" srcOrd="0" destOrd="1" presId="urn:microsoft.com/office/officeart/2005/8/layout/vList6"/>
    <dgm:cxn modelId="{3AACC3C9-6FD5-484F-BCC9-CBD7264DBDEC}" type="presOf" srcId="{07A97704-E7EB-498E-BDA3-BF3D40FA2222}" destId="{99675318-001F-4BCA-B09B-805943FD723B}" srcOrd="0" destOrd="0" presId="urn:microsoft.com/office/officeart/2005/8/layout/vList6"/>
    <dgm:cxn modelId="{6EC13ACD-A2A4-4ACC-8F65-5D0640079BC7}" type="presOf" srcId="{91231779-31BE-4077-8261-8B27F3C81F7D}" destId="{EF222539-D69C-4B6D-916F-3DA59B6E8288}" srcOrd="0" destOrd="0" presId="urn:microsoft.com/office/officeart/2005/8/layout/vList6"/>
    <dgm:cxn modelId="{FF29DED4-7524-4738-919F-BA12CD334E1E}" type="presOf" srcId="{CBD409EE-11F8-4659-885A-6FA4EE6A0AE0}" destId="{87F1E1FA-B381-42C7-9271-79158618396E}" srcOrd="0" destOrd="0" presId="urn:microsoft.com/office/officeart/2005/8/layout/vList6"/>
    <dgm:cxn modelId="{E69148DA-573A-403E-B45C-BAE0E239BE5D}" srcId="{91231779-31BE-4077-8261-8B27F3C81F7D}" destId="{BBF4EC31-BADB-42BF-8812-E5293D95F778}" srcOrd="2" destOrd="0" parTransId="{DE4D5726-AFE5-48F9-AA9B-54C92558EE7A}" sibTransId="{0EB4BE18-D6F3-4BBF-9BED-D3694D38C02B}"/>
    <dgm:cxn modelId="{28510FE3-81E1-4DE7-88A8-D0D5710D96CD}" type="presOf" srcId="{7B531164-63F0-4F08-99C0-14BC2B7B8202}" destId="{0DC37C2E-B403-4A3E-BD54-80E7489BD587}" srcOrd="0" destOrd="1" presId="urn:microsoft.com/office/officeart/2005/8/layout/vList6"/>
    <dgm:cxn modelId="{DB6C6CE5-983C-49DF-B279-A67F9788FCDB}" type="presOf" srcId="{BBF4EC31-BADB-42BF-8812-E5293D95F778}" destId="{A073E6DB-76E6-4D97-8D30-35C80C852E8A}" srcOrd="0" destOrd="0" presId="urn:microsoft.com/office/officeart/2005/8/layout/vList6"/>
    <dgm:cxn modelId="{33EA45EA-BF21-4FF8-A023-B9FF12709057}" srcId="{91231779-31BE-4077-8261-8B27F3C81F7D}" destId="{533731E6-5E1C-4B69-94E2-86E205709E7D}" srcOrd="3" destOrd="0" parTransId="{B528DD40-785F-425E-A143-4008E84F8D81}" sibTransId="{F9E79676-FF52-4ED2-BCF5-F3B724939563}"/>
    <dgm:cxn modelId="{9D0FE6EB-728E-4B64-97AE-AC40BD0134B4}" type="presOf" srcId="{4169AA8D-6280-4BC4-844F-C65531D8523A}" destId="{87F1E1FA-B381-42C7-9271-79158618396E}" srcOrd="0" destOrd="1" presId="urn:microsoft.com/office/officeart/2005/8/layout/vList6"/>
    <dgm:cxn modelId="{71FC6137-9CBF-48ED-ACF9-B61AE8D61598}" type="presParOf" srcId="{EF222539-D69C-4B6D-916F-3DA59B6E8288}" destId="{9A8AD81B-C5D1-47B4-807B-BC16C5687CB9}" srcOrd="0" destOrd="0" presId="urn:microsoft.com/office/officeart/2005/8/layout/vList6"/>
    <dgm:cxn modelId="{CD02DCF6-EA75-4EBE-9CDA-0E038C8A33F1}" type="presParOf" srcId="{9A8AD81B-C5D1-47B4-807B-BC16C5687CB9}" destId="{665334E2-ADCB-4D67-91E6-B6AB53944125}" srcOrd="0" destOrd="0" presId="urn:microsoft.com/office/officeart/2005/8/layout/vList6"/>
    <dgm:cxn modelId="{3267F7D2-A64B-4553-ACFC-78EB67429B2D}" type="presParOf" srcId="{9A8AD81B-C5D1-47B4-807B-BC16C5687CB9}" destId="{D32117CC-7B0D-49AD-BCF2-4173E49746FF}" srcOrd="1" destOrd="0" presId="urn:microsoft.com/office/officeart/2005/8/layout/vList6"/>
    <dgm:cxn modelId="{CCC2E337-9434-47E8-84DB-4147B4364F67}" type="presParOf" srcId="{EF222539-D69C-4B6D-916F-3DA59B6E8288}" destId="{2637FB33-86DE-4E79-AF84-6B7AE271E780}" srcOrd="1" destOrd="0" presId="urn:microsoft.com/office/officeart/2005/8/layout/vList6"/>
    <dgm:cxn modelId="{499A3570-CCDD-49EA-930B-F5854A016AF5}" type="presParOf" srcId="{EF222539-D69C-4B6D-916F-3DA59B6E8288}" destId="{98560A2E-737C-4648-BB78-416F40BD18C9}" srcOrd="2" destOrd="0" presId="urn:microsoft.com/office/officeart/2005/8/layout/vList6"/>
    <dgm:cxn modelId="{CE5F3B37-1332-4E20-A0BD-6B4FC758C389}" type="presParOf" srcId="{98560A2E-737C-4648-BB78-416F40BD18C9}" destId="{98C668FB-F0FF-4E1F-A716-2A73DBE2AF6C}" srcOrd="0" destOrd="0" presId="urn:microsoft.com/office/officeart/2005/8/layout/vList6"/>
    <dgm:cxn modelId="{277A1E80-E428-4B27-942B-2A652DE9AB2E}" type="presParOf" srcId="{98560A2E-737C-4648-BB78-416F40BD18C9}" destId="{0DC37C2E-B403-4A3E-BD54-80E7489BD587}" srcOrd="1" destOrd="0" presId="urn:microsoft.com/office/officeart/2005/8/layout/vList6"/>
    <dgm:cxn modelId="{C6733CA3-3116-424C-B7D9-C1DC98F0B8CF}" type="presParOf" srcId="{EF222539-D69C-4B6D-916F-3DA59B6E8288}" destId="{1FCA19DA-D06E-4A98-A5C3-4287FAE38372}" srcOrd="3" destOrd="0" presId="urn:microsoft.com/office/officeart/2005/8/layout/vList6"/>
    <dgm:cxn modelId="{304830D4-FEAE-4774-A0C7-DF557AF9F2FB}" type="presParOf" srcId="{EF222539-D69C-4B6D-916F-3DA59B6E8288}" destId="{720CECD3-6BC3-4D0E-AF2C-5DF649886157}" srcOrd="4" destOrd="0" presId="urn:microsoft.com/office/officeart/2005/8/layout/vList6"/>
    <dgm:cxn modelId="{2F63B409-3EAB-4C29-9CB5-FA227549CE9C}" type="presParOf" srcId="{720CECD3-6BC3-4D0E-AF2C-5DF649886157}" destId="{A073E6DB-76E6-4D97-8D30-35C80C852E8A}" srcOrd="0" destOrd="0" presId="urn:microsoft.com/office/officeart/2005/8/layout/vList6"/>
    <dgm:cxn modelId="{37E11E0E-0B55-4E92-8ACF-8AA63ED370FE}" type="presParOf" srcId="{720CECD3-6BC3-4D0E-AF2C-5DF649886157}" destId="{87F1E1FA-B381-42C7-9271-79158618396E}" srcOrd="1" destOrd="0" presId="urn:microsoft.com/office/officeart/2005/8/layout/vList6"/>
    <dgm:cxn modelId="{BD05C31B-29F6-408B-9604-84D11AF8572A}" type="presParOf" srcId="{EF222539-D69C-4B6D-916F-3DA59B6E8288}" destId="{24F3F482-D43D-4115-BE2D-EFB5AB3A9741}" srcOrd="5" destOrd="0" presId="urn:microsoft.com/office/officeart/2005/8/layout/vList6"/>
    <dgm:cxn modelId="{0D7FC218-3383-4CC1-8276-C31DE004F3EE}" type="presParOf" srcId="{EF222539-D69C-4B6D-916F-3DA59B6E8288}" destId="{77AFD29D-2D92-4A1F-B741-853330A43FAE}" srcOrd="6" destOrd="0" presId="urn:microsoft.com/office/officeart/2005/8/layout/vList6"/>
    <dgm:cxn modelId="{2F55DBD8-6B68-4370-ACC9-350ABD91A0E3}" type="presParOf" srcId="{77AFD29D-2D92-4A1F-B741-853330A43FAE}" destId="{0563A39D-D8FA-43FE-AC2B-74E85C9B4CE5}" srcOrd="0" destOrd="0" presId="urn:microsoft.com/office/officeart/2005/8/layout/vList6"/>
    <dgm:cxn modelId="{FDD6AD58-F45F-4850-A356-4A081EFF2F67}" type="presParOf" srcId="{77AFD29D-2D92-4A1F-B741-853330A43FAE}" destId="{99675318-001F-4BCA-B09B-805943FD7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7E9E-1857-4A9A-8268-EA262956783C}">
      <dsp:nvSpPr>
        <dsp:cNvPr id="0" name=""/>
        <dsp:cNvSpPr/>
      </dsp:nvSpPr>
      <dsp:spPr>
        <a:xfrm>
          <a:off x="34567" y="394871"/>
          <a:ext cx="8804632" cy="2960326"/>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zoom="82000">
            <a:rot lat="21300000" lon="20700000" rev="180000"/>
          </a:camera>
          <a:lightRig rig="morning"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21031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none" kern="1200" dirty="0"/>
            <a:t>     </a:t>
          </a:r>
          <a:r>
            <a:rPr lang="en-US" sz="3200" b="1" u="sng" kern="1200" dirty="0"/>
            <a:t>Technicians</a:t>
          </a:r>
        </a:p>
        <a:p>
          <a:pPr marL="285750" lvl="1" indent="-285750" algn="l" defTabSz="1333500">
            <a:lnSpc>
              <a:spcPct val="90000"/>
            </a:lnSpc>
            <a:spcBef>
              <a:spcPct val="0"/>
            </a:spcBef>
            <a:spcAft>
              <a:spcPct val="15000"/>
            </a:spcAft>
            <a:buChar char="•"/>
          </a:pPr>
          <a:r>
            <a:rPr lang="en-US" sz="3000" kern="1200" dirty="0"/>
            <a:t>17 Branches, 46 Specialties</a:t>
          </a:r>
        </a:p>
        <a:p>
          <a:pPr marL="285750" lvl="1" indent="-285750" algn="l" defTabSz="1333500">
            <a:lnSpc>
              <a:spcPct val="90000"/>
            </a:lnSpc>
            <a:spcBef>
              <a:spcPct val="0"/>
            </a:spcBef>
            <a:spcAft>
              <a:spcPct val="15000"/>
            </a:spcAft>
            <a:buChar char="•"/>
          </a:pPr>
          <a:r>
            <a:rPr lang="en-US" sz="3000" kern="1200" dirty="0"/>
            <a:t>Usually SGT or higher</a:t>
          </a:r>
        </a:p>
        <a:p>
          <a:pPr marL="285750" lvl="1" indent="-285750" algn="l" defTabSz="1333500">
            <a:lnSpc>
              <a:spcPct val="90000"/>
            </a:lnSpc>
            <a:spcBef>
              <a:spcPct val="0"/>
            </a:spcBef>
            <a:spcAft>
              <a:spcPct val="15000"/>
            </a:spcAft>
            <a:buChar char="•"/>
          </a:pPr>
          <a:r>
            <a:rPr lang="en-US" sz="3000" kern="1200" dirty="0"/>
            <a:t>Most require completion of ALC</a:t>
          </a:r>
        </a:p>
        <a:p>
          <a:pPr marL="285750" lvl="1" indent="-285750" algn="l" defTabSz="1333500">
            <a:lnSpc>
              <a:spcPct val="90000"/>
            </a:lnSpc>
            <a:spcBef>
              <a:spcPct val="0"/>
            </a:spcBef>
            <a:spcAft>
              <a:spcPct val="15000"/>
            </a:spcAft>
            <a:buChar char="•"/>
          </a:pPr>
          <a:r>
            <a:rPr lang="en-US" sz="3000" kern="1200" dirty="0"/>
            <a:t>Meet MOS prerequisites </a:t>
          </a:r>
        </a:p>
      </dsp:txBody>
      <dsp:txXfrm>
        <a:off x="34567" y="394871"/>
        <a:ext cx="8804632" cy="2960326"/>
      </dsp:txXfrm>
    </dsp:sp>
    <dsp:sp modelId="{06377CEF-F839-4021-93E4-CF513623CEC0}">
      <dsp:nvSpPr>
        <dsp:cNvPr id="0" name=""/>
        <dsp:cNvSpPr/>
      </dsp:nvSpPr>
      <dsp:spPr>
        <a:xfrm>
          <a:off x="1045" y="226201"/>
          <a:ext cx="1790973" cy="2686460"/>
        </a:xfrm>
        <a:prstGeom prst="snip1Rect">
          <a:avLst/>
        </a:prstGeom>
        <a:blipFill rotWithShape="1">
          <a:blip xmlns:r="http://schemas.openxmlformats.org/officeDocument/2006/relationships" r:embed="rId1"/>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CECE-BC08-4CAA-A3A9-F25A5F559C19}">
      <dsp:nvSpPr>
        <dsp:cNvPr id="0" name=""/>
        <dsp:cNvSpPr/>
      </dsp:nvSpPr>
      <dsp:spPr>
        <a:xfrm>
          <a:off x="78984" y="26045"/>
          <a:ext cx="9116331" cy="2746437"/>
        </a:xfrm>
        <a:prstGeom prst="rect">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cene3d>
          <a:camera prst="perspectiveHeroicExtremeRightFacing" fov="4800000" zoom="82000">
            <a:rot lat="21250295" lon="907583" rev="5433"/>
          </a:camera>
          <a:lightRig rig="morning" dir="t">
            <a:rot lat="0" lon="0" rev="20400000"/>
          </a:lightRig>
        </a:scene3d>
        <a:sp3d z="260350"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05840" tIns="0" rIns="9144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    </a:t>
          </a:r>
          <a:r>
            <a:rPr lang="en-US" sz="3200" b="1" kern="1200" dirty="0"/>
            <a:t>                 </a:t>
          </a:r>
          <a:r>
            <a:rPr lang="en-US" sz="3200" b="1" u="sng" kern="1200" dirty="0"/>
            <a:t>Aviators</a:t>
          </a:r>
        </a:p>
        <a:p>
          <a:pPr marL="285750" lvl="1" indent="-285750" algn="l" defTabSz="1333500">
            <a:lnSpc>
              <a:spcPct val="90000"/>
            </a:lnSpc>
            <a:spcBef>
              <a:spcPct val="0"/>
            </a:spcBef>
            <a:spcAft>
              <a:spcPct val="15000"/>
            </a:spcAft>
            <a:buChar char="•"/>
          </a:pPr>
          <a:r>
            <a:rPr lang="en-US" sz="3000" kern="1200" dirty="0">
              <a:latin typeface="+mn-lt"/>
            </a:rPr>
            <a:t>1 Branch, 1 Specialty - 153A</a:t>
          </a:r>
          <a:endParaRPr lang="en-US" sz="3000" kern="1200" dirty="0"/>
        </a:p>
        <a:p>
          <a:pPr marL="285750" lvl="1" indent="-285750" algn="l" defTabSz="1333500">
            <a:lnSpc>
              <a:spcPct val="90000"/>
            </a:lnSpc>
            <a:spcBef>
              <a:spcPct val="0"/>
            </a:spcBef>
            <a:spcAft>
              <a:spcPct val="15000"/>
            </a:spcAft>
            <a:buChar char="•"/>
          </a:pPr>
          <a:r>
            <a:rPr lang="en-US" sz="3000" kern="1200" dirty="0">
              <a:latin typeface="+mn-lt"/>
            </a:rPr>
            <a:t>Open to all MOSs and ranks</a:t>
          </a:r>
        </a:p>
        <a:p>
          <a:pPr marL="285750" lvl="1" indent="-285750" algn="l" defTabSz="1333500">
            <a:lnSpc>
              <a:spcPct val="90000"/>
            </a:lnSpc>
            <a:spcBef>
              <a:spcPct val="0"/>
            </a:spcBef>
            <a:spcAft>
              <a:spcPct val="15000"/>
            </a:spcAft>
            <a:buChar char="•"/>
          </a:pPr>
          <a:r>
            <a:rPr lang="en-US" sz="3000" kern="1200" dirty="0">
              <a:latin typeface="+mn-lt"/>
            </a:rPr>
            <a:t>Passing SIFT Score - 40+</a:t>
          </a:r>
        </a:p>
        <a:p>
          <a:pPr marL="285750" lvl="1" indent="-285750" algn="l" defTabSz="1333500">
            <a:lnSpc>
              <a:spcPct val="90000"/>
            </a:lnSpc>
            <a:spcBef>
              <a:spcPct val="0"/>
            </a:spcBef>
            <a:spcAft>
              <a:spcPct val="15000"/>
            </a:spcAft>
            <a:buChar char="•"/>
          </a:pPr>
          <a:r>
            <a:rPr lang="en-US" sz="3000" kern="1200" dirty="0">
              <a:latin typeface="+mn-lt"/>
            </a:rPr>
            <a:t>Class I Flight Physical</a:t>
          </a:r>
        </a:p>
      </dsp:txBody>
      <dsp:txXfrm>
        <a:off x="78984" y="26045"/>
        <a:ext cx="9116331" cy="2746437"/>
      </dsp:txXfrm>
    </dsp:sp>
    <dsp:sp modelId="{EEE33A81-2721-40CB-99DE-D63D1B656E58}">
      <dsp:nvSpPr>
        <dsp:cNvPr id="0" name=""/>
        <dsp:cNvSpPr/>
      </dsp:nvSpPr>
      <dsp:spPr>
        <a:xfrm>
          <a:off x="6640295" y="358197"/>
          <a:ext cx="3341904" cy="2496831"/>
        </a:xfrm>
        <a:prstGeom prst="flowChartProcess">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l="-9000" r="-9000"/>
          </a:stretch>
        </a:blipFill>
        <a:ln>
          <a:noFill/>
        </a:ln>
        <a:effectLst/>
        <a:scene3d>
          <a:camera prst="perspectiveHeroicExtremeRightFacing" fov="4800000" zoom="82000">
            <a:rot lat="21250295" lon="907583" rev="5433"/>
          </a:camera>
          <a:lightRig rig="morning" dir="t">
            <a:rot lat="0" lon="0" rev="20400000"/>
          </a:lightRig>
        </a:scene3d>
        <a:sp3d z="26035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17CC-7B0D-49AD-BCF2-4173E49746FF}">
      <dsp:nvSpPr>
        <dsp:cNvPr id="0" name=""/>
        <dsp:cNvSpPr/>
      </dsp:nvSpPr>
      <dsp:spPr>
        <a:xfrm>
          <a:off x="2804159" y="1562"/>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Under 2 Years</a:t>
          </a:r>
        </a:p>
        <a:p>
          <a:pPr marL="285750" lvl="1" indent="-285750" algn="l" defTabSz="1377950">
            <a:lnSpc>
              <a:spcPct val="90000"/>
            </a:lnSpc>
            <a:spcBef>
              <a:spcPct val="0"/>
            </a:spcBef>
            <a:spcAft>
              <a:spcPct val="15000"/>
            </a:spcAft>
            <a:buChar char="•"/>
          </a:pPr>
          <a:r>
            <a:rPr lang="en-US" sz="3100" kern="1200" dirty="0"/>
            <a:t>$125</a:t>
          </a:r>
        </a:p>
      </dsp:txBody>
      <dsp:txXfrm>
        <a:off x="2804159" y="156529"/>
        <a:ext cx="3741338" cy="929804"/>
      </dsp:txXfrm>
    </dsp:sp>
    <dsp:sp modelId="{665334E2-ADCB-4D67-91E6-B6AB53944125}">
      <dsp:nvSpPr>
        <dsp:cNvPr id="0" name=""/>
        <dsp:cNvSpPr/>
      </dsp:nvSpPr>
      <dsp:spPr>
        <a:xfrm>
          <a:off x="0" y="1562"/>
          <a:ext cx="2804160" cy="123973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62081"/>
        <a:ext cx="2683122" cy="1118700"/>
      </dsp:txXfrm>
    </dsp:sp>
    <dsp:sp modelId="{0DC37C2E-B403-4A3E-BD54-80E7489BD587}">
      <dsp:nvSpPr>
        <dsp:cNvPr id="0" name=""/>
        <dsp:cNvSpPr/>
      </dsp:nvSpPr>
      <dsp:spPr>
        <a:xfrm>
          <a:off x="2804159" y="1365274"/>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2 Years</a:t>
          </a:r>
        </a:p>
        <a:p>
          <a:pPr marL="285750" lvl="1" indent="-285750" algn="l" defTabSz="1377950">
            <a:lnSpc>
              <a:spcPct val="90000"/>
            </a:lnSpc>
            <a:spcBef>
              <a:spcPct val="0"/>
            </a:spcBef>
            <a:spcAft>
              <a:spcPct val="15000"/>
            </a:spcAft>
            <a:buChar char="•"/>
          </a:pPr>
          <a:r>
            <a:rPr lang="en-US" sz="3100" kern="1200" dirty="0"/>
            <a:t>$200</a:t>
          </a:r>
        </a:p>
      </dsp:txBody>
      <dsp:txXfrm>
        <a:off x="2804159" y="1520241"/>
        <a:ext cx="3741338" cy="929804"/>
      </dsp:txXfrm>
    </dsp:sp>
    <dsp:sp modelId="{98C668FB-F0FF-4E1F-A716-2A73DBE2AF6C}">
      <dsp:nvSpPr>
        <dsp:cNvPr id="0" name=""/>
        <dsp:cNvSpPr/>
      </dsp:nvSpPr>
      <dsp:spPr>
        <a:xfrm>
          <a:off x="0" y="1365274"/>
          <a:ext cx="2804160" cy="123973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0519" y="1425793"/>
        <a:ext cx="2683122" cy="1118700"/>
      </dsp:txXfrm>
    </dsp:sp>
    <dsp:sp modelId="{87F1E1FA-B381-42C7-9271-79158618396E}">
      <dsp:nvSpPr>
        <dsp:cNvPr id="0" name=""/>
        <dsp:cNvSpPr/>
      </dsp:nvSpPr>
      <dsp:spPr>
        <a:xfrm>
          <a:off x="2804159" y="2728986"/>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6 Years</a:t>
          </a:r>
        </a:p>
        <a:p>
          <a:pPr marL="285750" lvl="1" indent="-285750" algn="l" defTabSz="1377950">
            <a:lnSpc>
              <a:spcPct val="90000"/>
            </a:lnSpc>
            <a:spcBef>
              <a:spcPct val="0"/>
            </a:spcBef>
            <a:spcAft>
              <a:spcPct val="15000"/>
            </a:spcAft>
            <a:buChar char="•"/>
          </a:pPr>
          <a:r>
            <a:rPr lang="en-US" sz="3100" kern="1200" dirty="0"/>
            <a:t>$700</a:t>
          </a:r>
        </a:p>
      </dsp:txBody>
      <dsp:txXfrm>
        <a:off x="2804159" y="2883953"/>
        <a:ext cx="3741338" cy="929804"/>
      </dsp:txXfrm>
    </dsp:sp>
    <dsp:sp modelId="{A073E6DB-76E6-4D97-8D30-35C80C852E8A}">
      <dsp:nvSpPr>
        <dsp:cNvPr id="0" name=""/>
        <dsp:cNvSpPr/>
      </dsp:nvSpPr>
      <dsp:spPr>
        <a:xfrm>
          <a:off x="0" y="2728986"/>
          <a:ext cx="2804160" cy="1239738"/>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2789505"/>
        <a:ext cx="2683122" cy="1118700"/>
      </dsp:txXfrm>
    </dsp:sp>
    <dsp:sp modelId="{99675318-001F-4BCA-B09B-805943FD723B}">
      <dsp:nvSpPr>
        <dsp:cNvPr id="0" name=""/>
        <dsp:cNvSpPr/>
      </dsp:nvSpPr>
      <dsp:spPr>
        <a:xfrm>
          <a:off x="2804159" y="4092699"/>
          <a:ext cx="4206240" cy="12397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Over 10 Years</a:t>
          </a:r>
        </a:p>
        <a:p>
          <a:pPr marL="285750" lvl="1" indent="-285750" algn="l" defTabSz="1377950">
            <a:lnSpc>
              <a:spcPct val="90000"/>
            </a:lnSpc>
            <a:spcBef>
              <a:spcPct val="0"/>
            </a:spcBef>
            <a:spcAft>
              <a:spcPct val="15000"/>
            </a:spcAft>
            <a:buChar char="•"/>
          </a:pPr>
          <a:r>
            <a:rPr lang="en-US" sz="3100" kern="1200" dirty="0"/>
            <a:t>$1000</a:t>
          </a:r>
        </a:p>
      </dsp:txBody>
      <dsp:txXfrm>
        <a:off x="2804159" y="4247666"/>
        <a:ext cx="3741338" cy="929804"/>
      </dsp:txXfrm>
    </dsp:sp>
    <dsp:sp modelId="{0563A39D-D8FA-43FE-AC2B-74E85C9B4CE5}">
      <dsp:nvSpPr>
        <dsp:cNvPr id="0" name=""/>
        <dsp:cNvSpPr/>
      </dsp:nvSpPr>
      <dsp:spPr>
        <a:xfrm>
          <a:off x="0" y="4092699"/>
          <a:ext cx="2804160" cy="1239738"/>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0519" y="4153218"/>
        <a:ext cx="2683122" cy="111870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mn-cs"/>
              </a:defRPr>
            </a:lvl1pPr>
          </a:lstStyle>
          <a:p>
            <a:pPr>
              <a:defRPr/>
            </a:pPr>
            <a:fld id="{8CEC81BF-53F9-4089-84B4-CD080DAF64B0}" type="datetimeFigureOut">
              <a:rPr lang="en-US"/>
              <a:pPr>
                <a:defRPr/>
              </a:pPr>
              <a:t>21-Nov-23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4F006C-385D-485C-9AE0-9EFC36A70E27}" type="slidenum">
              <a:rPr lang="en-US" altLang="en-US"/>
              <a:pPr/>
              <a:t>‹#›</a:t>
            </a:fld>
            <a:endParaRPr lang="en-US" altLang="en-US" dirty="0"/>
          </a:p>
        </p:txBody>
      </p:sp>
    </p:spTree>
    <p:extLst>
      <p:ext uri="{BB962C8B-B14F-4D97-AF65-F5344CB8AC3E}">
        <p14:creationId xmlns:p14="http://schemas.microsoft.com/office/powerpoint/2010/main" val="367419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EDEEA14-DA9C-47DF-B371-DB6643991256}" type="datetimeFigureOut">
              <a:rPr lang="en-US"/>
              <a:pPr>
                <a:defRPr/>
              </a:pPr>
              <a:t>21-Nov-23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13133F8-9580-4A74-ADEA-77E2953AE6EB}" type="slidenum">
              <a:rPr lang="en-US" altLang="en-US"/>
              <a:pPr/>
              <a:t>‹#›</a:t>
            </a:fld>
            <a:endParaRPr lang="en-US" altLang="en-US" dirty="0"/>
          </a:p>
        </p:txBody>
      </p:sp>
    </p:spTree>
    <p:extLst>
      <p:ext uri="{BB962C8B-B14F-4D97-AF65-F5344CB8AC3E}">
        <p14:creationId xmlns:p14="http://schemas.microsoft.com/office/powerpoint/2010/main" val="80760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10</a:t>
            </a:fld>
            <a:endParaRPr lang="en-US" altLang="en-US" dirty="0"/>
          </a:p>
        </p:txBody>
      </p:sp>
    </p:spTree>
    <p:extLst>
      <p:ext uri="{BB962C8B-B14F-4D97-AF65-F5344CB8AC3E}">
        <p14:creationId xmlns:p14="http://schemas.microsoft.com/office/powerpoint/2010/main" val="330311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25</a:t>
            </a:fld>
            <a:endParaRPr lang="en-US" altLang="en-US" dirty="0"/>
          </a:p>
        </p:txBody>
      </p:sp>
    </p:spTree>
    <p:extLst>
      <p:ext uri="{BB962C8B-B14F-4D97-AF65-F5344CB8AC3E}">
        <p14:creationId xmlns:p14="http://schemas.microsoft.com/office/powerpoint/2010/main" val="35722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500"/>
              </a:spcBef>
              <a:spcAft>
                <a:spcPts val="500"/>
              </a:spcAft>
              <a:buFont typeface="Arial" panose="020B0604020202020204" pitchFamily="34" charset="0"/>
              <a:buChar char="•"/>
            </a:pPr>
            <a:r>
              <a:rPr lang="en-US" sz="800" dirty="0">
                <a:latin typeface="+mn-lt"/>
              </a:rPr>
              <a:t>Use checklist as a guide for the proper order of application when submitting</a:t>
            </a:r>
          </a:p>
          <a:p>
            <a:pPr marL="285750" indent="-285750">
              <a:spcBef>
                <a:spcPts val="500"/>
              </a:spcBef>
              <a:spcAft>
                <a:spcPts val="500"/>
              </a:spcAft>
              <a:buFont typeface="Arial" panose="020B0604020202020204" pitchFamily="34" charset="0"/>
              <a:buChar char="•"/>
            </a:pPr>
            <a:r>
              <a:rPr lang="en-US" sz="800" dirty="0">
                <a:latin typeface="+mn-lt"/>
              </a:rPr>
              <a:t>S1 OIC/HR Tech (or equivalent)</a:t>
            </a:r>
          </a:p>
          <a:p>
            <a:pPr marL="742950" lvl="1" indent="-285750">
              <a:spcBef>
                <a:spcPts val="500"/>
              </a:spcBef>
              <a:spcAft>
                <a:spcPts val="500"/>
              </a:spcAft>
              <a:buFont typeface="Wingdings" panose="05000000000000000000" pitchFamily="2" charset="2"/>
              <a:buChar char="Ø"/>
            </a:pPr>
            <a:r>
              <a:rPr lang="en-US" sz="800" dirty="0">
                <a:latin typeface="+mn-lt"/>
              </a:rPr>
              <a:t>Verifies not flagged/barred</a:t>
            </a:r>
          </a:p>
          <a:p>
            <a:pPr marL="742950" lvl="1" indent="-285750">
              <a:spcBef>
                <a:spcPts val="500"/>
              </a:spcBef>
              <a:spcAft>
                <a:spcPts val="500"/>
              </a:spcAft>
              <a:buFont typeface="Wingdings" panose="05000000000000000000" pitchFamily="2" charset="2"/>
              <a:buChar char="Ø"/>
            </a:pPr>
            <a:r>
              <a:rPr lang="en-US" sz="800" dirty="0">
                <a:latin typeface="+mn-lt"/>
              </a:rPr>
              <a:t>Confirms tattoo documentation ICW AR 670-1</a:t>
            </a:r>
          </a:p>
          <a:p>
            <a:pPr marL="742950" lvl="1" indent="-285750">
              <a:spcBef>
                <a:spcPts val="500"/>
              </a:spcBef>
              <a:spcAft>
                <a:spcPts val="500"/>
              </a:spcAft>
              <a:buFont typeface="Wingdings" panose="05000000000000000000" pitchFamily="2" charset="2"/>
              <a:buChar char="Ø"/>
            </a:pPr>
            <a:r>
              <a:rPr lang="en-US" sz="800" dirty="0">
                <a:latin typeface="+mn-lt"/>
              </a:rPr>
              <a:t>Administrative review</a:t>
            </a:r>
          </a:p>
          <a:p>
            <a:pPr marL="742950" lvl="1" indent="-285750">
              <a:spcBef>
                <a:spcPts val="500"/>
              </a:spcBef>
              <a:spcAft>
                <a:spcPts val="500"/>
              </a:spcAft>
              <a:buFont typeface="Wingdings" panose="05000000000000000000" pitchFamily="2" charset="2"/>
              <a:buChar char="Ø"/>
            </a:pPr>
            <a:r>
              <a:rPr lang="en-US" sz="800" dirty="0">
                <a:latin typeface="+mn-lt"/>
              </a:rPr>
              <a:t>Verify not on DS Duty</a:t>
            </a:r>
          </a:p>
          <a:p>
            <a:pPr marL="285750" indent="-285750">
              <a:spcBef>
                <a:spcPts val="500"/>
              </a:spcBef>
              <a:spcAft>
                <a:spcPts val="500"/>
              </a:spcAft>
              <a:buFont typeface="Arial" panose="020B0604020202020204" pitchFamily="34" charset="0"/>
              <a:buChar char="•"/>
            </a:pPr>
            <a:r>
              <a:rPr lang="en-US" sz="800" dirty="0">
                <a:latin typeface="+mn-lt"/>
              </a:rPr>
              <a:t>Recommending SWO</a:t>
            </a:r>
          </a:p>
          <a:p>
            <a:pPr marL="742950" lvl="1" indent="-285750">
              <a:spcBef>
                <a:spcPts val="500"/>
              </a:spcBef>
              <a:spcAft>
                <a:spcPts val="500"/>
              </a:spcAft>
              <a:buFont typeface="Wingdings" panose="05000000000000000000" pitchFamily="2" charset="2"/>
              <a:buChar char="Ø"/>
            </a:pPr>
            <a:r>
              <a:rPr lang="en-US" sz="800" dirty="0">
                <a:latin typeface="+mn-lt"/>
              </a:rPr>
              <a:t>Final application review</a:t>
            </a:r>
          </a:p>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30</a:t>
            </a:fld>
            <a:endParaRPr lang="en-US" altLang="en-US" dirty="0"/>
          </a:p>
        </p:txBody>
      </p:sp>
    </p:spTree>
    <p:extLst>
      <p:ext uri="{BB962C8B-B14F-4D97-AF65-F5344CB8AC3E}">
        <p14:creationId xmlns:p14="http://schemas.microsoft.com/office/powerpoint/2010/main" val="24552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32</a:t>
            </a:fld>
            <a:endParaRPr lang="en-US" altLang="en-US" dirty="0"/>
          </a:p>
        </p:txBody>
      </p:sp>
    </p:spTree>
    <p:extLst>
      <p:ext uri="{BB962C8B-B14F-4D97-AF65-F5344CB8AC3E}">
        <p14:creationId xmlns:p14="http://schemas.microsoft.com/office/powerpoint/2010/main" val="79899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34</a:t>
            </a:fld>
            <a:endParaRPr lang="en-US" altLang="en-US" dirty="0"/>
          </a:p>
        </p:txBody>
      </p:sp>
    </p:spTree>
    <p:extLst>
      <p:ext uri="{BB962C8B-B14F-4D97-AF65-F5344CB8AC3E}">
        <p14:creationId xmlns:p14="http://schemas.microsoft.com/office/powerpoint/2010/main" val="141178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Warrant Officer Recruiting Company would like to express our sincerest gratitude for your support and efforts.  As vital members of the accessions enterprise, your responsiveness and collaboration are pivotal to every event, whether in person or online, and mission success.  Your contributions enable this company to remain motivated and accurately representative the cohort’s diversity to all service branches and components.</a:t>
            </a:r>
          </a:p>
          <a:p>
            <a:endParaRPr lang="en-US" dirty="0"/>
          </a:p>
        </p:txBody>
      </p:sp>
      <p:sp>
        <p:nvSpPr>
          <p:cNvPr id="4" name="Slide Number Placeholder 3"/>
          <p:cNvSpPr>
            <a:spLocks noGrp="1"/>
          </p:cNvSpPr>
          <p:nvPr>
            <p:ph type="sldNum" sz="quarter" idx="5"/>
          </p:nvPr>
        </p:nvSpPr>
        <p:spPr/>
        <p:txBody>
          <a:bodyPr/>
          <a:lstStyle/>
          <a:p>
            <a:fld id="{413133F8-9580-4A74-ADEA-77E2953AE6EB}" type="slidenum">
              <a:rPr lang="en-US" altLang="en-US" smtClean="0"/>
              <a:pPr/>
              <a:t>35</a:t>
            </a:fld>
            <a:endParaRPr lang="en-US" altLang="en-US" dirty="0"/>
          </a:p>
        </p:txBody>
      </p:sp>
    </p:spTree>
    <p:extLst>
      <p:ext uri="{BB962C8B-B14F-4D97-AF65-F5344CB8AC3E}">
        <p14:creationId xmlns:p14="http://schemas.microsoft.com/office/powerpoint/2010/main" val="24901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11</a:t>
            </a:fld>
            <a:endParaRPr lang="en-US" altLang="en-US" dirty="0"/>
          </a:p>
        </p:txBody>
      </p:sp>
    </p:spTree>
    <p:extLst>
      <p:ext uri="{BB962C8B-B14F-4D97-AF65-F5344CB8AC3E}">
        <p14:creationId xmlns:p14="http://schemas.microsoft.com/office/powerpoint/2010/main" val="64194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12</a:t>
            </a:fld>
            <a:endParaRPr lang="en-US" altLang="en-US" dirty="0"/>
          </a:p>
        </p:txBody>
      </p:sp>
    </p:spTree>
    <p:extLst>
      <p:ext uri="{BB962C8B-B14F-4D97-AF65-F5344CB8AC3E}">
        <p14:creationId xmlns:p14="http://schemas.microsoft.com/office/powerpoint/2010/main" val="9978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13</a:t>
            </a:fld>
            <a:endParaRPr lang="en-US" altLang="en-US" dirty="0"/>
          </a:p>
        </p:txBody>
      </p:sp>
    </p:spTree>
    <p:extLst>
      <p:ext uri="{BB962C8B-B14F-4D97-AF65-F5344CB8AC3E}">
        <p14:creationId xmlns:p14="http://schemas.microsoft.com/office/powerpoint/2010/main" val="34455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14</a:t>
            </a:fld>
            <a:endParaRPr lang="en-US" altLang="en-US" dirty="0"/>
          </a:p>
        </p:txBody>
      </p:sp>
    </p:spTree>
    <p:extLst>
      <p:ext uri="{BB962C8B-B14F-4D97-AF65-F5344CB8AC3E}">
        <p14:creationId xmlns:p14="http://schemas.microsoft.com/office/powerpoint/2010/main" val="2023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15</a:t>
            </a:fld>
            <a:endParaRPr lang="en-US" altLang="en-US"/>
          </a:p>
        </p:txBody>
      </p:sp>
    </p:spTree>
    <p:extLst>
      <p:ext uri="{BB962C8B-B14F-4D97-AF65-F5344CB8AC3E}">
        <p14:creationId xmlns:p14="http://schemas.microsoft.com/office/powerpoint/2010/main" val="75298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16</a:t>
            </a:fld>
            <a:endParaRPr lang="en-US" altLang="en-US" dirty="0"/>
          </a:p>
        </p:txBody>
      </p:sp>
    </p:spTree>
    <p:extLst>
      <p:ext uri="{BB962C8B-B14F-4D97-AF65-F5344CB8AC3E}">
        <p14:creationId xmlns:p14="http://schemas.microsoft.com/office/powerpoint/2010/main" val="26187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19</a:t>
            </a:fld>
            <a:endParaRPr lang="en-US" altLang="en-US" dirty="0"/>
          </a:p>
        </p:txBody>
      </p:sp>
    </p:spTree>
    <p:extLst>
      <p:ext uri="{BB962C8B-B14F-4D97-AF65-F5344CB8AC3E}">
        <p14:creationId xmlns:p14="http://schemas.microsoft.com/office/powerpoint/2010/main" val="217730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133F8-9580-4A74-ADEA-77E2953AE6EB}" type="slidenum">
              <a:rPr lang="en-US" altLang="en-US" smtClean="0"/>
              <a:pPr/>
              <a:t>24</a:t>
            </a:fld>
            <a:endParaRPr lang="en-US" altLang="en-US" dirty="0"/>
          </a:p>
        </p:txBody>
      </p:sp>
    </p:spTree>
    <p:extLst>
      <p:ext uri="{BB962C8B-B14F-4D97-AF65-F5344CB8AC3E}">
        <p14:creationId xmlns:p14="http://schemas.microsoft.com/office/powerpoint/2010/main" val="366490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nchor="ctr"/>
          <a:lstStyle>
            <a:lvl1pPr>
              <a:defRPr sz="3600" b="1">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prstGeom prst="rect">
            <a:avLst/>
          </a:prstGeom>
        </p:spPr>
        <p:txBody>
          <a:bodyPr anchor="ctr"/>
          <a:lstStyle>
            <a:lvl1pPr>
              <a:defRPr sz="4000" b="1">
                <a:solidFill>
                  <a:schemeClr val="tx1"/>
                </a:solidFill>
                <a:latin typeface="+mn-lt"/>
              </a:defRPr>
            </a:lvl1pPr>
          </a:lstStyle>
          <a:p>
            <a:r>
              <a:rPr lang="en-US" dirty="0"/>
              <a:t>Click to edit Master title style</a:t>
            </a:r>
          </a:p>
        </p:txBody>
      </p:sp>
      <p:sp>
        <p:nvSpPr>
          <p:cNvPr id="6" name="Rectangle 6"/>
          <p:cNvSpPr txBox="1">
            <a:spLocks noChangeArrowheads="1"/>
          </p:cNvSpPr>
          <p:nvPr userDrawn="1"/>
        </p:nvSpPr>
        <p:spPr>
          <a:xfrm>
            <a:off x="0" y="6370638"/>
            <a:ext cx="2133600" cy="476250"/>
          </a:xfrm>
          <a:prstGeom prst="rect">
            <a:avLst/>
          </a:prstGeom>
        </p:spPr>
        <p:txBody>
          <a:bodyPr vert="horz" wrap="square" lIns="91440" tIns="45720" rIns="91440" bIns="45720" numCol="1" anchor="b" anchorCtr="0" compatLnSpc="1">
            <a:prstTxWarp prst="textNoShape">
              <a:avLst/>
            </a:prstTxWarp>
          </a:bodyPr>
          <a:lstStyle>
            <a:defPPr>
              <a:defRPr lang="en-US"/>
            </a:defPPr>
            <a:lvl1pPr algn="l" rtl="0" eaLnBrk="1" fontAlgn="base" hangingPunct="1">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bwMode="auto">
          <a:xfrm>
            <a:off x="0" y="6369050"/>
            <a:ext cx="91313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400" b="1" dirty="0">
                <a:solidFill>
                  <a:srgbClr val="00B050"/>
                </a:solidFill>
              </a:rPr>
              <a:t>UNCLASSIFIED</a:t>
            </a:r>
          </a:p>
        </p:txBody>
      </p:sp>
      <p:pic>
        <p:nvPicPr>
          <p:cNvPr id="3" name="Picture 2"/>
          <p:cNvPicPr>
            <a:picLocks noChangeAspect="1"/>
          </p:cNvPicPr>
          <p:nvPr userDrawn="1"/>
        </p:nvPicPr>
        <p:blipFill>
          <a:blip r:embed="rId5" cstate="screen">
            <a:extLst>
              <a:ext uri="{BEBA8EAE-BF5A-486C-A8C5-ECC9F3942E4B}">
                <a14:imgProps xmlns:a14="http://schemas.microsoft.com/office/drawing/2010/main">
                  <a14:imgLayer r:embed="rId6">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4" name="Picture 3"/>
          <p:cNvPicPr>
            <a:picLocks noChangeAspect="1"/>
          </p:cNvPicPr>
          <p:nvPr userDrawn="1"/>
        </p:nvPicPr>
        <p:blipFill>
          <a:blip r:embed="rId7" cstate="screen">
            <a:extLst>
              <a:ext uri="{BEBA8EAE-BF5A-486C-A8C5-ECC9F3942E4B}">
                <a14:imgProps xmlns:a14="http://schemas.microsoft.com/office/drawing/2010/main">
                  <a14:imgLayer r:embed="rId8">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Tree>
  </p:cSld>
  <p:clrMap bg1="dk1" tx1="lt1" bg2="dk2" tx2="lt2" accent1="accent1" accent2="accent2" accent3="accent3" accent4="accent4" accent5="accent5" accent6="accent6" hlink="hlink" folHlink="folHlink"/>
  <p:sldLayoutIdLst>
    <p:sldLayoutId id="2147484397" r:id="rId1"/>
    <p:sldLayoutId id="2147484398" r:id="rId2"/>
  </p:sldLayoutIdLst>
  <p:transition advClick="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21081" algn="ctr" defTabSz="913805" rtl="0" fontAlgn="base">
        <a:spcBef>
          <a:spcPct val="0"/>
        </a:spcBef>
        <a:spcAft>
          <a:spcPct val="0"/>
        </a:spcAft>
        <a:defRPr sz="4400">
          <a:solidFill>
            <a:schemeClr val="tx2"/>
          </a:solidFill>
          <a:latin typeface="Arial" charset="0"/>
        </a:defRPr>
      </a:lvl6pPr>
      <a:lvl7pPr marL="842162" algn="ctr" defTabSz="913805" rtl="0" fontAlgn="base">
        <a:spcBef>
          <a:spcPct val="0"/>
        </a:spcBef>
        <a:spcAft>
          <a:spcPct val="0"/>
        </a:spcAft>
        <a:defRPr sz="4400">
          <a:solidFill>
            <a:schemeClr val="tx2"/>
          </a:solidFill>
          <a:latin typeface="Arial" charset="0"/>
        </a:defRPr>
      </a:lvl7pPr>
      <a:lvl8pPr marL="1263244" algn="ctr" defTabSz="913805" rtl="0" fontAlgn="base">
        <a:spcBef>
          <a:spcPct val="0"/>
        </a:spcBef>
        <a:spcAft>
          <a:spcPct val="0"/>
        </a:spcAft>
        <a:defRPr sz="4400">
          <a:solidFill>
            <a:schemeClr val="tx2"/>
          </a:solidFill>
          <a:latin typeface="Arial" charset="0"/>
        </a:defRPr>
      </a:lvl8pPr>
      <a:lvl9pPr marL="1684325" algn="ctr" defTabSz="913805"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p:bodyStyle>
    <p:otherStyle>
      <a:defPPr>
        <a:defRPr lang="en-US"/>
      </a:defPPr>
      <a:lvl1pPr marL="0" algn="l" defTabSz="842162" rtl="0" eaLnBrk="1" latinLnBrk="0" hangingPunct="1">
        <a:defRPr sz="1700" kern="1200">
          <a:solidFill>
            <a:schemeClr val="tx1"/>
          </a:solidFill>
          <a:latin typeface="+mn-lt"/>
          <a:ea typeface="+mn-ea"/>
          <a:cs typeface="+mn-cs"/>
        </a:defRPr>
      </a:lvl1pPr>
      <a:lvl2pPr marL="421081" algn="l" defTabSz="842162" rtl="0" eaLnBrk="1" latinLnBrk="0" hangingPunct="1">
        <a:defRPr sz="1700" kern="1200">
          <a:solidFill>
            <a:schemeClr val="tx1"/>
          </a:solidFill>
          <a:latin typeface="+mn-lt"/>
          <a:ea typeface="+mn-ea"/>
          <a:cs typeface="+mn-cs"/>
        </a:defRPr>
      </a:lvl2pPr>
      <a:lvl3pPr marL="842162" algn="l" defTabSz="842162" rtl="0" eaLnBrk="1" latinLnBrk="0" hangingPunct="1">
        <a:defRPr sz="1700" kern="1200">
          <a:solidFill>
            <a:schemeClr val="tx1"/>
          </a:solidFill>
          <a:latin typeface="+mn-lt"/>
          <a:ea typeface="+mn-ea"/>
          <a:cs typeface="+mn-cs"/>
        </a:defRPr>
      </a:lvl3pPr>
      <a:lvl4pPr marL="1263244" algn="l" defTabSz="842162" rtl="0" eaLnBrk="1" latinLnBrk="0" hangingPunct="1">
        <a:defRPr sz="1700" kern="1200">
          <a:solidFill>
            <a:schemeClr val="tx1"/>
          </a:solidFill>
          <a:latin typeface="+mn-lt"/>
          <a:ea typeface="+mn-ea"/>
          <a:cs typeface="+mn-cs"/>
        </a:defRPr>
      </a:lvl4pPr>
      <a:lvl5pPr marL="1684325" algn="l" defTabSz="842162" rtl="0" eaLnBrk="1" latinLnBrk="0" hangingPunct="1">
        <a:defRPr sz="1700" kern="1200">
          <a:solidFill>
            <a:schemeClr val="tx1"/>
          </a:solidFill>
          <a:latin typeface="+mn-lt"/>
          <a:ea typeface="+mn-ea"/>
          <a:cs typeface="+mn-cs"/>
        </a:defRPr>
      </a:lvl5pPr>
      <a:lvl6pPr marL="2105406" algn="l" defTabSz="842162" rtl="0" eaLnBrk="1" latinLnBrk="0" hangingPunct="1">
        <a:defRPr sz="1700" kern="1200">
          <a:solidFill>
            <a:schemeClr val="tx1"/>
          </a:solidFill>
          <a:latin typeface="+mn-lt"/>
          <a:ea typeface="+mn-ea"/>
          <a:cs typeface="+mn-cs"/>
        </a:defRPr>
      </a:lvl6pPr>
      <a:lvl7pPr marL="2526487" algn="l" defTabSz="842162" rtl="0" eaLnBrk="1" latinLnBrk="0" hangingPunct="1">
        <a:defRPr sz="1700" kern="1200">
          <a:solidFill>
            <a:schemeClr val="tx1"/>
          </a:solidFill>
          <a:latin typeface="+mn-lt"/>
          <a:ea typeface="+mn-ea"/>
          <a:cs typeface="+mn-cs"/>
        </a:defRPr>
      </a:lvl7pPr>
      <a:lvl8pPr marL="2947568" algn="l" defTabSz="842162" rtl="0" eaLnBrk="1" latinLnBrk="0" hangingPunct="1">
        <a:defRPr sz="1700" kern="1200">
          <a:solidFill>
            <a:schemeClr val="tx1"/>
          </a:solidFill>
          <a:latin typeface="+mn-lt"/>
          <a:ea typeface="+mn-ea"/>
          <a:cs typeface="+mn-cs"/>
        </a:defRPr>
      </a:lvl8pPr>
      <a:lvl9pPr marL="3368650" algn="l" defTabSz="8421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gif"/></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ac0hqwsss01p\inter$\hq\warrant\download\Warrant%20Officer%20Documents\A160_RFill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Warrant Officer Applicant Brief</a:t>
            </a:r>
          </a:p>
        </p:txBody>
      </p:sp>
      <p:grpSp>
        <p:nvGrpSpPr>
          <p:cNvPr id="39" name="Group 38"/>
          <p:cNvGrpSpPr/>
          <p:nvPr/>
        </p:nvGrpSpPr>
        <p:grpSpPr>
          <a:xfrm>
            <a:off x="756135" y="1302592"/>
            <a:ext cx="7620000" cy="4661104"/>
            <a:chOff x="1295399" y="1843408"/>
            <a:chExt cx="5791200" cy="3388127"/>
          </a:xfrm>
        </p:grpSpPr>
        <p:sp>
          <p:nvSpPr>
            <p:cNvPr id="38" name="Rectangle 37"/>
            <p:cNvSpPr/>
            <p:nvPr/>
          </p:nvSpPr>
          <p:spPr>
            <a:xfrm>
              <a:off x="1295399" y="1843408"/>
              <a:ext cx="5791200" cy="338812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295400" y="1933445"/>
              <a:ext cx="5667646" cy="3206644"/>
              <a:chOff x="1295400" y="1933445"/>
              <a:chExt cx="5667646" cy="3206644"/>
            </a:xfrm>
          </p:grpSpPr>
          <p:grpSp>
            <p:nvGrpSpPr>
              <p:cNvPr id="26" name="Group 25"/>
              <p:cNvGrpSpPr/>
              <p:nvPr/>
            </p:nvGrpSpPr>
            <p:grpSpPr>
              <a:xfrm>
                <a:off x="1295400" y="2207249"/>
                <a:ext cx="5667646" cy="2932840"/>
                <a:chOff x="1295400" y="2209800"/>
                <a:chExt cx="5667646" cy="2932840"/>
              </a:xfrm>
            </p:grpSpPr>
            <p:grpSp>
              <p:nvGrpSpPr>
                <p:cNvPr id="27" name="Group 26"/>
                <p:cNvGrpSpPr/>
                <p:nvPr/>
              </p:nvGrpSpPr>
              <p:grpSpPr>
                <a:xfrm>
                  <a:off x="1295400" y="2209800"/>
                  <a:ext cx="5667646" cy="2743200"/>
                  <a:chOff x="357458" y="2209800"/>
                  <a:chExt cx="6543137" cy="3048000"/>
                </a:xfrm>
              </p:grpSpPr>
              <p:cxnSp>
                <p:nvCxnSpPr>
                  <p:cNvPr id="29" name="Straight Connector 28"/>
                  <p:cNvCxnSpPr/>
                  <p:nvPr/>
                </p:nvCxnSpPr>
                <p:spPr>
                  <a:xfrm>
                    <a:off x="3436435" y="4072467"/>
                    <a:ext cx="3352800"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Connector 29"/>
                  <p:cNvCxnSpPr/>
                  <p:nvPr/>
                </p:nvCxnSpPr>
                <p:spPr>
                  <a:xfrm>
                    <a:off x="2037632" y="5105400"/>
                    <a:ext cx="4834077"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1" name="Straight Connector 30"/>
                  <p:cNvCxnSpPr/>
                  <p:nvPr/>
                </p:nvCxnSpPr>
                <p:spPr>
                  <a:xfrm>
                    <a:off x="2037631" y="2258568"/>
                    <a:ext cx="4834077" cy="0"/>
                  </a:xfrm>
                  <a:prstGeom prst="line">
                    <a:avLst/>
                  </a:prstGeom>
                  <a:ln/>
                </p:spPr>
                <p:style>
                  <a:lnRef idx="2">
                    <a:schemeClr val="accent3"/>
                  </a:lnRef>
                  <a:fillRef idx="0">
                    <a:schemeClr val="accent3"/>
                  </a:fillRef>
                  <a:effectRef idx="1">
                    <a:schemeClr val="accent3"/>
                  </a:effectRef>
                  <a:fontRef idx="minor">
                    <a:schemeClr val="tx1"/>
                  </a:fontRef>
                </p:style>
              </p:cxnSp>
              <p:pic>
                <p:nvPicPr>
                  <p:cNvPr id="32" name="Picture 3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7458" y="2209800"/>
                    <a:ext cx="3223941" cy="3048000"/>
                  </a:xfrm>
                  <a:prstGeom prst="rect">
                    <a:avLst/>
                  </a:prstGeom>
                </p:spPr>
              </p:pic>
              <p:sp>
                <p:nvSpPr>
                  <p:cNvPr id="33" name="TextBox 32"/>
                  <p:cNvSpPr txBox="1"/>
                  <p:nvPr/>
                </p:nvSpPr>
                <p:spPr>
                  <a:xfrm>
                    <a:off x="3464695" y="2567214"/>
                    <a:ext cx="3290308" cy="1242894"/>
                  </a:xfrm>
                  <a:prstGeom prst="rect">
                    <a:avLst/>
                  </a:prstGeom>
                  <a:noFill/>
                </p:spPr>
                <p:txBody>
                  <a:bodyPr wrap="square" rtlCol="0">
                    <a:spAutoFit/>
                  </a:bodyPr>
                  <a:lstStyle/>
                  <a:p>
                    <a:pPr algn="ctr">
                      <a:spcAft>
                        <a:spcPts val="600"/>
                      </a:spcAft>
                    </a:pPr>
                    <a:r>
                      <a:rPr lang="en-US" sz="2800" b="1" dirty="0"/>
                      <a:t>U.S. ARMY</a:t>
                    </a:r>
                  </a:p>
                  <a:p>
                    <a:pPr algn="ctr">
                      <a:spcAft>
                        <a:spcPts val="600"/>
                      </a:spcAft>
                    </a:pPr>
                    <a:r>
                      <a:rPr lang="en-US" sz="2800" b="1" dirty="0"/>
                      <a:t>WARRANT OFFICER </a:t>
                    </a:r>
                  </a:p>
                  <a:p>
                    <a:pPr algn="ctr">
                      <a:spcAft>
                        <a:spcPts val="600"/>
                      </a:spcAft>
                    </a:pPr>
                    <a:r>
                      <a:rPr lang="en-US" sz="2800" b="1" dirty="0"/>
                      <a:t>RECRUITING </a:t>
                    </a:r>
                  </a:p>
                </p:txBody>
              </p:sp>
              <p:sp>
                <p:nvSpPr>
                  <p:cNvPr id="34" name="TextBox 33"/>
                  <p:cNvSpPr txBox="1"/>
                  <p:nvPr/>
                </p:nvSpPr>
                <p:spPr>
                  <a:xfrm>
                    <a:off x="5737161" y="4573628"/>
                    <a:ext cx="1163434" cy="571731"/>
                  </a:xfrm>
                  <a:prstGeom prst="rect">
                    <a:avLst/>
                  </a:prstGeom>
                  <a:noFill/>
                </p:spPr>
                <p:txBody>
                  <a:bodyPr wrap="none" rtlCol="0">
                    <a:spAutoFit/>
                  </a:bodyPr>
                  <a:lstStyle/>
                  <a:p>
                    <a:r>
                      <a:rPr lang="en-US" sz="4000" b="1" dirty="0"/>
                      <a:t>1918</a:t>
                    </a:r>
                  </a:p>
                </p:txBody>
              </p:sp>
              <p:sp>
                <p:nvSpPr>
                  <p:cNvPr id="35" name="TextBox 34"/>
                  <p:cNvSpPr txBox="1"/>
                  <p:nvPr/>
                </p:nvSpPr>
                <p:spPr>
                  <a:xfrm>
                    <a:off x="2819400" y="4780226"/>
                    <a:ext cx="3060765" cy="323153"/>
                  </a:xfrm>
                  <a:prstGeom prst="rect">
                    <a:avLst/>
                  </a:prstGeom>
                  <a:noFill/>
                </p:spPr>
                <p:txBody>
                  <a:bodyPr wrap="none" rtlCol="0">
                    <a:spAutoFit/>
                  </a:bodyPr>
                  <a:lstStyle/>
                  <a:p>
                    <a:r>
                      <a:rPr lang="en-US" sz="2000" i="1" dirty="0"/>
                      <a:t>Subject Matter Experts Since</a:t>
                    </a:r>
                  </a:p>
                </p:txBody>
              </p:sp>
            </p:grpSp>
            <p:sp>
              <p:nvSpPr>
                <p:cNvPr id="28" name="TextBox 27"/>
                <p:cNvSpPr txBox="1"/>
                <p:nvPr/>
              </p:nvSpPr>
              <p:spPr>
                <a:xfrm>
                  <a:off x="3721318" y="4851803"/>
                  <a:ext cx="2991614" cy="290837"/>
                </a:xfrm>
                <a:prstGeom prst="rect">
                  <a:avLst/>
                </a:prstGeom>
                <a:noFill/>
              </p:spPr>
              <p:txBody>
                <a:bodyPr wrap="none" rtlCol="0">
                  <a:spAutoFit/>
                </a:bodyPr>
                <a:lstStyle/>
                <a:p>
                  <a:r>
                    <a:rPr lang="en-US" sz="2000" dirty="0"/>
                    <a:t>WWW.GOWARRANTNOW.COM</a:t>
                  </a:r>
                </a:p>
              </p:txBody>
            </p:sp>
          </p:grpSp>
          <p:sp>
            <p:nvSpPr>
              <p:cNvPr id="36" name="TextBox 35"/>
              <p:cNvSpPr txBox="1"/>
              <p:nvPr/>
            </p:nvSpPr>
            <p:spPr>
              <a:xfrm>
                <a:off x="3483724" y="1933445"/>
                <a:ext cx="3172651" cy="335581"/>
              </a:xfrm>
              <a:prstGeom prst="rect">
                <a:avLst/>
              </a:prstGeom>
              <a:noFill/>
            </p:spPr>
            <p:txBody>
              <a:bodyPr wrap="none" rtlCol="0">
                <a:spAutoFit/>
              </a:bodyPr>
              <a:lstStyle/>
              <a:p>
                <a:r>
                  <a:rPr lang="en-US" sz="2400" dirty="0"/>
                  <a:t>47 Specialties – 17 Branches</a:t>
                </a:r>
              </a:p>
            </p:txBody>
          </p:sp>
        </p:grpSp>
      </p:grpSp>
      <p:grpSp>
        <p:nvGrpSpPr>
          <p:cNvPr id="46" name="Group 45"/>
          <p:cNvGrpSpPr/>
          <p:nvPr/>
        </p:nvGrpSpPr>
        <p:grpSpPr>
          <a:xfrm>
            <a:off x="0" y="6323254"/>
            <a:ext cx="9144000" cy="516422"/>
            <a:chOff x="231476" y="6383739"/>
            <a:chExt cx="8737529" cy="474260"/>
          </a:xfrm>
        </p:grpSpPr>
        <p:sp>
          <p:nvSpPr>
            <p:cNvPr id="47" name="Rectangle 46"/>
            <p:cNvSpPr/>
            <p:nvPr userDrawn="1"/>
          </p:nvSpPr>
          <p:spPr>
            <a:xfrm>
              <a:off x="231476" y="6383739"/>
              <a:ext cx="8737529" cy="474260"/>
            </a:xfrm>
            <a:prstGeom prst="rect">
              <a:avLst/>
            </a:prstGeom>
            <a:solidFill>
              <a:schemeClr val="bg1"/>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Picture 4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113304" y="6487431"/>
              <a:ext cx="294402" cy="302286"/>
            </a:xfrm>
            <a:prstGeom prst="rect">
              <a:avLst/>
            </a:prstGeom>
          </p:spPr>
        </p:pic>
      </p:grpSp>
      <p:pic>
        <p:nvPicPr>
          <p:cNvPr id="49" name="Picture 4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51297" y="6420227"/>
            <a:ext cx="289889" cy="349799"/>
          </a:xfrm>
          <a:prstGeom prst="rect">
            <a:avLst/>
          </a:prstGeom>
        </p:spPr>
      </p:pic>
      <p:pic>
        <p:nvPicPr>
          <p:cNvPr id="50" name="Picture 4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16265" y="6419447"/>
            <a:ext cx="476948" cy="329886"/>
          </a:xfrm>
          <a:prstGeom prst="rect">
            <a:avLst/>
          </a:prstGeom>
        </p:spPr>
      </p:pic>
      <p:pic>
        <p:nvPicPr>
          <p:cNvPr id="51" name="Picture 50"/>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78585" y="6436164"/>
            <a:ext cx="192086" cy="336001"/>
          </a:xfrm>
          <a:prstGeom prst="rect">
            <a:avLst/>
          </a:prstGeom>
        </p:spPr>
      </p:pic>
      <p:pic>
        <p:nvPicPr>
          <p:cNvPr id="52" name="Picture 5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866495" y="6460293"/>
            <a:ext cx="446081" cy="290195"/>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420490" y="6430557"/>
            <a:ext cx="496144" cy="329886"/>
          </a:xfrm>
          <a:prstGeom prst="rect">
            <a:avLst/>
          </a:prstGeom>
        </p:spPr>
      </p:pic>
      <p:pic>
        <p:nvPicPr>
          <p:cNvPr id="54" name="Picture 5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39787" y="6456257"/>
            <a:ext cx="499571" cy="293106"/>
          </a:xfrm>
          <a:prstGeom prst="rect">
            <a:avLst/>
          </a:prstGeom>
        </p:spPr>
      </p:pic>
      <p:pic>
        <p:nvPicPr>
          <p:cNvPr id="55" name="Picture 54"/>
          <p:cNvPicPr>
            <a:picLocks/>
          </p:cNvPicPr>
          <p:nvPr/>
        </p:nvPicPr>
        <p:blipFill>
          <a:blip r:embed="rId11" cstate="screen">
            <a:extLst>
              <a:ext uri="{28A0092B-C50C-407E-A947-70E740481C1C}">
                <a14:useLocalDpi xmlns:a14="http://schemas.microsoft.com/office/drawing/2010/main" val="0"/>
              </a:ext>
            </a:extLst>
          </a:blip>
          <a:stretch>
            <a:fillRect/>
          </a:stretch>
        </p:blipFill>
        <p:spPr>
          <a:xfrm>
            <a:off x="746003" y="6462750"/>
            <a:ext cx="486469" cy="285280"/>
          </a:xfrm>
          <a:prstGeom prst="rect">
            <a:avLst/>
          </a:prstGeom>
        </p:spPr>
      </p:pic>
      <p:pic>
        <p:nvPicPr>
          <p:cNvPr id="56" name="Picture 5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576405" y="6429665"/>
            <a:ext cx="411683" cy="328029"/>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flipH="1">
            <a:off x="4812107" y="6415546"/>
            <a:ext cx="424613" cy="331839"/>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4202111" y="6417567"/>
            <a:ext cx="490238" cy="327799"/>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354197" y="6415546"/>
            <a:ext cx="273909" cy="352316"/>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577814" y="6443326"/>
            <a:ext cx="411365" cy="301176"/>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112009" y="6461173"/>
            <a:ext cx="530825" cy="283329"/>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765664" y="6436164"/>
            <a:ext cx="395255" cy="314836"/>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017496" y="6442130"/>
            <a:ext cx="478248" cy="309984"/>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1295123" y="6456257"/>
            <a:ext cx="493273" cy="293106"/>
          </a:xfrm>
          <a:prstGeom prst="rect">
            <a:avLst/>
          </a:prstGeom>
        </p:spPr>
      </p:pic>
    </p:spTree>
    <p:extLst>
      <p:ext uri="{BB962C8B-B14F-4D97-AF65-F5344CB8AC3E}">
        <p14:creationId xmlns:p14="http://schemas.microsoft.com/office/powerpoint/2010/main" val="3333981764"/>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Where to Begin</a:t>
            </a:r>
          </a:p>
        </p:txBody>
      </p:sp>
      <p:sp>
        <p:nvSpPr>
          <p:cNvPr id="5"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
        <p:nvSpPr>
          <p:cNvPr id="6" name="Rectangle 5"/>
          <p:cNvSpPr/>
          <p:nvPr/>
        </p:nvSpPr>
        <p:spPr>
          <a:xfrm>
            <a:off x="281560" y="2667000"/>
            <a:ext cx="2875592" cy="1828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79700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Requirements</a:t>
            </a:r>
          </a:p>
        </p:txBody>
      </p:sp>
      <p:sp>
        <p:nvSpPr>
          <p:cNvPr id="4" name="Rectangle 8"/>
          <p:cNvSpPr>
            <a:spLocks noGrp="1" noChangeArrowheads="1"/>
          </p:cNvSpPr>
          <p:nvPr>
            <p:ph idx="1"/>
          </p:nvPr>
        </p:nvSpPr>
        <p:spPr bwMode="auto">
          <a:xfrm>
            <a:off x="0" y="1219200"/>
            <a:ext cx="9144000" cy="5526136"/>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200"/>
              </a:spcBef>
              <a:buFont typeface="+mj-lt"/>
              <a:buAutoNum type="arabicPeriod"/>
              <a:defRPr/>
            </a:pPr>
            <a:r>
              <a:rPr lang="en-US" sz="1600" dirty="0">
                <a:cs typeface="Arial" panose="020B0604020202020204" pitchFamily="34" charset="0"/>
              </a:rPr>
              <a:t>US Citizenship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General Technical (GT) Score of 110 or higher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High School Graduate or have a GED </a:t>
            </a:r>
            <a:r>
              <a:rPr lang="en-US" sz="1600" i="1" u="sng" dirty="0">
                <a:solidFill>
                  <a:srgbClr val="FF0000"/>
                </a:solidFill>
                <a:cs typeface="Arial" panose="020B0604020202020204" pitchFamily="34" charset="0"/>
              </a:rPr>
              <a:t>No Waiver</a:t>
            </a:r>
            <a:br>
              <a:rPr lang="en-US" sz="1600" dirty="0">
                <a:cs typeface="Arial" panose="020B0604020202020204" pitchFamily="34" charset="0"/>
              </a:rPr>
            </a:b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Adjudicated Secret or Top-Secret Security Clearance </a:t>
            </a:r>
            <a:r>
              <a:rPr lang="en-US" sz="1600" i="1" u="sng" dirty="0">
                <a:solidFill>
                  <a:srgbClr val="FF0000"/>
                </a:solidFill>
                <a:cs typeface="Arial" panose="020B0604020202020204" pitchFamily="34" charset="0"/>
              </a:rPr>
              <a:t>No Waiver</a:t>
            </a:r>
            <a:endParaRPr lang="en-US" sz="1600" u="sng" dirty="0">
              <a:solidFill>
                <a:srgbClr val="FF000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Have ≥ 12 months remaining on enlistment contract </a:t>
            </a:r>
            <a:r>
              <a:rPr lang="en-US" sz="1600" i="1" u="sng" dirty="0">
                <a:solidFill>
                  <a:srgbClr val="00B050"/>
                </a:solidFill>
                <a:cs typeface="Arial" panose="020B0604020202020204" pitchFamily="34" charset="0"/>
              </a:rPr>
              <a:t>*ETP Avail</a:t>
            </a:r>
            <a:endParaRPr lang="en-US" sz="1600" u="sng" dirty="0">
              <a:solidFill>
                <a:srgbClr val="00B050"/>
              </a:solidFill>
              <a:cs typeface="Arial" panose="020B0604020202020204" pitchFamily="34" charset="0"/>
            </a:endParaRP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a:t>
            </a:r>
            <a:r>
              <a:rPr lang="en-US" sz="1600" u="sng" dirty="0">
                <a:cs typeface="Arial" panose="020B0604020202020204" pitchFamily="34" charset="0"/>
              </a:rPr>
              <a:t>Commissioning</a:t>
            </a:r>
            <a:r>
              <a:rPr lang="en-US" sz="1600" dirty="0">
                <a:cs typeface="Arial" panose="020B0604020202020204" pitchFamily="34" charset="0"/>
              </a:rPr>
              <a:t> Physical for Tech or </a:t>
            </a:r>
            <a:r>
              <a:rPr lang="en-US" sz="1600" u="sng" dirty="0">
                <a:cs typeface="Arial" panose="020B0604020202020204" pitchFamily="34" charset="0"/>
              </a:rPr>
              <a:t>Flight</a:t>
            </a:r>
            <a:r>
              <a:rPr lang="en-US" sz="1600" dirty="0">
                <a:cs typeface="Arial" panose="020B0604020202020204" pitchFamily="34" charset="0"/>
              </a:rPr>
              <a:t> Physical for Aviators </a:t>
            </a:r>
            <a:r>
              <a:rPr lang="en-US" sz="1600" i="1" u="sng" dirty="0">
                <a:solidFill>
                  <a:srgbClr val="00B050"/>
                </a:solidFill>
                <a:cs typeface="Arial" panose="020B0604020202020204" pitchFamily="34" charset="0"/>
              </a:rPr>
              <a:t>*Waiver/ETP Avail</a:t>
            </a:r>
          </a:p>
          <a:p>
            <a:pPr marL="228600" indent="-228600"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Technicians: Age &lt; 46 years when pin WO1 / Active Federal Service &lt; 12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i="1"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Aviators: Age &lt; 33 years at time packet is boarded / Active Federal Service &lt; 8 years at time the DA 61 is signed by applicant </a:t>
            </a:r>
            <a:r>
              <a:rPr lang="en-US" sz="1600" i="1" u="sng" dirty="0">
                <a:solidFill>
                  <a:srgbClr val="00B050"/>
                </a:solidFill>
                <a:cs typeface="Arial" panose="020B0604020202020204" pitchFamily="34" charset="0"/>
              </a:rPr>
              <a:t>*ETP Avail</a:t>
            </a:r>
          </a:p>
          <a:p>
            <a:pPr eaLnBrk="1" hangingPunct="1">
              <a:spcBef>
                <a:spcPts val="200"/>
              </a:spcBef>
              <a:buFont typeface="+mj-lt"/>
              <a:buAutoNum type="arabicPeriod"/>
              <a:defRPr/>
            </a:pPr>
            <a:endParaRPr lang="en-US" sz="1600" dirty="0">
              <a:cs typeface="Arial" panose="020B0604020202020204" pitchFamily="34" charset="0"/>
            </a:endParaRPr>
          </a:p>
          <a:p>
            <a:pPr eaLnBrk="1" hangingPunct="1">
              <a:spcBef>
                <a:spcPts val="200"/>
              </a:spcBef>
              <a:buFont typeface="+mj-lt"/>
              <a:buAutoNum type="arabicPeriod"/>
              <a:defRPr/>
            </a:pPr>
            <a:r>
              <a:rPr lang="en-US" sz="1600" dirty="0">
                <a:cs typeface="Arial" panose="020B0604020202020204" pitchFamily="34" charset="0"/>
              </a:rPr>
              <a:t>Pass standard 6 event ACFT and meet height &amp; weight standards IAW AR 600-9.</a:t>
            </a:r>
          </a:p>
          <a:p>
            <a:pPr marL="0" indent="0" eaLnBrk="1" hangingPunct="1">
              <a:buNone/>
              <a:defRPr/>
            </a:pPr>
            <a:endParaRPr lang="en-US" sz="1000" dirty="0"/>
          </a:p>
        </p:txBody>
      </p:sp>
    </p:spTree>
    <p:extLst>
      <p:ext uri="{BB962C8B-B14F-4D97-AF65-F5344CB8AC3E}">
        <p14:creationId xmlns:p14="http://schemas.microsoft.com/office/powerpoint/2010/main" val="2772549126"/>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Warrant Officer MOSs</a:t>
            </a:r>
          </a:p>
        </p:txBody>
      </p:sp>
      <p:grpSp>
        <p:nvGrpSpPr>
          <p:cNvPr id="4" name="Group 4"/>
          <p:cNvGrpSpPr>
            <a:grpSpLocks/>
          </p:cNvGrpSpPr>
          <p:nvPr/>
        </p:nvGrpSpPr>
        <p:grpSpPr bwMode="auto">
          <a:xfrm>
            <a:off x="119920" y="1150865"/>
            <a:ext cx="9084538" cy="4989782"/>
            <a:chOff x="112540" y="1750854"/>
            <a:chExt cx="8377940" cy="4990001"/>
          </a:xfrm>
        </p:grpSpPr>
        <p:sp>
          <p:nvSpPr>
            <p:cNvPr id="5" name="Rectangle 1"/>
            <p:cNvSpPr>
              <a:spLocks noChangeArrowheads="1"/>
            </p:cNvSpPr>
            <p:nvPr/>
          </p:nvSpPr>
          <p:spPr bwMode="auto">
            <a:xfrm>
              <a:off x="112540" y="2124004"/>
              <a:ext cx="8370653" cy="4616851"/>
            </a:xfrm>
            <a:prstGeom prst="rect">
              <a:avLst/>
            </a:prstGeom>
            <a:noFill/>
            <a:ln w="9525">
              <a:noFill/>
              <a:miter lim="800000"/>
              <a:headEnd/>
              <a:tailEnd/>
            </a:ln>
          </p:spPr>
          <p:txBody>
            <a:bodyPr wrap="square" anchor="ctr">
              <a:spAutoFit/>
            </a:bodyPr>
            <a:lstStyle/>
            <a:p>
              <a:r>
                <a:rPr lang="en-US" sz="1400" dirty="0">
                  <a:latin typeface="+mn-lt"/>
                  <a:cs typeface="Times New Roman" pitchFamily="18" charset="0"/>
                </a:rPr>
                <a:t>120A		Construction Engineering Technician	                  12H, K, N, P, Q, R, T, W</a:t>
              </a:r>
            </a:p>
            <a:p>
              <a:pPr eaLnBrk="0" hangingPunct="0"/>
              <a:r>
                <a:rPr lang="en-US" sz="1400" dirty="0">
                  <a:latin typeface="+mn-lt"/>
                  <a:cs typeface="Times New Roman" pitchFamily="18" charset="0"/>
                </a:rPr>
                <a:t>125D		Geospatial Engineering Technician			12Y, 35F, G</a:t>
              </a:r>
            </a:p>
            <a:p>
              <a:pPr eaLnBrk="0" hangingPunct="0"/>
              <a:r>
                <a:rPr lang="en-US" sz="1400" dirty="0">
                  <a:latin typeface="+mn-lt"/>
                  <a:cs typeface="Times New Roman" pitchFamily="18" charset="0"/>
                </a:rPr>
                <a:t>131A		Field Artillery Technician		                   11B, C,13B, J, F, M, R, </a:t>
              </a:r>
              <a:r>
                <a:rPr lang="en-US" sz="1400" dirty="0" err="1">
                  <a:latin typeface="+mn-lt"/>
                  <a:cs typeface="Times New Roman" pitchFamily="18" charset="0"/>
                </a:rPr>
                <a:t>19D</a:t>
              </a:r>
              <a:r>
                <a:rPr lang="en-US" sz="1400" dirty="0">
                  <a:latin typeface="+mn-lt"/>
                  <a:cs typeface="Times New Roman" pitchFamily="18" charset="0"/>
                </a:rPr>
                <a:t>, K</a:t>
              </a:r>
            </a:p>
            <a:p>
              <a:pPr eaLnBrk="0" hangingPunct="0"/>
              <a:r>
                <a:rPr lang="en-US" sz="1400" dirty="0">
                  <a:latin typeface="+mn-lt"/>
                  <a:cs typeface="Times New Roman" pitchFamily="18" charset="0"/>
                </a:rPr>
                <a:t>140A		Command and Control Systems Technician		14E, G, H, P, S, 15P, Q, 17E</a:t>
              </a:r>
            </a:p>
            <a:p>
              <a:pPr eaLnBrk="0" hangingPunct="0"/>
              <a:r>
                <a:rPr lang="en-US" sz="1400" dirty="0">
                  <a:solidFill>
                    <a:srgbClr val="FF0000"/>
                  </a:solidFill>
                  <a:latin typeface="+mn-lt"/>
                  <a:cs typeface="Times New Roman" pitchFamily="18" charset="0"/>
                </a:rPr>
                <a:t>140K		Air and Missile Defense Tactician			14E, H, T</a:t>
              </a:r>
            </a:p>
            <a:p>
              <a:pPr eaLnBrk="0" hangingPunct="0"/>
              <a:r>
                <a:rPr lang="en-US" sz="1400" dirty="0">
                  <a:latin typeface="+mn-lt"/>
                  <a:cs typeface="Times New Roman" pitchFamily="18" charset="0"/>
                </a:rPr>
                <a:t>140L		Air and Missile Defense Technician		14E, H, T, 94S</a:t>
              </a:r>
            </a:p>
            <a:p>
              <a:pPr eaLnBrk="0" hangingPunct="0"/>
              <a:r>
                <a:rPr lang="en-US" sz="1400" dirty="0">
                  <a:solidFill>
                    <a:srgbClr val="FF0000"/>
                  </a:solidFill>
                  <a:latin typeface="+mn-lt"/>
                  <a:cs typeface="Times New Roman" pitchFamily="18" charset="0"/>
                </a:rPr>
                <a:t>150A		Air Traffic and Air Space Management Technician	15Q</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150U		Tactical Unmanned Aerial Systems Technician		15E, 15W </a:t>
              </a:r>
            </a:p>
            <a:p>
              <a:pPr eaLnBrk="0" hangingPunct="0"/>
              <a:r>
                <a:rPr lang="en-US" sz="1400" dirty="0">
                  <a:latin typeface="+mn-lt"/>
                  <a:cs typeface="Times New Roman" pitchFamily="18" charset="0"/>
                </a:rPr>
                <a:t>151A		Aviation Maintenance Technician			CMF 15 MOS (Except 15P, Q)</a:t>
              </a:r>
              <a:endParaRPr lang="en-US" sz="1400" dirty="0">
                <a:latin typeface="+mn-lt"/>
              </a:endParaRPr>
            </a:p>
            <a:p>
              <a:pPr eaLnBrk="0" hangingPunct="0"/>
              <a:r>
                <a:rPr lang="en-US" sz="1400" dirty="0">
                  <a:solidFill>
                    <a:srgbClr val="00B050"/>
                  </a:solidFill>
                  <a:latin typeface="+mn-lt"/>
                  <a:cs typeface="Times New Roman" pitchFamily="18" charset="0"/>
                </a:rPr>
                <a:t>153A		Rotary Wing Aviator				All MOSs</a:t>
              </a:r>
            </a:p>
            <a:p>
              <a:pPr eaLnBrk="0" hangingPunct="0"/>
              <a:r>
                <a:rPr lang="en-US" sz="1400" dirty="0">
                  <a:solidFill>
                    <a:srgbClr val="00B050"/>
                  </a:solidFill>
                  <a:latin typeface="+mn-lt"/>
                  <a:cs typeface="Times New Roman" pitchFamily="18" charset="0"/>
                </a:rPr>
                <a:t>170A		Cyber Operations Technician			All MOSs </a:t>
              </a:r>
            </a:p>
            <a:p>
              <a:pPr eaLnBrk="0" hangingPunct="0"/>
              <a:r>
                <a:rPr lang="en-US" sz="1400" dirty="0">
                  <a:solidFill>
                    <a:srgbClr val="00B050"/>
                  </a:solidFill>
                  <a:latin typeface="+mn-lt"/>
                  <a:cs typeface="Times New Roman" pitchFamily="18" charset="0"/>
                </a:rPr>
                <a:t>170B		Electromagnetic Warfare Technician	</a:t>
              </a:r>
              <a:r>
                <a:rPr lang="en-US" sz="1400" dirty="0">
                  <a:latin typeface="+mn-lt"/>
                  <a:cs typeface="Times New Roman" pitchFamily="18" charset="0"/>
                </a:rPr>
                <a:t>	</a:t>
              </a:r>
              <a:r>
                <a:rPr lang="en-US" sz="1400" dirty="0">
                  <a:solidFill>
                    <a:srgbClr val="00B050"/>
                  </a:solidFill>
                  <a:latin typeface="+mn-lt"/>
                  <a:cs typeface="Times New Roman" pitchFamily="18" charset="0"/>
                </a:rPr>
                <a:t>All </a:t>
              </a:r>
              <a:r>
                <a:rPr lang="en-US" sz="1400" dirty="0" err="1">
                  <a:solidFill>
                    <a:srgbClr val="00B050"/>
                  </a:solidFill>
                  <a:latin typeface="+mn-lt"/>
                  <a:cs typeface="Times New Roman" pitchFamily="18" charset="0"/>
                </a:rPr>
                <a:t>MOSs</a:t>
              </a:r>
              <a:endParaRPr lang="en-US" sz="1400" dirty="0">
                <a:latin typeface="+mn-lt"/>
                <a:cs typeface="Times New Roman" pitchFamily="18" charset="0"/>
              </a:endParaRPr>
            </a:p>
            <a:p>
              <a:r>
                <a:rPr lang="en-US" sz="1400" dirty="0">
                  <a:solidFill>
                    <a:srgbClr val="00B050"/>
                  </a:solidFill>
                  <a:latin typeface="+mn-lt"/>
                  <a:cs typeface="Times New Roman" pitchFamily="18" charset="0"/>
                </a:rPr>
                <a:t>170D		</a:t>
              </a:r>
              <a:r>
                <a:rPr lang="en-US" sz="1400" dirty="0">
                  <a:solidFill>
                    <a:srgbClr val="00B050"/>
                  </a:solidFill>
                  <a:latin typeface="+mn-lt"/>
                </a:rPr>
                <a:t>Cyber Capabilities Developer Technician		All MOSs</a:t>
              </a:r>
            </a:p>
            <a:p>
              <a:pPr eaLnBrk="0" hangingPunct="0"/>
              <a:r>
                <a:rPr lang="en-US" sz="1400" dirty="0">
                  <a:solidFill>
                    <a:srgbClr val="00B050"/>
                  </a:solidFill>
                  <a:latin typeface="+mn-lt"/>
                  <a:cs typeface="Times New Roman" pitchFamily="18" charset="0"/>
                </a:rPr>
                <a:t>255A		Data Operations Warrant Officer			All MOSs </a:t>
              </a:r>
              <a:endParaRPr lang="en-US" sz="1400" dirty="0">
                <a:solidFill>
                  <a:srgbClr val="00B050"/>
                </a:solidFill>
                <a:latin typeface="+mn-lt"/>
              </a:endParaRPr>
            </a:p>
            <a:p>
              <a:pPr eaLnBrk="0" hangingPunct="0"/>
              <a:r>
                <a:rPr lang="en-US" sz="1400" dirty="0">
                  <a:solidFill>
                    <a:srgbClr val="00B050"/>
                  </a:solidFill>
                  <a:latin typeface="+mn-lt"/>
                  <a:cs typeface="Times New Roman" pitchFamily="18" charset="0"/>
                </a:rPr>
                <a:t>255N		Network Operations Warrant Officer		All MOSs</a:t>
              </a:r>
            </a:p>
            <a:p>
              <a:r>
                <a:rPr lang="en-US" sz="1400" dirty="0">
                  <a:solidFill>
                    <a:srgbClr val="00B050"/>
                  </a:solidFill>
                  <a:cs typeface="Times New Roman" pitchFamily="18" charset="0"/>
                </a:rPr>
                <a:t>255S		Cyberspace Defense Warrant Officer		All MOSs</a:t>
              </a:r>
            </a:p>
            <a:p>
              <a:pPr eaLnBrk="0" hangingPunct="0"/>
              <a:r>
                <a:rPr lang="en-US" sz="1400" dirty="0">
                  <a:latin typeface="+mn-lt"/>
                  <a:cs typeface="Times New Roman" pitchFamily="18" charset="0"/>
                </a:rPr>
                <a:t>270A		Legal Administrator				27D, </a:t>
              </a:r>
              <a:r>
                <a:rPr lang="en-US" sz="1400" dirty="0" err="1">
                  <a:latin typeface="+mn-lt"/>
                  <a:cs typeface="Times New Roman" pitchFamily="18" charset="0"/>
                </a:rPr>
                <a:t>42A</a:t>
              </a:r>
              <a:r>
                <a:rPr lang="en-US" sz="1400" dirty="0">
                  <a:latin typeface="+mn-lt"/>
                  <a:cs typeface="Times New Roman" pitchFamily="18" charset="0"/>
                </a:rPr>
                <a:t>, 36B, 51C</a:t>
              </a:r>
            </a:p>
            <a:p>
              <a:pPr eaLnBrk="0" hangingPunct="0"/>
              <a:r>
                <a:rPr lang="en-US" sz="1400" dirty="0">
                  <a:solidFill>
                    <a:srgbClr val="FF0000"/>
                  </a:solidFill>
                  <a:latin typeface="+mn-lt"/>
                  <a:cs typeface="Times New Roman" pitchFamily="18" charset="0"/>
                </a:rPr>
                <a:t>311A		CID Special Agent				31D, 31B with ASI V5</a:t>
              </a:r>
              <a:endParaRPr lang="en-US" sz="1400" dirty="0">
                <a:solidFill>
                  <a:srgbClr val="FF0000"/>
                </a:solidFill>
                <a:latin typeface="+mn-lt"/>
              </a:endParaRPr>
            </a:p>
            <a:p>
              <a:pPr eaLnBrk="0" hangingPunct="0"/>
              <a:r>
                <a:rPr lang="en-US" sz="1400" dirty="0">
                  <a:solidFill>
                    <a:srgbClr val="FF0000"/>
                  </a:solidFill>
                  <a:latin typeface="+mn-lt"/>
                  <a:cs typeface="Times New Roman" pitchFamily="18" charset="0"/>
                </a:rPr>
                <a:t>350F		All Source Intelligence Technician			35F</a:t>
              </a:r>
              <a:endParaRPr lang="en-US" sz="1400" dirty="0">
                <a:solidFill>
                  <a:srgbClr val="FF0000"/>
                </a:solidFill>
                <a:latin typeface="+mn-lt"/>
              </a:endParaRPr>
            </a:p>
            <a:p>
              <a:pPr eaLnBrk="0" hangingPunct="0"/>
              <a:r>
                <a:rPr lang="en-US" sz="1400" dirty="0">
                  <a:latin typeface="+mn-lt"/>
                  <a:cs typeface="Times New Roman" pitchFamily="18" charset="0"/>
                </a:rPr>
                <a:t>350G		GEOINT Imagery Technician			35G</a:t>
              </a:r>
              <a:endParaRPr lang="en-US" sz="1400" dirty="0">
                <a:latin typeface="+mn-lt"/>
              </a:endParaRPr>
            </a:p>
            <a:p>
              <a:pPr eaLnBrk="0" hangingPunct="0"/>
              <a:r>
                <a:rPr lang="en-US" sz="1400" dirty="0">
                  <a:solidFill>
                    <a:srgbClr val="FF0000"/>
                  </a:solidFill>
                  <a:latin typeface="+mn-lt"/>
                  <a:cs typeface="Times New Roman" pitchFamily="18" charset="0"/>
                </a:rPr>
                <a:t>351L     		Counterintelligence Technician			35L</a:t>
              </a:r>
            </a:p>
          </p:txBody>
        </p:sp>
        <p:sp>
          <p:nvSpPr>
            <p:cNvPr id="6" name="Rectangle 2"/>
            <p:cNvSpPr>
              <a:spLocks noChangeArrowheads="1"/>
            </p:cNvSpPr>
            <p:nvPr/>
          </p:nvSpPr>
          <p:spPr bwMode="auto">
            <a:xfrm>
              <a:off x="112540" y="1750854"/>
              <a:ext cx="8377940" cy="369348"/>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grpSp>
      <p:sp>
        <p:nvSpPr>
          <p:cNvPr id="7" name="TextBox 6"/>
          <p:cNvSpPr txBox="1"/>
          <p:nvPr/>
        </p:nvSpPr>
        <p:spPr>
          <a:xfrm>
            <a:off x="3754716" y="6196511"/>
            <a:ext cx="4470776" cy="307777"/>
          </a:xfrm>
          <a:prstGeom prst="rect">
            <a:avLst/>
          </a:prstGeom>
          <a:noFill/>
          <a:ln>
            <a:solidFill>
              <a:schemeClr val="tx1"/>
            </a:solidFill>
          </a:ln>
        </p:spPr>
        <p:txBody>
          <a:bodyPr wrap="none" rtlCol="0">
            <a:spAutoFit/>
          </a:bodyPr>
          <a:lstStyle/>
          <a:p>
            <a:r>
              <a:rPr lang="en-US" sz="1400" b="1" dirty="0">
                <a:solidFill>
                  <a:srgbClr val="00B050"/>
                </a:solidFill>
                <a:latin typeface="+mn-lt"/>
              </a:rPr>
              <a:t>Open to ALL MOSs provided prerequisites are met</a:t>
            </a:r>
          </a:p>
        </p:txBody>
      </p:sp>
      <p:sp>
        <p:nvSpPr>
          <p:cNvPr id="8" name="TextBox 7"/>
          <p:cNvSpPr txBox="1"/>
          <p:nvPr/>
        </p:nvSpPr>
        <p:spPr>
          <a:xfrm>
            <a:off x="917455" y="6196511"/>
            <a:ext cx="1507144" cy="307777"/>
          </a:xfrm>
          <a:prstGeom prst="rect">
            <a:avLst/>
          </a:prstGeom>
          <a:noFill/>
          <a:ln>
            <a:solidFill>
              <a:schemeClr val="tx1"/>
            </a:solidFill>
          </a:ln>
        </p:spPr>
        <p:txBody>
          <a:bodyPr wrap="none" rtlCol="0">
            <a:spAutoFit/>
          </a:bodyPr>
          <a:lstStyle/>
          <a:p>
            <a:r>
              <a:rPr lang="en-US" sz="1400" b="1" dirty="0">
                <a:solidFill>
                  <a:srgbClr val="FF0000"/>
                </a:solidFill>
                <a:latin typeface="+mn-lt"/>
              </a:rPr>
              <a:t>Critical Mission</a:t>
            </a:r>
          </a:p>
        </p:txBody>
      </p:sp>
    </p:spTree>
    <p:extLst>
      <p:ext uri="{BB962C8B-B14F-4D97-AF65-F5344CB8AC3E}">
        <p14:creationId xmlns:p14="http://schemas.microsoft.com/office/powerpoint/2010/main" val="3751356555"/>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mn-lt"/>
              </a:rPr>
              <a:t>Warrant Officer MOSs</a:t>
            </a:r>
          </a:p>
        </p:txBody>
      </p:sp>
      <p:sp>
        <p:nvSpPr>
          <p:cNvPr id="4" name="Rectangle 1"/>
          <p:cNvSpPr>
            <a:spLocks noChangeArrowheads="1"/>
          </p:cNvSpPr>
          <p:nvPr/>
        </p:nvSpPr>
        <p:spPr bwMode="auto">
          <a:xfrm>
            <a:off x="119921" y="1531081"/>
            <a:ext cx="9024079" cy="4832092"/>
          </a:xfrm>
          <a:prstGeom prst="rect">
            <a:avLst/>
          </a:prstGeom>
          <a:noFill/>
          <a:ln w="9525">
            <a:noFill/>
            <a:miter lim="800000"/>
            <a:headEnd/>
            <a:tailEnd/>
          </a:ln>
        </p:spPr>
        <p:txBody>
          <a:bodyPr wrap="square" anchor="ctr">
            <a:spAutoFit/>
          </a:bodyPr>
          <a:lstStyle/>
          <a:p>
            <a:r>
              <a:rPr lang="en-US" sz="1400" dirty="0">
                <a:latin typeface="+mj-lt"/>
                <a:cs typeface="Times New Roman" pitchFamily="18" charset="0"/>
              </a:rPr>
              <a:t>351M		Human Intelligence Collection Technician		35M </a:t>
            </a:r>
          </a:p>
          <a:p>
            <a:r>
              <a:rPr lang="en-US" sz="1400" dirty="0">
                <a:solidFill>
                  <a:srgbClr val="00B050"/>
                </a:solidFill>
                <a:latin typeface="+mj-lt"/>
                <a:cs typeface="Times New Roman" pitchFamily="18" charset="0"/>
              </a:rPr>
              <a:t>351Z		Attaché Intelligence Operations Technician		All MOS with SQI 7 </a:t>
            </a:r>
          </a:p>
          <a:p>
            <a:r>
              <a:rPr lang="en-US" sz="1400" dirty="0">
                <a:latin typeface="+mj-lt"/>
              </a:rPr>
              <a:t>352N		SIGINT Analysis Technician			35N, P, S</a:t>
            </a:r>
          </a:p>
          <a:p>
            <a:pPr eaLnBrk="0" hangingPunct="0"/>
            <a:r>
              <a:rPr lang="en-US" sz="1400" dirty="0">
                <a:latin typeface="+mj-lt"/>
              </a:rPr>
              <a:t>352S		Signals Collection Technician			35S</a:t>
            </a:r>
          </a:p>
          <a:p>
            <a:pPr eaLnBrk="0" hangingPunct="0"/>
            <a:r>
              <a:rPr lang="en-US" sz="1400" dirty="0">
                <a:latin typeface="+mj-lt"/>
              </a:rPr>
              <a:t>353T		MI Systems Maintenance/Integration Technician	35T</a:t>
            </a:r>
          </a:p>
          <a:p>
            <a:pPr eaLnBrk="0" hangingPunct="0"/>
            <a:r>
              <a:rPr lang="en-US" sz="1400" dirty="0">
                <a:latin typeface="+mj-lt"/>
              </a:rPr>
              <a:t>420A		Human Resources Technician			42A</a:t>
            </a:r>
          </a:p>
          <a:p>
            <a:pPr eaLnBrk="0" hangingPunct="0"/>
            <a:r>
              <a:rPr lang="en-US" sz="1400" dirty="0">
                <a:latin typeface="+mj-lt"/>
              </a:rPr>
              <a:t>740A		Chemical, Biological, Radiological and Nuclear Tech	74D</a:t>
            </a:r>
          </a:p>
          <a:p>
            <a:pPr eaLnBrk="0" hangingPunct="0"/>
            <a:r>
              <a:rPr lang="en-US" sz="1400" dirty="0">
                <a:solidFill>
                  <a:srgbClr val="00B050"/>
                </a:solidFill>
                <a:latin typeface="+mj-lt"/>
              </a:rPr>
              <a:t>880A		Marine Deck Officer				</a:t>
            </a:r>
            <a:r>
              <a:rPr lang="en-US" sz="1400" dirty="0">
                <a:solidFill>
                  <a:srgbClr val="00B050"/>
                </a:solidFill>
                <a:latin typeface="+mj-lt"/>
                <a:cs typeface="Times New Roman" pitchFamily="18" charset="0"/>
              </a:rPr>
              <a:t>All MOSs</a:t>
            </a:r>
          </a:p>
          <a:p>
            <a:pPr eaLnBrk="0" hangingPunct="0"/>
            <a:r>
              <a:rPr lang="en-US" sz="1400" dirty="0">
                <a:solidFill>
                  <a:srgbClr val="00B050"/>
                </a:solidFill>
                <a:latin typeface="+mj-lt"/>
              </a:rPr>
              <a:t>881A		Marine Engineering Officer			</a:t>
            </a:r>
            <a:r>
              <a:rPr lang="en-US" sz="1400" dirty="0">
                <a:solidFill>
                  <a:srgbClr val="00B050"/>
                </a:solidFill>
                <a:latin typeface="+mj-lt"/>
                <a:cs typeface="Times New Roman" pitchFamily="18" charset="0"/>
              </a:rPr>
              <a:t>All MOSs</a:t>
            </a:r>
            <a:r>
              <a:rPr lang="en-US" sz="1400" dirty="0">
                <a:solidFill>
                  <a:srgbClr val="00B050"/>
                </a:solidFill>
                <a:latin typeface="+mj-lt"/>
              </a:rPr>
              <a:t>	</a:t>
            </a:r>
          </a:p>
          <a:p>
            <a:pPr eaLnBrk="0" hangingPunct="0"/>
            <a:r>
              <a:rPr lang="en-US" sz="1400" dirty="0">
                <a:solidFill>
                  <a:srgbClr val="00B050"/>
                </a:solidFill>
                <a:latin typeface="+mj-lt"/>
              </a:rPr>
              <a:t>882A		Mobility Officer				</a:t>
            </a:r>
            <a:r>
              <a:rPr lang="en-US" sz="1400" dirty="0">
                <a:solidFill>
                  <a:srgbClr val="00B050"/>
                </a:solidFill>
                <a:latin typeface="+mj-lt"/>
                <a:cs typeface="Times New Roman" pitchFamily="18" charset="0"/>
              </a:rPr>
              <a:t>All MOSs</a:t>
            </a:r>
          </a:p>
          <a:p>
            <a:pPr eaLnBrk="0" hangingPunct="0"/>
            <a:r>
              <a:rPr lang="en-US" sz="1400" dirty="0">
                <a:latin typeface="+mj-lt"/>
              </a:rPr>
              <a:t>890A		Ammunition Warrant Officer			89A, B, D</a:t>
            </a:r>
          </a:p>
          <a:p>
            <a:pPr eaLnBrk="0" hangingPunct="0"/>
            <a:r>
              <a:rPr lang="en-US" sz="1400" dirty="0">
                <a:latin typeface="+mj-lt"/>
              </a:rPr>
              <a:t>913A		Armament Systems Maintenance 			91A, F, M, P</a:t>
            </a:r>
          </a:p>
          <a:p>
            <a:pPr eaLnBrk="0" hangingPunct="0"/>
            <a:r>
              <a:rPr lang="en-US" sz="1400" dirty="0">
                <a:latin typeface="+mj-lt"/>
              </a:rPr>
              <a:t>914A		Allied Trades Warrant Officer			91E, X</a:t>
            </a:r>
          </a:p>
          <a:p>
            <a:pPr eaLnBrk="0" hangingPunct="0"/>
            <a:r>
              <a:rPr lang="en-US" sz="1400" dirty="0">
                <a:latin typeface="+mj-lt"/>
              </a:rPr>
              <a:t>915A		Automotive Maintenance Warrant Officer 		91A, B, H, M, P, S, X</a:t>
            </a:r>
          </a:p>
          <a:p>
            <a:pPr eaLnBrk="0" hangingPunct="0"/>
            <a:r>
              <a:rPr lang="en-US" sz="1400" dirty="0">
                <a:latin typeface="+mj-lt"/>
              </a:rPr>
              <a:t>919A		Engineer Equipment Maintenance Warrant Officer	91B, C, D, H, J, L, X</a:t>
            </a:r>
          </a:p>
          <a:p>
            <a:pPr eaLnBrk="0" hangingPunct="0"/>
            <a:r>
              <a:rPr lang="en-US" sz="1400" dirty="0">
                <a:latin typeface="+mj-lt"/>
              </a:rPr>
              <a:t>920A		Property Accounting Technician			92Y</a:t>
            </a:r>
          </a:p>
          <a:p>
            <a:pPr eaLnBrk="0" hangingPunct="0"/>
            <a:r>
              <a:rPr lang="en-US" sz="1400" dirty="0">
                <a:latin typeface="+mj-lt"/>
              </a:rPr>
              <a:t>920B		Supply Systems Technician			92A, 68J</a:t>
            </a:r>
          </a:p>
          <a:p>
            <a:pPr eaLnBrk="0" hangingPunct="0"/>
            <a:r>
              <a:rPr lang="en-US" sz="1400" dirty="0">
                <a:latin typeface="+mj-lt"/>
              </a:rPr>
              <a:t>921A		Airdrop Systems Technician			92R</a:t>
            </a:r>
          </a:p>
          <a:p>
            <a:pPr eaLnBrk="0" hangingPunct="0"/>
            <a:r>
              <a:rPr lang="en-US" sz="1400" dirty="0">
                <a:latin typeface="+mj-lt"/>
              </a:rPr>
              <a:t>922A		Food Service Technician			92G, 68M</a:t>
            </a:r>
          </a:p>
          <a:p>
            <a:pPr eaLnBrk="0" hangingPunct="0"/>
            <a:r>
              <a:rPr lang="en-US" sz="1400" dirty="0">
                <a:latin typeface="+mj-lt"/>
              </a:rPr>
              <a:t>923A		Petroleum Systems Technician			92F, L, W</a:t>
            </a:r>
            <a:endParaRPr lang="en-US" sz="1400" dirty="0">
              <a:solidFill>
                <a:srgbClr val="FF0000"/>
              </a:solidFill>
              <a:latin typeface="+mj-lt"/>
            </a:endParaRPr>
          </a:p>
          <a:p>
            <a:pPr eaLnBrk="0" hangingPunct="0"/>
            <a:r>
              <a:rPr lang="en-US" sz="1400" dirty="0">
                <a:solidFill>
                  <a:srgbClr val="FF0000"/>
                </a:solidFill>
                <a:latin typeface="+mj-lt"/>
              </a:rPr>
              <a:t>948B		Electronic Systems Maintenance			94D, E, F, H, M, R, W, Y, Z</a:t>
            </a:r>
          </a:p>
          <a:p>
            <a:pPr eaLnBrk="0" hangingPunct="0"/>
            <a:r>
              <a:rPr lang="en-US" sz="1400" dirty="0">
                <a:solidFill>
                  <a:srgbClr val="FF0000"/>
                </a:solidFill>
                <a:latin typeface="+mj-lt"/>
              </a:rPr>
              <a:t>948D</a:t>
            </a:r>
            <a:r>
              <a:rPr lang="en-US" sz="1400" dirty="0">
                <a:latin typeface="+mj-lt"/>
              </a:rPr>
              <a:t>		</a:t>
            </a:r>
            <a:r>
              <a:rPr lang="en-US" sz="1400" dirty="0">
                <a:solidFill>
                  <a:srgbClr val="FF0000"/>
                </a:solidFill>
                <a:latin typeface="+mj-lt"/>
              </a:rPr>
              <a:t>Electronic Missile Systems Maintenance</a:t>
            </a:r>
            <a:r>
              <a:rPr lang="en-US" sz="1400" dirty="0">
                <a:latin typeface="+mj-lt"/>
              </a:rPr>
              <a:t>		</a:t>
            </a:r>
            <a:r>
              <a:rPr lang="en-US" sz="1400" dirty="0">
                <a:solidFill>
                  <a:srgbClr val="FF0000"/>
                </a:solidFill>
                <a:latin typeface="+mj-lt"/>
              </a:rPr>
              <a:t>94A, M, P, S, T, X, Z</a:t>
            </a:r>
          </a:p>
        </p:txBody>
      </p:sp>
      <p:sp>
        <p:nvSpPr>
          <p:cNvPr id="6" name="Rectangle 2"/>
          <p:cNvSpPr>
            <a:spLocks noChangeArrowheads="1"/>
          </p:cNvSpPr>
          <p:nvPr/>
        </p:nvSpPr>
        <p:spPr bwMode="auto">
          <a:xfrm>
            <a:off x="119920" y="1221201"/>
            <a:ext cx="9084538" cy="369332"/>
          </a:xfrm>
          <a:prstGeom prst="rect">
            <a:avLst/>
          </a:prstGeom>
          <a:noFill/>
          <a:ln w="9525">
            <a:noFill/>
            <a:miter lim="800000"/>
            <a:headEnd/>
            <a:tailEnd/>
          </a:ln>
        </p:spPr>
        <p:txBody>
          <a:bodyPr wrap="none" anchor="ctr">
            <a:spAutoFit/>
          </a:bodyPr>
          <a:lstStyle/>
          <a:p>
            <a:r>
              <a:rPr lang="en-US" b="1" dirty="0">
                <a:latin typeface="+mn-lt"/>
                <a:cs typeface="Times New Roman" pitchFamily="18" charset="0"/>
              </a:rPr>
              <a:t>WO MOS	MOS Description    		     	Enlisted Feeder MOSs</a:t>
            </a:r>
            <a:endParaRPr lang="en-US" dirty="0">
              <a:latin typeface="+mn-lt"/>
              <a:cs typeface="Times New Roman" pitchFamily="18" charset="0"/>
            </a:endParaRPr>
          </a:p>
        </p:txBody>
      </p:sp>
    </p:spTree>
    <p:extLst>
      <p:ext uri="{BB962C8B-B14F-4D97-AF65-F5344CB8AC3E}">
        <p14:creationId xmlns:p14="http://schemas.microsoft.com/office/powerpoint/2010/main" val="2687229473"/>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Board Schedule</a:t>
            </a:r>
          </a:p>
        </p:txBody>
      </p:sp>
      <p:sp>
        <p:nvSpPr>
          <p:cNvPr id="4" name="Rectangle 3"/>
          <p:cNvSpPr/>
          <p:nvPr/>
        </p:nvSpPr>
        <p:spPr>
          <a:xfrm>
            <a:off x="3167296" y="2667650"/>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38678559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Packet Submission Deadlines</a:t>
            </a:r>
          </a:p>
        </p:txBody>
      </p:sp>
      <p:graphicFrame>
        <p:nvGraphicFramePr>
          <p:cNvPr id="3" name="Table 2"/>
          <p:cNvGraphicFramePr>
            <a:graphicFrameLocks noGrp="1"/>
          </p:cNvGraphicFramePr>
          <p:nvPr/>
        </p:nvGraphicFramePr>
        <p:xfrm>
          <a:off x="331505" y="1367705"/>
          <a:ext cx="8497453" cy="2974400"/>
        </p:xfrm>
        <a:graphic>
          <a:graphicData uri="http://schemas.openxmlformats.org/drawingml/2006/table">
            <a:tbl>
              <a:tblPr>
                <a:tableStyleId>{284E427A-3D55-4303-BF80-6455036E1DE7}</a:tableStyleId>
              </a:tblPr>
              <a:tblGrid>
                <a:gridCol w="1939636">
                  <a:extLst>
                    <a:ext uri="{9D8B030D-6E8A-4147-A177-3AD203B41FA5}">
                      <a16:colId xmlns:a16="http://schemas.microsoft.com/office/drawing/2014/main" val="20000"/>
                    </a:ext>
                  </a:extLst>
                </a:gridCol>
                <a:gridCol w="2009388">
                  <a:extLst>
                    <a:ext uri="{9D8B030D-6E8A-4147-A177-3AD203B41FA5}">
                      <a16:colId xmlns:a16="http://schemas.microsoft.com/office/drawing/2014/main" val="20001"/>
                    </a:ext>
                  </a:extLst>
                </a:gridCol>
                <a:gridCol w="2419658">
                  <a:extLst>
                    <a:ext uri="{9D8B030D-6E8A-4147-A177-3AD203B41FA5}">
                      <a16:colId xmlns:a16="http://schemas.microsoft.com/office/drawing/2014/main" val="20002"/>
                    </a:ext>
                  </a:extLst>
                </a:gridCol>
                <a:gridCol w="2128771">
                  <a:extLst>
                    <a:ext uri="{9D8B030D-6E8A-4147-A177-3AD203B41FA5}">
                      <a16:colId xmlns:a16="http://schemas.microsoft.com/office/drawing/2014/main" val="20003"/>
                    </a:ext>
                  </a:extLst>
                </a:gridCol>
              </a:tblGrid>
              <a:tr h="303105">
                <a:tc>
                  <a:txBody>
                    <a:bodyPr/>
                    <a:lstStyle/>
                    <a:p>
                      <a:pPr algn="ctr" fontAlgn="b"/>
                      <a:r>
                        <a:rPr lang="en-US" sz="2000" b="1" u="none" strike="noStrike" dirty="0">
                          <a:solidFill>
                            <a:schemeClr val="tx1"/>
                          </a:solidFill>
                          <a:effectLst/>
                        </a:rPr>
                        <a:t>Board Dates</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New Packet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Corrections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tc>
                  <a:txBody>
                    <a:bodyPr/>
                    <a:lstStyle/>
                    <a:p>
                      <a:pPr algn="ctr" fontAlgn="b"/>
                      <a:r>
                        <a:rPr lang="en-US" sz="2000" b="1" u="none" strike="noStrike" dirty="0">
                          <a:solidFill>
                            <a:schemeClr val="tx1"/>
                          </a:solidFill>
                          <a:effectLst/>
                        </a:rPr>
                        <a:t>Updates  Deadline</a:t>
                      </a:r>
                      <a:endParaRPr lang="en-US" sz="2000" b="1" i="0" u="none" strike="noStrike" dirty="0">
                        <a:solidFill>
                          <a:schemeClr val="tx1"/>
                        </a:solidFill>
                        <a:effectLst/>
                        <a:latin typeface="Arial" panose="020B0604020202020204" pitchFamily="34" charset="0"/>
                      </a:endParaRPr>
                    </a:p>
                  </a:txBody>
                  <a:tcPr marL="9525" marR="9525" marT="9525" marB="0" anchor="ctr">
                    <a:cell3D prstMaterial="dkEdge">
                      <a:bevel/>
                      <a:lightRig rig="flood" dir="t"/>
                    </a:cell3D>
                    <a:solidFill>
                      <a:schemeClr val="accent2"/>
                    </a:solidFill>
                  </a:tcPr>
                </a:tc>
                <a:extLst>
                  <a:ext uri="{0D108BD9-81ED-4DB2-BD59-A6C34878D82A}">
                    <a16:rowId xmlns:a16="http://schemas.microsoft.com/office/drawing/2014/main" val="10000"/>
                  </a:ext>
                </a:extLst>
              </a:tr>
              <a:tr h="471055">
                <a:tc>
                  <a:txBody>
                    <a:bodyPr/>
                    <a:lstStyle/>
                    <a:p>
                      <a:pPr algn="ctr"/>
                      <a:r>
                        <a:rPr lang="en-US" b="1" dirty="0">
                          <a:effectLst/>
                          <a:latin typeface="Arial" panose="020B0604020202020204" pitchFamily="34" charset="0"/>
                        </a:rPr>
                        <a:t>22-26 Jan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13-Nov-23</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04-Dec-23</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08-Jan-24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2513321471"/>
                  </a:ext>
                </a:extLst>
              </a:tr>
              <a:tr h="471055">
                <a:tc>
                  <a:txBody>
                    <a:bodyPr/>
                    <a:lstStyle/>
                    <a:p>
                      <a:pPr algn="ctr"/>
                      <a:r>
                        <a:rPr lang="en-US" b="1" dirty="0">
                          <a:effectLst/>
                          <a:latin typeface="Arial" panose="020B0604020202020204" pitchFamily="34" charset="0"/>
                        </a:rPr>
                        <a:t>18-22 Mar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29-Jan-24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12-Feb-24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04-Mar-24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010030223"/>
                  </a:ext>
                </a:extLst>
              </a:tr>
              <a:tr h="471055">
                <a:tc>
                  <a:txBody>
                    <a:bodyPr/>
                    <a:lstStyle/>
                    <a:p>
                      <a:pPr algn="ctr"/>
                      <a:r>
                        <a:rPr lang="en-US" b="1" dirty="0">
                          <a:effectLst/>
                          <a:latin typeface="Arial" panose="020B0604020202020204" pitchFamily="34" charset="0"/>
                        </a:rPr>
                        <a:t>20-24 May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27-Mar-24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15-Apr-24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06-May-24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3211198702"/>
                  </a:ext>
                </a:extLst>
              </a:tr>
              <a:tr h="471055">
                <a:tc>
                  <a:txBody>
                    <a:bodyPr/>
                    <a:lstStyle/>
                    <a:p>
                      <a:pPr algn="ctr"/>
                      <a:r>
                        <a:rPr lang="en-US" b="1" dirty="0">
                          <a:effectLst/>
                          <a:latin typeface="Arial" panose="020B0604020202020204" pitchFamily="34" charset="0"/>
                        </a:rPr>
                        <a:t>22-26 Jul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15-May-24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10-Jun-24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08-Jul-24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576742789"/>
                  </a:ext>
                </a:extLst>
              </a:tr>
              <a:tr h="471055">
                <a:tc>
                  <a:txBody>
                    <a:bodyPr/>
                    <a:lstStyle/>
                    <a:p>
                      <a:pPr algn="ctr"/>
                      <a:r>
                        <a:rPr lang="en-US" b="1" dirty="0">
                          <a:effectLst/>
                          <a:latin typeface="Arial" panose="020B0604020202020204" pitchFamily="34" charset="0"/>
                        </a:rPr>
                        <a:t>23-27 Sep 24</a:t>
                      </a:r>
                      <a:endParaRPr lang="en-US" dirty="0">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15-Jul-24</a:t>
                      </a:r>
                      <a:endParaRPr lang="en-US">
                        <a:effectLst/>
                      </a:endParaRPr>
                    </a:p>
                  </a:txBody>
                  <a:tcPr marL="0" marR="0" marT="9525" marB="9525" anchor="ctr">
                    <a:cell3D prstMaterial="dkEdge">
                      <a:bevel/>
                      <a:lightRig rig="flood" dir="t"/>
                    </a:cell3D>
                  </a:tcPr>
                </a:tc>
                <a:tc>
                  <a:txBody>
                    <a:bodyPr/>
                    <a:lstStyle/>
                    <a:p>
                      <a:pPr algn="ctr"/>
                      <a:r>
                        <a:rPr lang="en-US" b="1">
                          <a:effectLst/>
                          <a:latin typeface="Arial" panose="020B0604020202020204" pitchFamily="34" charset="0"/>
                        </a:rPr>
                        <a:t>05-Aug-24</a:t>
                      </a:r>
                      <a:endParaRPr lang="en-US">
                        <a:effectLst/>
                      </a:endParaRPr>
                    </a:p>
                  </a:txBody>
                  <a:tcPr marL="0" marR="0" marT="9525" marB="9525" anchor="ctr">
                    <a:cell3D prstMaterial="dkEdge">
                      <a:bevel/>
                      <a:lightRig rig="flood" dir="t"/>
                    </a:cell3D>
                  </a:tcPr>
                </a:tc>
                <a:tc>
                  <a:txBody>
                    <a:bodyPr/>
                    <a:lstStyle/>
                    <a:p>
                      <a:pPr algn="ctr"/>
                      <a:r>
                        <a:rPr lang="en-US" b="1" dirty="0">
                          <a:effectLst/>
                          <a:latin typeface="Arial" panose="020B0604020202020204" pitchFamily="34" charset="0"/>
                        </a:rPr>
                        <a:t>09-Sep-24</a:t>
                      </a:r>
                      <a:endParaRPr lang="en-US" dirty="0">
                        <a:effectLst/>
                      </a:endParaRPr>
                    </a:p>
                  </a:txBody>
                  <a:tcPr marL="0" marR="0" marT="9525" marB="9525" anchor="ctr">
                    <a:cell3D prstMaterial="dkEdge">
                      <a:bevel/>
                      <a:lightRig rig="flood" dir="t"/>
                    </a:cell3D>
                  </a:tcPr>
                </a:tc>
                <a:extLst>
                  <a:ext uri="{0D108BD9-81ED-4DB2-BD59-A6C34878D82A}">
                    <a16:rowId xmlns:a16="http://schemas.microsoft.com/office/drawing/2014/main" val="1126351935"/>
                  </a:ext>
                </a:extLst>
              </a:tr>
            </a:tbl>
          </a:graphicData>
        </a:graphic>
      </p:graphicFrame>
      <p:sp>
        <p:nvSpPr>
          <p:cNvPr id="10" name="TextBox 9"/>
          <p:cNvSpPr txBox="1"/>
          <p:nvPr/>
        </p:nvSpPr>
        <p:spPr>
          <a:xfrm>
            <a:off x="0" y="5257800"/>
            <a:ext cx="9144000" cy="1320874"/>
          </a:xfrm>
          <a:prstGeom prst="rect">
            <a:avLst/>
          </a:prstGeom>
          <a:noFill/>
        </p:spPr>
        <p:txBody>
          <a:bodyPr wrap="square" rtlCol="0">
            <a:spAutoFit/>
          </a:bodyPr>
          <a:lstStyle/>
          <a:p>
            <a:pPr marL="171450" indent="-171450" algn="ctr">
              <a:lnSpc>
                <a:spcPct val="150000"/>
              </a:lnSpc>
              <a:spcBef>
                <a:spcPts val="200"/>
              </a:spcBef>
              <a:buFont typeface="Arial" panose="020B0604020202020204" pitchFamily="34" charset="0"/>
              <a:buChar char="•"/>
            </a:pPr>
            <a:r>
              <a:rPr lang="en-US" sz="1700" dirty="0">
                <a:latin typeface="+mn-lt"/>
              </a:rPr>
              <a:t>Deadline verification, extensions, and changes announced on www.gowarrantnow.com</a:t>
            </a:r>
          </a:p>
          <a:p>
            <a:pPr marL="171450" indent="-171450" algn="ctr">
              <a:lnSpc>
                <a:spcPct val="150000"/>
              </a:lnSpc>
              <a:spcBef>
                <a:spcPts val="200"/>
              </a:spcBef>
              <a:buFont typeface="Arial" panose="020B0604020202020204" pitchFamily="34" charset="0"/>
              <a:buChar char="•"/>
            </a:pPr>
            <a:r>
              <a:rPr lang="en-US" sz="1700" dirty="0">
                <a:latin typeface="+mn-lt"/>
              </a:rPr>
              <a:t>Failure to meet deadlines may delay packet to a later selection board</a:t>
            </a:r>
          </a:p>
          <a:p>
            <a:pPr marL="171450" indent="-171450" algn="ctr">
              <a:lnSpc>
                <a:spcPct val="150000"/>
              </a:lnSpc>
              <a:spcBef>
                <a:spcPts val="200"/>
              </a:spcBef>
              <a:buFont typeface="Arial" panose="020B0604020202020204" pitchFamily="34" charset="0"/>
              <a:buChar char="•"/>
            </a:pPr>
            <a:r>
              <a:rPr lang="en-US" sz="1700" dirty="0">
                <a:latin typeface="+mn-lt"/>
              </a:rPr>
              <a:t>Applicants requiring waiver(s)/ETP(s) must plan for early packet submission</a:t>
            </a:r>
          </a:p>
        </p:txBody>
      </p:sp>
    </p:spTree>
    <p:extLst>
      <p:ext uri="{BB962C8B-B14F-4D97-AF65-F5344CB8AC3E}">
        <p14:creationId xmlns:p14="http://schemas.microsoft.com/office/powerpoint/2010/main" val="58091000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dirty="0"/>
              <a:t>Application Documents</a:t>
            </a:r>
          </a:p>
        </p:txBody>
      </p:sp>
      <p:sp>
        <p:nvSpPr>
          <p:cNvPr id="4" name="Rectangle 3"/>
          <p:cNvSpPr/>
          <p:nvPr/>
        </p:nvSpPr>
        <p:spPr>
          <a:xfrm>
            <a:off x="6026247" y="2654771"/>
            <a:ext cx="2840141" cy="181862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3876702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Rectangle 3"/>
          <p:cNvSpPr txBox="1">
            <a:spLocks noChangeArrowheads="1"/>
          </p:cNvSpPr>
          <p:nvPr/>
        </p:nvSpPr>
        <p:spPr bwMode="auto">
          <a:xfrm>
            <a:off x="0" y="2075646"/>
            <a:ext cx="4503455" cy="417150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0" indent="0" eaLnBrk="1" hangingPunct="1">
              <a:spcBef>
                <a:spcPts val="500"/>
              </a:spcBef>
              <a:spcAft>
                <a:spcPts val="500"/>
              </a:spcAft>
              <a:buFont typeface="Wingdings" pitchFamily="2" charset="2"/>
              <a:buNone/>
            </a:pPr>
            <a:r>
              <a:rPr lang="en-US" sz="1800" kern="0" dirty="0"/>
              <a:t>1. DA Form 61</a:t>
            </a:r>
            <a:endParaRPr lang="en-US" sz="1800" i="1" kern="0" dirty="0"/>
          </a:p>
          <a:p>
            <a:pPr marL="0" indent="0" eaLnBrk="1" hangingPunct="1">
              <a:spcBef>
                <a:spcPts val="500"/>
              </a:spcBef>
              <a:spcAft>
                <a:spcPts val="500"/>
              </a:spcAft>
              <a:buFont typeface="Wingdings" pitchFamily="2" charset="2"/>
              <a:buNone/>
            </a:pPr>
            <a:r>
              <a:rPr lang="en-US" sz="1800" kern="0" dirty="0"/>
              <a:t>2. USAREC Form 3.3</a:t>
            </a:r>
            <a:endParaRPr lang="en-US" sz="1800" i="1" kern="0" dirty="0"/>
          </a:p>
          <a:p>
            <a:pPr marL="0" indent="0" eaLnBrk="1" hangingPunct="1">
              <a:spcBef>
                <a:spcPts val="500"/>
              </a:spcBef>
              <a:spcAft>
                <a:spcPts val="500"/>
              </a:spcAft>
              <a:buFont typeface="Wingdings" pitchFamily="2" charset="2"/>
              <a:buNone/>
            </a:pPr>
            <a:r>
              <a:rPr lang="en-US" sz="1800" kern="0" dirty="0"/>
              <a:t>3. USAREC Form 3.2</a:t>
            </a:r>
            <a:endParaRPr lang="en-US" sz="1800" i="1" kern="0" dirty="0"/>
          </a:p>
          <a:p>
            <a:pPr marL="0" indent="0" eaLnBrk="1" hangingPunct="1">
              <a:spcBef>
                <a:spcPts val="500"/>
              </a:spcBef>
              <a:spcAft>
                <a:spcPts val="500"/>
              </a:spcAft>
              <a:buFont typeface="Wingdings" pitchFamily="2" charset="2"/>
              <a:buNone/>
            </a:pPr>
            <a:r>
              <a:rPr lang="en-US" sz="1800" kern="0" dirty="0"/>
              <a:t>4. Soldier Talent Profile or Equivalent</a:t>
            </a:r>
          </a:p>
          <a:p>
            <a:pPr marL="0" indent="0" eaLnBrk="1" hangingPunct="1">
              <a:spcBef>
                <a:spcPts val="500"/>
              </a:spcBef>
              <a:spcAft>
                <a:spcPts val="500"/>
              </a:spcAft>
              <a:buFont typeface="Wingdings" pitchFamily="2" charset="2"/>
              <a:buNone/>
            </a:pPr>
            <a:r>
              <a:rPr lang="en-US" sz="1800" kern="0" dirty="0"/>
              <a:t>5. Evaluations </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6. AERs/1059s </a:t>
            </a:r>
            <a:r>
              <a:rPr lang="en-US" sz="1400" kern="0" dirty="0"/>
              <a:t>(</a:t>
            </a:r>
            <a:r>
              <a:rPr lang="en-US" sz="1400" i="1" kern="0" dirty="0"/>
              <a:t>Newest to oldest)</a:t>
            </a:r>
          </a:p>
          <a:p>
            <a:pPr marL="0" indent="0" eaLnBrk="1" hangingPunct="1">
              <a:spcBef>
                <a:spcPts val="500"/>
              </a:spcBef>
              <a:spcAft>
                <a:spcPts val="500"/>
              </a:spcAft>
              <a:buFont typeface="Wingdings" pitchFamily="2" charset="2"/>
              <a:buNone/>
            </a:pPr>
            <a:r>
              <a:rPr lang="en-US" sz="1800" kern="0" dirty="0"/>
              <a:t>7. College Transcripts</a:t>
            </a:r>
            <a:endParaRPr lang="en-US" sz="1800" i="1" kern="0" dirty="0"/>
          </a:p>
          <a:p>
            <a:pPr marL="0" indent="0" eaLnBrk="1" hangingPunct="1">
              <a:spcBef>
                <a:spcPts val="500"/>
              </a:spcBef>
              <a:spcAft>
                <a:spcPts val="500"/>
              </a:spcAft>
              <a:buFont typeface="Wingdings" pitchFamily="2" charset="2"/>
              <a:buNone/>
            </a:pPr>
            <a:r>
              <a:rPr lang="en-US" sz="1800" kern="0" dirty="0"/>
              <a:t>8. Professional Certificates </a:t>
            </a:r>
            <a:r>
              <a:rPr lang="en-US" sz="1400" kern="0" dirty="0"/>
              <a:t>(</a:t>
            </a:r>
            <a:r>
              <a:rPr lang="en-US" sz="1400" i="1" kern="0" dirty="0"/>
              <a:t>If applicable</a:t>
            </a:r>
            <a:r>
              <a:rPr lang="en-US" sz="1400" kern="0" dirty="0"/>
              <a:t>)</a:t>
            </a:r>
          </a:p>
          <a:p>
            <a:pPr marL="0" indent="0" eaLnBrk="1" hangingPunct="1">
              <a:spcBef>
                <a:spcPts val="500"/>
              </a:spcBef>
              <a:spcAft>
                <a:spcPts val="500"/>
              </a:spcAft>
              <a:buFont typeface="Wingdings" pitchFamily="2" charset="2"/>
              <a:buNone/>
            </a:pPr>
            <a:r>
              <a:rPr lang="en-US" sz="1800" kern="0" dirty="0"/>
              <a:t>9. SIFT Score Sheet </a:t>
            </a:r>
            <a:r>
              <a:rPr lang="en-US" sz="1400" i="1" kern="0" dirty="0"/>
              <a:t>(153A only)</a:t>
            </a:r>
          </a:p>
        </p:txBody>
      </p:sp>
      <p:sp>
        <p:nvSpPr>
          <p:cNvPr id="4" name="Rectangle 4"/>
          <p:cNvSpPr>
            <a:spLocks noChangeArrowheads="1"/>
          </p:cNvSpPr>
          <p:nvPr/>
        </p:nvSpPr>
        <p:spPr bwMode="auto">
          <a:xfrm>
            <a:off x="4216938" y="2068622"/>
            <a:ext cx="4927062" cy="4408378"/>
          </a:xfrm>
          <a:prstGeom prst="rect">
            <a:avLst/>
          </a:prstGeom>
          <a:noFill/>
          <a:ln w="9525">
            <a:noFill/>
            <a:miter lim="800000"/>
            <a:headEnd/>
            <a:tailEnd/>
          </a:ln>
        </p:spPr>
        <p:txBody>
          <a:bodyPr/>
          <a:lstStyle/>
          <a:p>
            <a:pPr eaLnBrk="0" hangingPunct="0">
              <a:spcBef>
                <a:spcPts val="500"/>
              </a:spcBef>
              <a:spcAft>
                <a:spcPts val="500"/>
              </a:spcAft>
              <a:buClr>
                <a:srgbClr val="FF9933"/>
              </a:buClr>
              <a:buFont typeface="Wingdings" pitchFamily="2" charset="2"/>
              <a:buNone/>
            </a:pPr>
            <a:r>
              <a:rPr lang="en-US" dirty="0">
                <a:latin typeface="+mn-lt"/>
              </a:rPr>
              <a:t>1. Security Clearance Verification Memo</a:t>
            </a:r>
          </a:p>
          <a:p>
            <a:pPr eaLnBrk="0" hangingPunct="0">
              <a:spcBef>
                <a:spcPts val="500"/>
              </a:spcBef>
              <a:spcAft>
                <a:spcPts val="500"/>
              </a:spcAft>
              <a:buClr>
                <a:srgbClr val="FF9933"/>
              </a:buClr>
              <a:buFont typeface="Wingdings" pitchFamily="2" charset="2"/>
              <a:buNone/>
            </a:pPr>
            <a:r>
              <a:rPr lang="en-US" dirty="0">
                <a:latin typeface="+mn-lt"/>
              </a:rPr>
              <a:t>2. USAREC Form 3.1</a:t>
            </a:r>
            <a:endParaRPr lang="en-US" i="1"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3. DA Form 160</a:t>
            </a:r>
            <a:r>
              <a:rPr lang="en-US" dirty="0">
                <a:latin typeface="+mn-lt"/>
                <a:hlinkClick r:id="rId2" action="ppaction://hlinkfile"/>
              </a:rPr>
              <a:t> </a:t>
            </a:r>
            <a:endParaRPr lang="en-US"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4. Statement of Understanding</a:t>
            </a:r>
          </a:p>
          <a:p>
            <a:pPr eaLnBrk="0" hangingPunct="0">
              <a:spcBef>
                <a:spcPts val="500"/>
              </a:spcBef>
              <a:spcAft>
                <a:spcPts val="500"/>
              </a:spcAft>
              <a:buClr>
                <a:srgbClr val="FF9933"/>
              </a:buClr>
              <a:buFont typeface="Wingdings" pitchFamily="2" charset="2"/>
              <a:buNone/>
            </a:pPr>
            <a:r>
              <a:rPr lang="en-US" dirty="0">
                <a:latin typeface="+mn-lt"/>
              </a:rPr>
              <a:t>5. Approved DD Form 368 </a:t>
            </a:r>
            <a:r>
              <a:rPr lang="en-US" sz="1400" i="1" dirty="0">
                <a:latin typeface="+mn-lt"/>
              </a:rPr>
              <a:t>(NG/USAR/IS only)</a:t>
            </a:r>
          </a:p>
          <a:p>
            <a:pPr eaLnBrk="0" hangingPunct="0">
              <a:spcBef>
                <a:spcPts val="500"/>
              </a:spcBef>
              <a:spcAft>
                <a:spcPts val="500"/>
              </a:spcAft>
              <a:buClr>
                <a:srgbClr val="FF9933"/>
              </a:buClr>
              <a:buFont typeface="Wingdings" pitchFamily="2" charset="2"/>
              <a:buNone/>
            </a:pPr>
            <a:r>
              <a:rPr lang="en-US" dirty="0">
                <a:latin typeface="+mn-lt"/>
              </a:rPr>
              <a:t>6. REDD Report </a:t>
            </a:r>
            <a:r>
              <a:rPr lang="en-US" sz="1400" i="1" dirty="0">
                <a:latin typeface="+mn-lt"/>
              </a:rPr>
              <a:t>(Interservice only)</a:t>
            </a:r>
            <a:endParaRPr lang="en-US" sz="1400" dirty="0">
              <a:latin typeface="+mn-lt"/>
            </a:endParaRPr>
          </a:p>
          <a:p>
            <a:pPr eaLnBrk="0" hangingPunct="0">
              <a:spcBef>
                <a:spcPts val="500"/>
              </a:spcBef>
              <a:spcAft>
                <a:spcPts val="500"/>
              </a:spcAft>
              <a:buClr>
                <a:srgbClr val="FF9933"/>
              </a:buClr>
              <a:buFont typeface="Wingdings" pitchFamily="2" charset="2"/>
              <a:buNone/>
            </a:pPr>
            <a:r>
              <a:rPr lang="en-US" dirty="0">
                <a:latin typeface="+mn-lt"/>
              </a:rPr>
              <a:t>7. Tattoo Validation Memo </a:t>
            </a:r>
            <a:r>
              <a:rPr lang="en-US" sz="1400" i="1" dirty="0">
                <a:latin typeface="+mn-lt"/>
              </a:rPr>
              <a:t>(Interservice only)</a:t>
            </a:r>
          </a:p>
          <a:p>
            <a:pPr eaLnBrk="0" hangingPunct="0">
              <a:spcBef>
                <a:spcPts val="500"/>
              </a:spcBef>
              <a:spcAft>
                <a:spcPts val="500"/>
              </a:spcAft>
              <a:buClr>
                <a:srgbClr val="FF9933"/>
              </a:buClr>
              <a:buFont typeface="Wingdings" pitchFamily="2" charset="2"/>
              <a:buNone/>
            </a:pPr>
            <a:r>
              <a:rPr lang="en-US" dirty="0">
                <a:latin typeface="+mn-lt"/>
              </a:rPr>
              <a:t>8. Waiver/ETP Requests </a:t>
            </a:r>
            <a:r>
              <a:rPr lang="en-US" sz="1400" i="1" dirty="0">
                <a:latin typeface="+mn-lt"/>
              </a:rPr>
              <a:t>(w/ supporting documents)</a:t>
            </a:r>
          </a:p>
          <a:p>
            <a:pPr eaLnBrk="0" hangingPunct="0">
              <a:spcBef>
                <a:spcPts val="500"/>
              </a:spcBef>
              <a:spcAft>
                <a:spcPts val="500"/>
              </a:spcAft>
              <a:buClr>
                <a:srgbClr val="FF9933"/>
              </a:buClr>
              <a:buFont typeface="Wingdings" pitchFamily="2" charset="2"/>
              <a:buNone/>
            </a:pPr>
            <a:r>
              <a:rPr lang="en-US" dirty="0">
                <a:latin typeface="+mn-lt"/>
              </a:rPr>
              <a:t>9. DA Form 705</a:t>
            </a:r>
            <a:endParaRPr lang="en-US" sz="1400" i="1" dirty="0">
              <a:latin typeface="+mn-lt"/>
            </a:endParaRPr>
          </a:p>
          <a:p>
            <a:pPr>
              <a:spcBef>
                <a:spcPts val="500"/>
              </a:spcBef>
              <a:spcAft>
                <a:spcPts val="500"/>
              </a:spcAft>
              <a:buClr>
                <a:srgbClr val="FF9933"/>
              </a:buClr>
            </a:pPr>
            <a:r>
              <a:rPr lang="en-US" dirty="0">
                <a:latin typeface="Arial" panose="020B0604020202020204" pitchFamily="34" charset="0"/>
                <a:cs typeface="Arial" panose="020B0604020202020204" pitchFamily="34" charset="0"/>
              </a:rPr>
              <a:t>10. DA  Form 5500 / 5501 </a:t>
            </a:r>
            <a:r>
              <a:rPr lang="en-US" sz="1400" kern="0" dirty="0"/>
              <a:t>(</a:t>
            </a:r>
            <a:r>
              <a:rPr lang="en-US" sz="1400" i="1" kern="0" dirty="0"/>
              <a:t>If applicable</a:t>
            </a:r>
            <a:r>
              <a:rPr lang="en-US" sz="1400" kern="0" dirty="0"/>
              <a:t>)</a:t>
            </a:r>
            <a:r>
              <a:rPr lang="en-US" dirty="0">
                <a:latin typeface="Arial" panose="020B0604020202020204" pitchFamily="34" charset="0"/>
                <a:cs typeface="Arial" panose="020B0604020202020204" pitchFamily="34" charset="0"/>
              </a:rPr>
              <a:t> </a:t>
            </a:r>
          </a:p>
          <a:p>
            <a:pPr eaLnBrk="0" hangingPunct="0">
              <a:spcBef>
                <a:spcPts val="500"/>
              </a:spcBef>
              <a:spcAft>
                <a:spcPts val="500"/>
              </a:spcAft>
              <a:buClr>
                <a:srgbClr val="FF9933"/>
              </a:buClr>
              <a:buFont typeface="Wingdings" pitchFamily="2" charset="2"/>
              <a:buNone/>
            </a:pPr>
            <a:r>
              <a:rPr lang="en-US" dirty="0">
                <a:latin typeface="+mn-lt"/>
              </a:rPr>
              <a:t>11. Checklist</a:t>
            </a:r>
            <a:r>
              <a:rPr lang="en-US" i="1" dirty="0">
                <a:latin typeface="+mn-lt"/>
              </a:rPr>
              <a:t> </a:t>
            </a:r>
            <a:r>
              <a:rPr lang="en-US" sz="1400" i="1" dirty="0">
                <a:latin typeface="+mn-lt"/>
              </a:rPr>
              <a:t>(S1 OIC/HR Tech and SWO signatures)</a:t>
            </a:r>
          </a:p>
        </p:txBody>
      </p:sp>
      <p:sp>
        <p:nvSpPr>
          <p:cNvPr id="5" name="Rectangle 8"/>
          <p:cNvSpPr>
            <a:spLocks noChangeArrowheads="1"/>
          </p:cNvSpPr>
          <p:nvPr/>
        </p:nvSpPr>
        <p:spPr bwMode="auto">
          <a:xfrm>
            <a:off x="0" y="1358401"/>
            <a:ext cx="9144000" cy="639762"/>
          </a:xfrm>
          <a:prstGeom prst="rect">
            <a:avLst/>
          </a:prstGeom>
          <a:noFill/>
          <a:ln w="9525">
            <a:noFill/>
            <a:miter lim="800000"/>
            <a:headEnd/>
            <a:tailEnd/>
          </a:ln>
        </p:spPr>
        <p:txBody>
          <a:bodyPr/>
          <a:lstStyle/>
          <a:p>
            <a:pPr eaLnBrk="0" hangingPunct="0"/>
            <a:r>
              <a:rPr lang="en-US" sz="3600" b="1" i="1" dirty="0"/>
              <a:t>  </a:t>
            </a:r>
            <a:r>
              <a:rPr lang="en-US" sz="2400" b="1" u="sng" dirty="0">
                <a:latin typeface="+mn-lt"/>
              </a:rPr>
              <a:t>Board Packet</a:t>
            </a:r>
            <a:r>
              <a:rPr lang="en-US" sz="2400" b="1" dirty="0">
                <a:latin typeface="+mn-lt"/>
              </a:rPr>
              <a:t>                           </a:t>
            </a:r>
            <a:r>
              <a:rPr lang="en-US" sz="2400" b="1" u="sng" dirty="0">
                <a:latin typeface="+mn-lt"/>
              </a:rPr>
              <a:t>Supporting Documents</a:t>
            </a:r>
            <a:endParaRPr lang="en-US" sz="2400" b="1" dirty="0">
              <a:latin typeface="+mn-lt"/>
            </a:endParaRPr>
          </a:p>
        </p:txBody>
      </p:sp>
    </p:spTree>
    <p:extLst>
      <p:ext uri="{BB962C8B-B14F-4D97-AF65-F5344CB8AC3E}">
        <p14:creationId xmlns:p14="http://schemas.microsoft.com/office/powerpoint/2010/main" val="3824485894"/>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Appointment</a:t>
            </a:r>
            <a:br>
              <a:rPr lang="en-US" dirty="0"/>
            </a:br>
            <a:r>
              <a:rPr lang="en-US" sz="3200" dirty="0"/>
              <a:t>DA Form 61</a:t>
            </a:r>
          </a:p>
        </p:txBody>
      </p:sp>
      <p:sp>
        <p:nvSpPr>
          <p:cNvPr id="7" name="TextBox 6"/>
          <p:cNvSpPr txBox="1"/>
          <p:nvPr/>
        </p:nvSpPr>
        <p:spPr>
          <a:xfrm>
            <a:off x="18738" y="5265351"/>
            <a:ext cx="5998076" cy="1261884"/>
          </a:xfrm>
          <a:prstGeom prst="rect">
            <a:avLst/>
          </a:prstGeom>
          <a:noFill/>
        </p:spPr>
        <p:txBody>
          <a:bodyPr wrap="square" rtlCol="0">
            <a:spAutoFit/>
          </a:bodyPr>
          <a:lstStyle/>
          <a:p>
            <a:endParaRPr lang="en-US" sz="1400" b="1" dirty="0">
              <a:solidFill>
                <a:srgbClr val="FF0000"/>
              </a:solidFill>
            </a:endParaRPr>
          </a:p>
          <a:p>
            <a:endParaRPr lang="en-US" sz="1600" dirty="0">
              <a:latin typeface="+mn-lt"/>
            </a:endParaRPr>
          </a:p>
          <a:p>
            <a:pPr marL="285750" indent="-285750">
              <a:buFont typeface="Arial" panose="020B0604020202020204" pitchFamily="34" charset="0"/>
              <a:buChar char="•"/>
            </a:pPr>
            <a:r>
              <a:rPr lang="en-US" sz="1600" dirty="0">
                <a:latin typeface="+mn-lt"/>
              </a:rPr>
              <a:t>Applicant must sign</a:t>
            </a:r>
          </a:p>
          <a:p>
            <a:pPr marL="285750" indent="-285750">
              <a:buFont typeface="Arial" panose="020B0604020202020204" pitchFamily="34" charset="0"/>
              <a:buChar char="•"/>
            </a:pPr>
            <a:r>
              <a:rPr lang="en-US" sz="1600" dirty="0">
                <a:latin typeface="+mn-lt"/>
              </a:rPr>
              <a:t>Unit Commander must sign verifying </a:t>
            </a:r>
            <a:r>
              <a:rPr lang="en-US" sz="1600" dirty="0" err="1">
                <a:latin typeface="+mn-lt"/>
              </a:rPr>
              <a:t>ACFT</a:t>
            </a:r>
            <a:r>
              <a:rPr lang="en-US" sz="1600" dirty="0">
                <a:latin typeface="+mn-lt"/>
              </a:rPr>
              <a:t> &amp; </a:t>
            </a:r>
            <a:r>
              <a:rPr lang="en-US" sz="1600" dirty="0" err="1">
                <a:latin typeface="+mn-lt"/>
              </a:rPr>
              <a:t>Ht</a:t>
            </a:r>
            <a:r>
              <a:rPr lang="en-US" sz="1600" dirty="0">
                <a:latin typeface="+mn-lt"/>
              </a:rPr>
              <a:t>/</a:t>
            </a:r>
            <a:r>
              <a:rPr lang="en-US" sz="1600" dirty="0" err="1">
                <a:latin typeface="+mn-lt"/>
              </a:rPr>
              <a:t>Wt</a:t>
            </a:r>
            <a:endParaRPr lang="en-US" sz="1600" dirty="0">
              <a:latin typeface="+mn-lt"/>
            </a:endParaRPr>
          </a:p>
          <a:p>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4875" y="1300759"/>
            <a:ext cx="3069590" cy="398185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0571" y="1748172"/>
            <a:ext cx="3093658" cy="3944910"/>
          </a:xfrm>
          <a:prstGeom prst="rect">
            <a:avLst/>
          </a:prstGeom>
        </p:spPr>
      </p:pic>
      <p:graphicFrame>
        <p:nvGraphicFramePr>
          <p:cNvPr id="3" name="Object 2">
            <a:extLst>
              <a:ext uri="{FF2B5EF4-FFF2-40B4-BE49-F238E27FC236}">
                <a16:creationId xmlns:a16="http://schemas.microsoft.com/office/drawing/2014/main" id="{7BA8297B-1AD2-2D3E-D7B6-B718ECA9E9C4}"/>
              </a:ext>
            </a:extLst>
          </p:cNvPr>
          <p:cNvGraphicFramePr>
            <a:graphicFrameLocks noChangeAspect="1"/>
          </p:cNvGraphicFramePr>
          <p:nvPr/>
        </p:nvGraphicFramePr>
        <p:xfrm>
          <a:off x="6042070" y="2209800"/>
          <a:ext cx="3025730" cy="3915650"/>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Exch.Document.DC">
                  <p:embed/>
                </p:oleObj>
              </mc:Choice>
              <mc:Fallback>
                <p:oleObj name="Acrobat Document" r:id="rId4" imgW="3885997" imgH="5028931" progId="AcroExch.Document.DC">
                  <p:embed/>
                  <p:pic>
                    <p:nvPicPr>
                      <p:cNvPr id="3" name="Object 2">
                        <a:extLst>
                          <a:ext uri="{FF2B5EF4-FFF2-40B4-BE49-F238E27FC236}">
                            <a16:creationId xmlns:a16="http://schemas.microsoft.com/office/drawing/2014/main" id="{7BA8297B-1AD2-2D3E-D7B6-B718ECA9E9C4}"/>
                          </a:ext>
                        </a:extLst>
                      </p:cNvPr>
                      <p:cNvPicPr/>
                      <p:nvPr/>
                    </p:nvPicPr>
                    <p:blipFill>
                      <a:blip r:embed="rId5"/>
                      <a:stretch>
                        <a:fillRect/>
                      </a:stretch>
                    </p:blipFill>
                    <p:spPr>
                      <a:xfrm>
                        <a:off x="6042070" y="2209800"/>
                        <a:ext cx="3025730" cy="3915650"/>
                      </a:xfrm>
                      <a:prstGeom prst="rect">
                        <a:avLst/>
                      </a:prstGeom>
                    </p:spPr>
                  </p:pic>
                </p:oleObj>
              </mc:Fallback>
            </mc:AlternateContent>
          </a:graphicData>
        </a:graphic>
      </p:graphicFrame>
    </p:spTree>
    <p:extLst>
      <p:ext uri="{BB962C8B-B14F-4D97-AF65-F5344CB8AC3E}">
        <p14:creationId xmlns:p14="http://schemas.microsoft.com/office/powerpoint/2010/main" val="175691282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Recommendation</a:t>
            </a:r>
            <a:br>
              <a:rPr lang="en-US" dirty="0"/>
            </a:br>
            <a:r>
              <a:rPr lang="en-US" sz="3200" dirty="0"/>
              <a:t>USAREC Form 3.3</a:t>
            </a:r>
          </a:p>
        </p:txBody>
      </p:sp>
      <p:sp>
        <p:nvSpPr>
          <p:cNvPr id="5" name="Rectangle 1034"/>
          <p:cNvSpPr>
            <a:spLocks noChangeArrowheads="1"/>
          </p:cNvSpPr>
          <p:nvPr/>
        </p:nvSpPr>
        <p:spPr bwMode="auto">
          <a:xfrm>
            <a:off x="3915060" y="2207296"/>
            <a:ext cx="5228940" cy="3359894"/>
          </a:xfrm>
          <a:prstGeom prst="rect">
            <a:avLst/>
          </a:prstGeom>
          <a:noFill/>
          <a:ln w="9525">
            <a:noFill/>
            <a:miter lim="800000"/>
            <a:headEnd/>
            <a:tailEnd/>
          </a:ln>
        </p:spPr>
        <p:txBody>
          <a:bodyPr wrap="square" anchor="ctr">
            <a:spAutoFit/>
          </a:bodyPr>
          <a:lstStyle/>
          <a:p>
            <a:pPr marL="0" lvl="1" indent="-285750" eaLnBrk="0" hangingPunct="0">
              <a:spcBef>
                <a:spcPts val="500"/>
              </a:spcBef>
              <a:spcAft>
                <a:spcPts val="500"/>
              </a:spcAft>
              <a:buFont typeface="Arial" panose="020B0604020202020204" pitchFamily="34" charset="0"/>
              <a:buChar char="•"/>
            </a:pPr>
            <a:r>
              <a:rPr lang="en-US" sz="1700" dirty="0">
                <a:latin typeface="+mn-lt"/>
              </a:rPr>
              <a:t>All applicants require at a minimum 3 </a:t>
            </a:r>
            <a:r>
              <a:rPr lang="en-US" sz="1700" dirty="0" err="1">
                <a:latin typeface="+mn-lt"/>
              </a:rPr>
              <a:t>LORs</a:t>
            </a:r>
            <a:endParaRPr lang="en-US" sz="1700" dirty="0">
              <a:latin typeface="+mn-lt"/>
            </a:endParaRPr>
          </a:p>
          <a:p>
            <a:pPr marL="914400" lvl="3" indent="-285750">
              <a:spcBef>
                <a:spcPts val="500"/>
              </a:spcBef>
              <a:spcAft>
                <a:spcPts val="500"/>
              </a:spcAft>
              <a:buFont typeface="Wingdings" panose="05000000000000000000" pitchFamily="2" charset="2"/>
              <a:buChar char="Ø"/>
            </a:pPr>
            <a:r>
              <a:rPr lang="en-US" sz="1700" dirty="0">
                <a:latin typeface="+mn-lt"/>
              </a:rPr>
              <a:t>First and Second level UCMJ authorities</a:t>
            </a:r>
          </a:p>
          <a:p>
            <a:pPr marL="914400" lvl="3" indent="-285750">
              <a:spcBef>
                <a:spcPts val="500"/>
              </a:spcBef>
              <a:spcAft>
                <a:spcPts val="500"/>
              </a:spcAft>
              <a:buFont typeface="Wingdings" panose="05000000000000000000" pitchFamily="2" charset="2"/>
              <a:buChar char="Ø"/>
            </a:pPr>
            <a:r>
              <a:rPr lang="en-US" sz="1700" dirty="0">
                <a:latin typeface="+mn-lt"/>
              </a:rPr>
              <a:t>Senior Warrant Officer</a:t>
            </a:r>
          </a:p>
          <a:p>
            <a:pPr marL="0" lvl="1" indent="-285750" eaLnBrk="0" hangingPunct="0">
              <a:spcBef>
                <a:spcPts val="500"/>
              </a:spcBef>
              <a:spcAft>
                <a:spcPts val="500"/>
              </a:spcAft>
              <a:buFont typeface="Arial" panose="020B0604020202020204" pitchFamily="34" charset="0"/>
              <a:buChar char="•"/>
            </a:pPr>
            <a:r>
              <a:rPr lang="en-US" sz="1700" dirty="0" err="1">
                <a:latin typeface="+mn-lt"/>
              </a:rPr>
              <a:t>SWO</a:t>
            </a:r>
            <a:r>
              <a:rPr lang="en-US" sz="1700" dirty="0">
                <a:latin typeface="+mn-lt"/>
              </a:rPr>
              <a:t> must include Branch/MOS </a:t>
            </a:r>
          </a:p>
          <a:p>
            <a:pPr marL="0" lvl="1" indent="-285750" eaLnBrk="0" hangingPunct="0">
              <a:spcBef>
                <a:spcPts val="500"/>
              </a:spcBef>
              <a:spcAft>
                <a:spcPts val="500"/>
              </a:spcAft>
              <a:buFont typeface="Arial" panose="020B0604020202020204" pitchFamily="34" charset="0"/>
              <a:buChar char="•"/>
            </a:pPr>
            <a:r>
              <a:rPr lang="en-US" sz="1700" dirty="0">
                <a:latin typeface="+mn-lt"/>
              </a:rPr>
              <a:t>LORs are valid for 12 months from date of signature/ 90 days upon unit arrival (PCS)  </a:t>
            </a:r>
          </a:p>
          <a:p>
            <a:pPr marL="0" lvl="1" indent="-285750" eaLnBrk="0" hangingPunct="0">
              <a:spcBef>
                <a:spcPts val="500"/>
              </a:spcBef>
              <a:spcAft>
                <a:spcPts val="500"/>
              </a:spcAft>
              <a:buFont typeface="Arial" panose="020B0604020202020204" pitchFamily="34" charset="0"/>
              <a:buChar char="•"/>
            </a:pPr>
            <a:r>
              <a:rPr lang="en-US" sz="1700" dirty="0">
                <a:latin typeface="+mn-lt"/>
              </a:rPr>
              <a:t>Must be digitally signed</a:t>
            </a:r>
          </a:p>
          <a:p>
            <a:pPr marL="0" lvl="1" indent="-285750" eaLnBrk="0" hangingPunct="0">
              <a:spcBef>
                <a:spcPts val="500"/>
              </a:spcBef>
              <a:spcAft>
                <a:spcPts val="500"/>
              </a:spcAft>
              <a:buFont typeface="Arial" panose="020B0604020202020204" pitchFamily="34" charset="0"/>
              <a:buChar char="•"/>
            </a:pPr>
            <a:r>
              <a:rPr lang="en-US" sz="1700" dirty="0">
                <a:latin typeface="+mn-lt"/>
              </a:rPr>
              <a:t>Joint or unique organization LOR ETP available</a:t>
            </a:r>
          </a:p>
          <a:p>
            <a:pPr marL="0" lvl="1" indent="-285750" eaLnBrk="0" hangingPunct="0">
              <a:spcBef>
                <a:spcPts val="500"/>
              </a:spcBef>
              <a:spcAft>
                <a:spcPts val="500"/>
              </a:spcAft>
              <a:buFont typeface="Arial" panose="020B0604020202020204" pitchFamily="34" charset="0"/>
              <a:buChar char="•"/>
            </a:pPr>
            <a:endParaRPr lang="en-US"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77" y="1354765"/>
            <a:ext cx="3816682" cy="4970166"/>
          </a:xfrm>
          <a:prstGeom prst="rect">
            <a:avLst/>
          </a:prstGeom>
        </p:spPr>
      </p:pic>
    </p:spTree>
    <p:extLst>
      <p:ext uri="{BB962C8B-B14F-4D97-AF65-F5344CB8AC3E}">
        <p14:creationId xmlns:p14="http://schemas.microsoft.com/office/powerpoint/2010/main" val="16386124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latin typeface="+mn-lt"/>
              </a:rPr>
              <a:t>Warrant Officer Recruiting Mission</a:t>
            </a:r>
          </a:p>
        </p:txBody>
      </p:sp>
      <p:sp>
        <p:nvSpPr>
          <p:cNvPr id="4" name="Rectangle 13"/>
          <p:cNvSpPr txBox="1">
            <a:spLocks noChangeArrowheads="1"/>
          </p:cNvSpPr>
          <p:nvPr/>
        </p:nvSpPr>
        <p:spPr bwMode="auto">
          <a:xfrm>
            <a:off x="0" y="1077588"/>
            <a:ext cx="9144000" cy="1866567"/>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algn="ctr" eaLnBrk="1" hangingPunct="1">
              <a:lnSpc>
                <a:spcPct val="90000"/>
              </a:lnSpc>
              <a:buFont typeface="Wingdings" pitchFamily="2" charset="2"/>
              <a:buNone/>
            </a:pPr>
            <a:r>
              <a:rPr lang="en-US" sz="2600" kern="0" dirty="0"/>
              <a:t>The Warrant Officer Recruiting Company is tasked with recruiting highly qualified in-service applicants who demonstrate character, competence, and commitment to serve as capable active duty Army Warrant Officers.</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044133" y="3064142"/>
            <a:ext cx="3063401" cy="3063401"/>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442" y="4451311"/>
            <a:ext cx="1355256" cy="1355256"/>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7735" y="4322675"/>
            <a:ext cx="1681871" cy="1681871"/>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733952">
            <a:off x="7753857" y="4488248"/>
            <a:ext cx="1297554" cy="1297554"/>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30581" y="4426768"/>
            <a:ext cx="1404343" cy="1404343"/>
          </a:xfrm>
          <a:prstGeom prst="rect">
            <a:avLst/>
          </a:prstGeom>
        </p:spPr>
      </p:pic>
      <p:pic>
        <p:nvPicPr>
          <p:cNvPr id="18" name="Picture 17"/>
          <p:cNvPicPr>
            <a:picLocks noChangeAspect="1"/>
          </p:cNvPicPr>
          <p:nvPr/>
        </p:nvPicPr>
        <p:blipFill>
          <a:blip r:embed="rId7" cstate="screen">
            <a:extLst>
              <a:ext uri="{BEBA8EAE-BF5A-486C-A8C5-ECC9F3942E4B}">
                <a14:imgProps xmlns:a14="http://schemas.microsoft.com/office/drawing/2010/main">
                  <a14:imgLayer r:embed="rId8">
                    <a14:imgEffect>
                      <a14:backgroundRemoval t="586" b="99122" l="0" r="99268"/>
                    </a14:imgEffect>
                  </a14:imgLayer>
                </a14:imgProps>
              </a:ext>
              <a:ext uri="{28A0092B-C50C-407E-A947-70E740481C1C}">
                <a14:useLocalDpi xmlns:a14="http://schemas.microsoft.com/office/drawing/2010/main" val="0"/>
              </a:ext>
            </a:extLst>
          </a:blip>
          <a:stretch>
            <a:fillRect/>
          </a:stretch>
        </p:blipFill>
        <p:spPr>
          <a:xfrm>
            <a:off x="752646" y="3165038"/>
            <a:ext cx="1445994" cy="1445994"/>
          </a:xfrm>
          <a:prstGeom prst="rect">
            <a:avLst/>
          </a:prstGeom>
        </p:spPr>
      </p:pic>
      <p:pic>
        <p:nvPicPr>
          <p:cNvPr id="19" name="Picture 18"/>
          <p:cNvPicPr>
            <a:picLocks noChangeAspect="1"/>
          </p:cNvPicPr>
          <p:nvPr/>
        </p:nvPicPr>
        <p:blipFill>
          <a:blip r:embed="rId9" cstate="screen">
            <a:extLst>
              <a:ext uri="{BEBA8EAE-BF5A-486C-A8C5-ECC9F3942E4B}">
                <a14:imgProps xmlns:a14="http://schemas.microsoft.com/office/drawing/2010/main">
                  <a14:imgLayer r:embed="rId10">
                    <a14:imgEffect>
                      <a14:backgroundRemoval t="0" b="100000" l="1400" r="98500">
                        <a14:foregroundMark x1="14000" y1="57188" x2="14000" y2="57188"/>
                        <a14:foregroundMark x1="11400" y1="60417" x2="11400" y2="60417"/>
                        <a14:foregroundMark x1="11300" y1="65208" x2="11300" y2="65208"/>
                        <a14:foregroundMark x1="14300" y1="68958" x2="14300" y2="68958"/>
                        <a14:foregroundMark x1="19200" y1="76146" x2="19200" y2="76146"/>
                        <a14:foregroundMark x1="24700" y1="81875" x2="24700" y2="81875"/>
                        <a14:foregroundMark x1="86300" y1="70000" x2="86300" y2="70000"/>
                        <a14:foregroundMark x1="67700" y1="10208" x2="67700" y2="10208"/>
                        <a14:foregroundMark x1="87500" y1="32188" x2="87500" y2="32188"/>
                        <a14:foregroundMark x1="29900" y1="53125" x2="29900" y2="53125"/>
                        <a14:foregroundMark x1="15300" y1="45625" x2="15300" y2="45625"/>
                        <a14:foregroundMark x1="15300" y1="43229" x2="15300" y2="43229"/>
                        <a14:foregroundMark x1="16000" y1="40313" x2="16000" y2="40313"/>
                        <a14:foregroundMark x1="10900" y1="21458" x2="10900" y2="21458"/>
                        <a14:foregroundMark x1="45400" y1="729" x2="45400" y2="729"/>
                      </a14:backgroundRemoval>
                    </a14:imgEffect>
                  </a14:imgLayer>
                </a14:imgProps>
              </a:ext>
              <a:ext uri="{28A0092B-C50C-407E-A947-70E740481C1C}">
                <a14:useLocalDpi xmlns:a14="http://schemas.microsoft.com/office/drawing/2010/main" val="0"/>
              </a:ext>
            </a:extLst>
          </a:blip>
          <a:stretch>
            <a:fillRect/>
          </a:stretch>
        </p:blipFill>
        <p:spPr>
          <a:xfrm>
            <a:off x="6898899" y="3165038"/>
            <a:ext cx="1552679" cy="1490572"/>
          </a:xfrm>
          <a:prstGeom prst="rect">
            <a:avLst/>
          </a:prstGeom>
        </p:spPr>
      </p:pic>
    </p:spTree>
    <p:extLst>
      <p:ext uri="{BB962C8B-B14F-4D97-AF65-F5344CB8AC3E}">
        <p14:creationId xmlns:p14="http://schemas.microsoft.com/office/powerpoint/2010/main" val="224980922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a:t>
            </a:r>
            <a:br>
              <a:rPr lang="en-US" dirty="0"/>
            </a:br>
            <a:r>
              <a:rPr lang="en-US" sz="3200" dirty="0"/>
              <a:t>USAREC Form 3.2</a:t>
            </a:r>
          </a:p>
        </p:txBody>
      </p:sp>
      <p:sp>
        <p:nvSpPr>
          <p:cNvPr id="7" name="Rectangle 6"/>
          <p:cNvSpPr/>
          <p:nvPr/>
        </p:nvSpPr>
        <p:spPr>
          <a:xfrm>
            <a:off x="5029200" y="3048000"/>
            <a:ext cx="3505200" cy="2693045"/>
          </a:xfrm>
          <a:prstGeom prst="rect">
            <a:avLst/>
          </a:prstGeom>
        </p:spPr>
        <p:txBody>
          <a:bodyPr wrap="square">
            <a:spAutoFit/>
          </a:bodyPr>
          <a:lstStyle/>
          <a:p>
            <a:r>
              <a:rPr lang="en-US" sz="1300" dirty="0">
                <a:solidFill>
                  <a:schemeClr val="bg1"/>
                </a:solidFill>
                <a:latin typeface="+mn-lt"/>
              </a:rPr>
              <a:t>- Why are you qualified to be an Army   Warrant Officer?</a:t>
            </a:r>
          </a:p>
          <a:p>
            <a:endParaRPr lang="en-US" sz="1300" dirty="0">
              <a:solidFill>
                <a:schemeClr val="bg1"/>
              </a:solidFill>
              <a:latin typeface="+mn-lt"/>
            </a:endParaRPr>
          </a:p>
          <a:p>
            <a:r>
              <a:rPr lang="en-US" sz="1300" dirty="0">
                <a:solidFill>
                  <a:schemeClr val="bg1"/>
                </a:solidFill>
                <a:latin typeface="+mn-lt"/>
              </a:rPr>
              <a:t>- Why are you qualified to be an Army Aviator, HR Technician, Logistician?</a:t>
            </a:r>
          </a:p>
          <a:p>
            <a:endParaRPr lang="en-US" sz="1300" dirty="0">
              <a:solidFill>
                <a:schemeClr val="bg1"/>
              </a:solidFill>
              <a:latin typeface="+mn-lt"/>
            </a:endParaRPr>
          </a:p>
          <a:p>
            <a:r>
              <a:rPr lang="en-US" sz="1300" dirty="0">
                <a:solidFill>
                  <a:schemeClr val="bg1"/>
                </a:solidFill>
                <a:latin typeface="+mn-lt"/>
              </a:rPr>
              <a:t>- What will you contribute to the Army as a Warrant Officer?</a:t>
            </a:r>
          </a:p>
          <a:p>
            <a:endParaRPr lang="en-US" sz="1300" dirty="0">
              <a:solidFill>
                <a:schemeClr val="bg1"/>
              </a:solidFill>
              <a:latin typeface="+mn-lt"/>
            </a:endParaRPr>
          </a:p>
          <a:p>
            <a:r>
              <a:rPr lang="en-US" sz="1300" dirty="0">
                <a:solidFill>
                  <a:schemeClr val="bg1"/>
                </a:solidFill>
                <a:latin typeface="+mn-lt"/>
              </a:rPr>
              <a:t>- Why do you want to be an Army Warrant Officer? </a:t>
            </a:r>
          </a:p>
          <a:p>
            <a:endParaRPr lang="en-US" sz="1300" dirty="0">
              <a:solidFill>
                <a:schemeClr val="bg1"/>
              </a:solidFill>
              <a:latin typeface="+mn-lt"/>
            </a:endParaRPr>
          </a:p>
          <a:p>
            <a:endParaRPr lang="en-US" sz="1300" dirty="0">
              <a:solidFill>
                <a:schemeClr val="bg1"/>
              </a:solidFill>
              <a:latin typeface="+mn-lt"/>
            </a:endParaRPr>
          </a:p>
        </p:txBody>
      </p:sp>
      <p:sp>
        <p:nvSpPr>
          <p:cNvPr id="8" name="TextBox 7"/>
          <p:cNvSpPr txBox="1"/>
          <p:nvPr/>
        </p:nvSpPr>
        <p:spPr>
          <a:xfrm>
            <a:off x="6645640" y="5778710"/>
            <a:ext cx="1242648" cy="230832"/>
          </a:xfrm>
          <a:prstGeom prst="rect">
            <a:avLst/>
          </a:prstGeom>
          <a:noFill/>
        </p:spPr>
        <p:txBody>
          <a:bodyPr wrap="none" rtlCol="0">
            <a:spAutoFit/>
          </a:bodyPr>
          <a:lstStyle/>
          <a:p>
            <a:r>
              <a:rPr lang="en-US" sz="900" dirty="0">
                <a:solidFill>
                  <a:schemeClr val="bg1"/>
                </a:solidFill>
                <a:latin typeface="+mn-lt"/>
              </a:rPr>
              <a:t>Applicants Signature</a:t>
            </a:r>
          </a:p>
        </p:txBody>
      </p:sp>
      <p:sp>
        <p:nvSpPr>
          <p:cNvPr id="9" name="TextBox 8"/>
          <p:cNvSpPr txBox="1"/>
          <p:nvPr/>
        </p:nvSpPr>
        <p:spPr>
          <a:xfrm>
            <a:off x="7918268" y="5788893"/>
            <a:ext cx="428322" cy="230832"/>
          </a:xfrm>
          <a:prstGeom prst="rect">
            <a:avLst/>
          </a:prstGeom>
          <a:noFill/>
        </p:spPr>
        <p:txBody>
          <a:bodyPr wrap="none" rtlCol="0">
            <a:spAutoFit/>
          </a:bodyPr>
          <a:lstStyle/>
          <a:p>
            <a:r>
              <a:rPr lang="en-US" sz="900" dirty="0">
                <a:solidFill>
                  <a:schemeClr val="bg1"/>
                </a:solidFill>
                <a:latin typeface="+mn-lt"/>
              </a:rPr>
              <a:t>Date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70" y="1354525"/>
            <a:ext cx="3832170" cy="49615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314" y="1357125"/>
            <a:ext cx="3821135" cy="4961519"/>
          </a:xfrm>
          <a:prstGeom prst="rect">
            <a:avLst/>
          </a:prstGeom>
        </p:spPr>
      </p:pic>
    </p:spTree>
    <p:extLst>
      <p:ext uri="{BB962C8B-B14F-4D97-AF65-F5344CB8AC3E}">
        <p14:creationId xmlns:p14="http://schemas.microsoft.com/office/powerpoint/2010/main" val="3705201321"/>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Security Clearance Verification </a:t>
            </a:r>
          </a:p>
        </p:txBody>
      </p:sp>
      <p:sp>
        <p:nvSpPr>
          <p:cNvPr id="4" name="TextBox 3"/>
          <p:cNvSpPr txBox="1"/>
          <p:nvPr/>
        </p:nvSpPr>
        <p:spPr>
          <a:xfrm>
            <a:off x="3982488" y="2067974"/>
            <a:ext cx="5161513" cy="34599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Complete fillable version</a:t>
            </a:r>
          </a:p>
          <a:p>
            <a:endParaRPr lang="en-US" dirty="0">
              <a:latin typeface="+mn-lt"/>
            </a:endParaRPr>
          </a:p>
          <a:p>
            <a:pPr marL="285750" indent="-285750">
              <a:buFont typeface="Arial" panose="020B0604020202020204" pitchFamily="34" charset="0"/>
              <a:buChar char="•"/>
            </a:pPr>
            <a:r>
              <a:rPr lang="en-US" dirty="0">
                <a:latin typeface="+mn-lt"/>
              </a:rPr>
              <a:t>SECRET valid for 10 yrs from date granted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TOP SECRET valid for 6 yrs from date granted</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Resubmission Status and Date required if clearance is due for reinvestigation.  </a:t>
            </a:r>
          </a:p>
          <a:p>
            <a:pPr marL="742950" lvl="1" indent="-285750">
              <a:spcBef>
                <a:spcPts val="500"/>
              </a:spcBef>
              <a:spcAft>
                <a:spcPts val="500"/>
              </a:spcAft>
              <a:buFont typeface="Wingdings" panose="05000000000000000000" pitchFamily="2" charset="2"/>
              <a:buChar char="Ø"/>
            </a:pPr>
            <a:r>
              <a:rPr lang="en-US" dirty="0">
                <a:latin typeface="+mn-lt"/>
              </a:rPr>
              <a:t>Example - Enrolled in CE  23 Jan 2021</a:t>
            </a:r>
          </a:p>
          <a:p>
            <a:pPr marL="742950" lvl="1" indent="-285750">
              <a:spcBef>
                <a:spcPts val="500"/>
              </a:spcBef>
              <a:spcAft>
                <a:spcPts val="500"/>
              </a:spcAft>
              <a:buFont typeface="Wingdings" panose="05000000000000000000" pitchFamily="2" charset="2"/>
              <a:buChar char="Ø"/>
            </a:pPr>
            <a:r>
              <a:rPr lang="en-US" dirty="0">
                <a:latin typeface="+mn-lt"/>
              </a:rPr>
              <a:t>Example - PR Submitted 23 Jan 2021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07" y="1324934"/>
            <a:ext cx="3816681" cy="5000625"/>
          </a:xfrm>
          <a:prstGeom prst="rect">
            <a:avLst/>
          </a:prstGeom>
        </p:spPr>
      </p:pic>
    </p:spTree>
    <p:extLst>
      <p:ext uri="{BB962C8B-B14F-4D97-AF65-F5344CB8AC3E}">
        <p14:creationId xmlns:p14="http://schemas.microsoft.com/office/powerpoint/2010/main" val="34266173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Cover Sheet</a:t>
            </a:r>
            <a:br>
              <a:rPr lang="en-US" dirty="0"/>
            </a:br>
            <a:r>
              <a:rPr lang="en-US" sz="3200" dirty="0"/>
              <a:t>USAREC Form 3.1</a:t>
            </a:r>
          </a:p>
        </p:txBody>
      </p:sp>
      <p:sp>
        <p:nvSpPr>
          <p:cNvPr id="5" name="TextBox 4"/>
          <p:cNvSpPr txBox="1"/>
          <p:nvPr/>
        </p:nvSpPr>
        <p:spPr>
          <a:xfrm>
            <a:off x="3968931" y="1985804"/>
            <a:ext cx="5175070" cy="3608680"/>
          </a:xfrm>
          <a:prstGeom prst="rect">
            <a:avLst/>
          </a:prstGeom>
          <a:noFill/>
        </p:spPr>
        <p:txBody>
          <a:bodyPr wrap="square" rtlCol="0">
            <a:spAutoFit/>
          </a:bodyPr>
          <a:lstStyle/>
          <a:p>
            <a:pPr marL="285750" indent="-285750" algn="ctr">
              <a:buFont typeface="Arial" panose="020B0604020202020204" pitchFamily="34" charset="0"/>
              <a:buChar char="•"/>
            </a:pPr>
            <a:endParaRPr lang="en-US" dirty="0"/>
          </a:p>
          <a:p>
            <a:pPr marL="285750" indent="-285750">
              <a:buFont typeface="Arial" panose="020B0604020202020204" pitchFamily="34" charset="0"/>
              <a:buChar char="•"/>
            </a:pPr>
            <a:r>
              <a:rPr lang="en-US" dirty="0">
                <a:latin typeface="+mn-lt"/>
              </a:rPr>
              <a:t>150A/153A: line f must be completed</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150A/153A: must include stamped DD 2808 page 1</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Technical MOS with medical waiver follow instructions on website</a:t>
            </a:r>
          </a:p>
          <a:p>
            <a:pPr marL="285750" indent="-285750">
              <a:buFont typeface="Arial" panose="020B0604020202020204" pitchFamily="34" charset="0"/>
              <a:buChar char="•"/>
            </a:pPr>
            <a:endParaRPr lang="en-US" dirty="0">
              <a:latin typeface="+mn-lt"/>
            </a:endParaRPr>
          </a:p>
          <a:p>
            <a:pPr marL="285750" indent="-285750">
              <a:spcBef>
                <a:spcPts val="500"/>
              </a:spcBef>
              <a:spcAft>
                <a:spcPts val="500"/>
              </a:spcAft>
              <a:buFont typeface="Arial" panose="020B0604020202020204" pitchFamily="34" charset="0"/>
              <a:buChar char="•"/>
            </a:pPr>
            <a:r>
              <a:rPr lang="en-US" dirty="0">
                <a:latin typeface="+mn-lt"/>
              </a:rPr>
              <a:t>Must include physician stamp</a:t>
            </a:r>
          </a:p>
          <a:p>
            <a:pPr marL="742950" lvl="1" indent="-285750">
              <a:spcBef>
                <a:spcPts val="500"/>
              </a:spcBef>
              <a:spcAft>
                <a:spcPts val="500"/>
              </a:spcAft>
              <a:buFont typeface="Wingdings" panose="05000000000000000000" pitchFamily="2" charset="2"/>
              <a:buChar char="Ø"/>
            </a:pPr>
            <a:r>
              <a:rPr lang="en-US" dirty="0">
                <a:latin typeface="+mn-lt"/>
              </a:rPr>
              <a:t>Physicians without a stamp must include a MFR</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5807" y="1324333"/>
            <a:ext cx="3803123" cy="5000625"/>
          </a:xfrm>
          <a:prstGeom prst="rect">
            <a:avLst/>
          </a:prstGeom>
        </p:spPr>
      </p:pic>
    </p:spTree>
    <p:extLst>
      <p:ext uri="{BB962C8B-B14F-4D97-AF65-F5344CB8AC3E}">
        <p14:creationId xmlns:p14="http://schemas.microsoft.com/office/powerpoint/2010/main" val="537949015"/>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for Active Duty</a:t>
            </a:r>
            <a:br>
              <a:rPr lang="en-US" dirty="0"/>
            </a:br>
            <a:r>
              <a:rPr lang="en-US" sz="3200" dirty="0"/>
              <a:t>DA Form 160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541" y="1323429"/>
            <a:ext cx="3930918" cy="4997970"/>
          </a:xfrm>
          <a:prstGeom prst="rect">
            <a:avLst/>
          </a:prstGeom>
        </p:spPr>
      </p:pic>
    </p:spTree>
    <p:extLst>
      <p:ext uri="{BB962C8B-B14F-4D97-AF65-F5344CB8AC3E}">
        <p14:creationId xmlns:p14="http://schemas.microsoft.com/office/powerpoint/2010/main" val="416717995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Understanding</a:t>
            </a:r>
          </a:p>
        </p:txBody>
      </p:sp>
      <p:pic>
        <p:nvPicPr>
          <p:cNvPr id="5" name="Picture 4" descr="Text, letter&#10;&#10;Description automatically generated">
            <a:extLst>
              <a:ext uri="{FF2B5EF4-FFF2-40B4-BE49-F238E27FC236}">
                <a16:creationId xmlns:a16="http://schemas.microsoft.com/office/drawing/2014/main" id="{EEC21727-5C98-992D-0D9B-7692E942E6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8438" y="1376224"/>
            <a:ext cx="3815962" cy="4948259"/>
          </a:xfrm>
          <a:prstGeom prst="rect">
            <a:avLst/>
          </a:prstGeom>
        </p:spPr>
      </p:pic>
      <p:pic>
        <p:nvPicPr>
          <p:cNvPr id="8" name="Picture 7" descr="Text, letter&#10;&#10;Description automatically generated">
            <a:extLst>
              <a:ext uri="{FF2B5EF4-FFF2-40B4-BE49-F238E27FC236}">
                <a16:creationId xmlns:a16="http://schemas.microsoft.com/office/drawing/2014/main" id="{BE60325F-5CA4-5AFE-E059-F2AADB5688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 y="1376224"/>
            <a:ext cx="3815962" cy="4956319"/>
          </a:xfrm>
          <a:prstGeom prst="rect">
            <a:avLst/>
          </a:prstGeom>
        </p:spPr>
      </p:pic>
    </p:spTree>
    <p:extLst>
      <p:ext uri="{BB962C8B-B14F-4D97-AF65-F5344CB8AC3E}">
        <p14:creationId xmlns:p14="http://schemas.microsoft.com/office/powerpoint/2010/main" val="3451548953"/>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 ETP Requests</a:t>
            </a:r>
          </a:p>
        </p:txBody>
      </p:sp>
      <p:graphicFrame>
        <p:nvGraphicFramePr>
          <p:cNvPr id="3" name="Table 2"/>
          <p:cNvGraphicFramePr>
            <a:graphicFrameLocks noGrp="1"/>
          </p:cNvGraphicFramePr>
          <p:nvPr>
            <p:extLst>
              <p:ext uri="{D42A27DB-BD31-4B8C-83A1-F6EECF244321}">
                <p14:modId xmlns:p14="http://schemas.microsoft.com/office/powerpoint/2010/main" val="2834722869"/>
              </p:ext>
            </p:extLst>
          </p:nvPr>
        </p:nvGraphicFramePr>
        <p:xfrm>
          <a:off x="74950" y="1724742"/>
          <a:ext cx="8991600" cy="4136005"/>
        </p:xfrm>
        <a:graphic>
          <a:graphicData uri="http://schemas.openxmlformats.org/drawingml/2006/table">
            <a:tbl>
              <a:tblPr firstRow="1" bandRow="1">
                <a:effectLst>
                  <a:outerShdw blurRad="50800" dist="38100" dir="2700000" algn="tl" rotWithShape="0">
                    <a:prstClr val="black">
                      <a:alpha val="40000"/>
                    </a:prstClr>
                  </a:outerShdw>
                </a:effectLst>
                <a:tableStyleId>{08FB837D-C827-4EFA-A057-4D05807E0F7C}</a:tableStyleId>
              </a:tblPr>
              <a:tblGrid>
                <a:gridCol w="190625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3427750">
                  <a:extLst>
                    <a:ext uri="{9D8B030D-6E8A-4147-A177-3AD203B41FA5}">
                      <a16:colId xmlns:a16="http://schemas.microsoft.com/office/drawing/2014/main" val="20003"/>
                    </a:ext>
                  </a:extLst>
                </a:gridCol>
              </a:tblGrid>
              <a:tr h="665617">
                <a:tc>
                  <a:txBody>
                    <a:bodyPr/>
                    <a:lstStyle/>
                    <a:p>
                      <a:pPr algn="ctr"/>
                      <a:r>
                        <a:rPr lang="en-US" sz="1600" dirty="0"/>
                        <a:t>WAIVER / ETP</a:t>
                      </a:r>
                    </a:p>
                  </a:txBody>
                  <a:tcPr anchor="ctr">
                    <a:cell3D prstMaterial="dkEdge">
                      <a:bevel/>
                      <a:lightRig rig="flood" dir="t"/>
                    </a:cell3D>
                  </a:tcPr>
                </a:tc>
                <a:tc>
                  <a:txBody>
                    <a:bodyPr/>
                    <a:lstStyle/>
                    <a:p>
                      <a:pPr algn="ctr"/>
                      <a:r>
                        <a:rPr lang="en-US" sz="1600" dirty="0"/>
                        <a:t>APPROVAL AUTHORITY</a:t>
                      </a:r>
                    </a:p>
                  </a:txBody>
                  <a:tcPr anchor="ctr">
                    <a:cell3D prstMaterial="dkEdge">
                      <a:bevel/>
                      <a:lightRig rig="flood" dir="t"/>
                    </a:cell3D>
                  </a:tcPr>
                </a:tc>
                <a:tc>
                  <a:txBody>
                    <a:bodyPr/>
                    <a:lstStyle/>
                    <a:p>
                      <a:pPr algn="ctr"/>
                      <a:r>
                        <a:rPr lang="en-US" sz="1600" dirty="0"/>
                        <a:t>APPROX</a:t>
                      </a:r>
                      <a:r>
                        <a:rPr lang="en-US" sz="1600" baseline="0" dirty="0"/>
                        <a:t> </a:t>
                      </a:r>
                      <a:r>
                        <a:rPr lang="en-US" sz="1600" dirty="0"/>
                        <a:t>TURN AROUND TIME</a:t>
                      </a:r>
                    </a:p>
                  </a:txBody>
                  <a:tcPr anchor="ctr">
                    <a:cell3D prstMaterial="dkEdge">
                      <a:bevel/>
                      <a:lightRig rig="flood" dir="t"/>
                    </a:cell3D>
                  </a:tcPr>
                </a:tc>
                <a:tc>
                  <a:txBody>
                    <a:bodyPr/>
                    <a:lstStyle/>
                    <a:p>
                      <a:pPr algn="ctr"/>
                      <a:r>
                        <a:rPr lang="en-US" sz="1600" dirty="0"/>
                        <a:t>NOTES</a:t>
                      </a:r>
                    </a:p>
                  </a:txBody>
                  <a:tcPr anchor="ctr">
                    <a:cell3D prstMaterial="dkEdge">
                      <a:bevel/>
                      <a:lightRig rig="flood" dir="t"/>
                    </a:cell3D>
                  </a:tcPr>
                </a:tc>
                <a:extLst>
                  <a:ext uri="{0D108BD9-81ED-4DB2-BD59-A6C34878D82A}">
                    <a16:rowId xmlns:a16="http://schemas.microsoft.com/office/drawing/2014/main" val="10000"/>
                  </a:ext>
                </a:extLst>
              </a:tr>
              <a:tr h="385358">
                <a:tc>
                  <a:txBody>
                    <a:bodyPr/>
                    <a:lstStyle/>
                    <a:p>
                      <a:pPr algn="l"/>
                      <a:r>
                        <a:rPr lang="en-US" sz="1600" b="1" dirty="0"/>
                        <a:t>Age</a:t>
                      </a:r>
                      <a:r>
                        <a:rPr lang="en-US" sz="1600" b="1" baseline="0" dirty="0"/>
                        <a:t> </a:t>
                      </a:r>
                      <a:r>
                        <a:rPr lang="en-US" sz="1600" b="1" dirty="0"/>
                        <a:t>/ AFS</a:t>
                      </a:r>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a:t>
                      </a:r>
                      <a:r>
                        <a:rPr lang="en-US" sz="1600" b="1" dirty="0"/>
                        <a:t>4 Weeks</a:t>
                      </a:r>
                    </a:p>
                  </a:txBody>
                  <a:tcPr anchor="ctr">
                    <a:cell3D prstMaterial="dkEdge">
                      <a:bevel/>
                      <a:lightRig rig="flood" dir="t"/>
                    </a:cell3D>
                  </a:tcPr>
                </a:tc>
                <a:tc>
                  <a:txBody>
                    <a:bodyPr/>
                    <a:lstStyle/>
                    <a:p>
                      <a:pPr algn="ctr"/>
                      <a:r>
                        <a:rPr lang="en-US" sz="1600" b="1" dirty="0"/>
                        <a:t>Self</a:t>
                      </a:r>
                      <a:r>
                        <a:rPr lang="en-US" sz="1600" b="1" baseline="0" dirty="0"/>
                        <a:t> Signed Memo</a:t>
                      </a:r>
                      <a:endParaRPr lang="en-US" sz="1600" b="1" dirty="0"/>
                    </a:p>
                  </a:txBody>
                  <a:tcPr anchor="ctr">
                    <a:cell3D prstMaterial="dkEdge">
                      <a:bevel/>
                      <a:lightRig rig="flood" dir="t"/>
                    </a:cell3D>
                  </a:tcPr>
                </a:tc>
                <a:extLst>
                  <a:ext uri="{0D108BD9-81ED-4DB2-BD59-A6C34878D82A}">
                    <a16:rowId xmlns:a16="http://schemas.microsoft.com/office/drawing/2014/main" val="10001"/>
                  </a:ext>
                </a:extLst>
              </a:tr>
              <a:tr h="385358">
                <a:tc>
                  <a:txBody>
                    <a:bodyPr/>
                    <a:lstStyle/>
                    <a:p>
                      <a:pPr algn="l"/>
                      <a:r>
                        <a:rPr lang="en-US" sz="1600" b="1" dirty="0"/>
                        <a:t>Prerequisite</a:t>
                      </a:r>
                    </a:p>
                  </a:txBody>
                  <a:tcPr anchor="ctr">
                    <a:cell3D prstMaterial="dkEdge">
                      <a:bevel/>
                      <a:lightRig rig="flood" dir="t"/>
                    </a:cell3D>
                  </a:tcPr>
                </a:tc>
                <a:tc>
                  <a:txBody>
                    <a:bodyPr/>
                    <a:lstStyle/>
                    <a:p>
                      <a:pPr algn="ctr"/>
                      <a:r>
                        <a:rPr lang="en-US" sz="1600" b="1" baseline="0" dirty="0"/>
                        <a:t>Proponent</a:t>
                      </a:r>
                      <a:endParaRPr lang="en-US" sz="1600" b="1"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1 - 2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3"/>
                  </a:ext>
                </a:extLst>
              </a:tr>
              <a:tr h="385358">
                <a:tc>
                  <a:txBody>
                    <a:bodyPr/>
                    <a:lstStyle/>
                    <a:p>
                      <a:pPr algn="l"/>
                      <a:r>
                        <a:rPr lang="en-US" sz="1600" b="1" dirty="0"/>
                        <a:t>Medical</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 </a:t>
                      </a:r>
                      <a:endParaRPr lang="en-US" sz="1600" b="1" dirty="0"/>
                    </a:p>
                  </a:txBody>
                  <a:tcPr anchor="ctr">
                    <a:cell3D prstMaterial="dkEdge">
                      <a:bevel/>
                      <a:lightRig rig="flood" dir="t"/>
                    </a:cell3D>
                  </a:tcPr>
                </a:tc>
                <a:extLst>
                  <a:ext uri="{0D108BD9-81ED-4DB2-BD59-A6C34878D82A}">
                    <a16:rowId xmlns:a16="http://schemas.microsoft.com/office/drawing/2014/main" val="10004"/>
                  </a:ext>
                </a:extLst>
              </a:tr>
              <a:tr h="385358">
                <a:tc>
                  <a:txBody>
                    <a:bodyPr/>
                    <a:lstStyle/>
                    <a:p>
                      <a:pPr algn="l"/>
                      <a:r>
                        <a:rPr lang="en-US" sz="1600" b="1" dirty="0"/>
                        <a:t>Medical Review</a:t>
                      </a:r>
                    </a:p>
                  </a:txBody>
                  <a:tcPr anchor="ctr">
                    <a:cell3D prstMaterial="dkEdge">
                      <a:bevel/>
                      <a:lightRig rig="flood" dir="t"/>
                    </a:cell3D>
                  </a:tcPr>
                </a:tc>
                <a:tc>
                  <a:txBody>
                    <a:bodyPr/>
                    <a:lstStyle/>
                    <a:p>
                      <a:pPr algn="ctr"/>
                      <a:r>
                        <a:rPr lang="en-US" sz="1600" b="1" dirty="0"/>
                        <a:t>USAREC</a:t>
                      </a:r>
                      <a:r>
                        <a:rPr lang="en-US" sz="1600" b="1" baseline="0" dirty="0"/>
                        <a:t> G3</a:t>
                      </a:r>
                      <a:endParaRPr lang="en-US" sz="1600" b="1" dirty="0"/>
                    </a:p>
                  </a:txBody>
                  <a:tcPr anchor="ctr">
                    <a:cell3D prstMaterial="dkEdge">
                      <a:bevel/>
                      <a:lightRig rig="flood" dir="t"/>
                    </a:cell3D>
                  </a:tcPr>
                </a:tc>
                <a:tc>
                  <a:txBody>
                    <a:bodyPr/>
                    <a:lstStyle/>
                    <a:p>
                      <a:pPr algn="ctr"/>
                      <a:r>
                        <a:rPr lang="en-US" sz="1600" b="1" dirty="0"/>
                        <a:t>4</a:t>
                      </a:r>
                      <a:r>
                        <a:rPr lang="en-US" sz="1600" b="1" baseline="0" dirty="0"/>
                        <a:t> - 8</a:t>
                      </a:r>
                      <a:r>
                        <a:rPr lang="en-US" sz="1600" b="1" dirty="0"/>
                        <a:t> Weeks</a:t>
                      </a:r>
                    </a:p>
                  </a:txBody>
                  <a:tcPr anchor="ctr">
                    <a:cell3D prstMaterial="dkEdge">
                      <a:bevel/>
                      <a:lightRig rig="flood" dir="t"/>
                    </a:cell3D>
                  </a:tcPr>
                </a:tc>
                <a:tc>
                  <a:txBody>
                    <a:bodyPr/>
                    <a:lstStyle/>
                    <a:p>
                      <a:pPr algn="ctr"/>
                      <a:r>
                        <a:rPr lang="en-US" sz="1600" b="1" baseline="0" dirty="0"/>
                        <a:t>Submit docs to WORC</a:t>
                      </a:r>
                      <a:endParaRPr lang="en-US" sz="1600" b="1" dirty="0"/>
                    </a:p>
                  </a:txBody>
                  <a:tcPr anchor="ctr">
                    <a:cell3D prstMaterial="dkEdge">
                      <a:bevel/>
                      <a:lightRig rig="flood" dir="t"/>
                    </a:cell3D>
                  </a:tcPr>
                </a:tc>
                <a:extLst>
                  <a:ext uri="{0D108BD9-81ED-4DB2-BD59-A6C34878D82A}">
                    <a16:rowId xmlns:a16="http://schemas.microsoft.com/office/drawing/2014/main" val="425428718"/>
                  </a:ext>
                </a:extLst>
              </a:tr>
              <a:tr h="385358">
                <a:tc>
                  <a:txBody>
                    <a:bodyPr/>
                    <a:lstStyle/>
                    <a:p>
                      <a:pPr algn="l"/>
                      <a:r>
                        <a:rPr lang="en-US" sz="1600" b="1" dirty="0"/>
                        <a:t>Tattoo</a:t>
                      </a:r>
                    </a:p>
                  </a:txBody>
                  <a:tcPr anchor="ctr">
                    <a:cell3D prstMaterial="dkEdge">
                      <a:bevel/>
                      <a:lightRig rig="flood" dir="t"/>
                    </a:cell3D>
                  </a:tcPr>
                </a:tc>
                <a:tc>
                  <a:txBody>
                    <a:bodyPr/>
                    <a:lstStyle/>
                    <a:p>
                      <a:pPr algn="ctr"/>
                      <a:r>
                        <a:rPr lang="en-US" sz="1600" b="1" dirty="0"/>
                        <a:t>USAREC</a:t>
                      </a:r>
                      <a:r>
                        <a:rPr lang="en-US" sz="1600" b="1" baseline="0" dirty="0"/>
                        <a:t> CG</a:t>
                      </a:r>
                      <a:endParaRPr lang="en-US" sz="1600" b="1" dirty="0"/>
                    </a:p>
                  </a:txBody>
                  <a:tcPr anchor="ctr">
                    <a:cell3D prstMaterial="dkEdge">
                      <a:bevel/>
                      <a:lightRig rig="flood" dir="t"/>
                    </a:cell3D>
                  </a:tcPr>
                </a:tc>
                <a:tc>
                  <a:txBody>
                    <a:bodyPr/>
                    <a:lstStyle/>
                    <a:p>
                      <a:pPr algn="ctr"/>
                      <a:r>
                        <a:rPr lang="en-US" sz="1600" b="1" baseline="0" dirty="0"/>
                        <a:t>1 - 3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 / LTC Signed Memo / Color photos with ruler</a:t>
                      </a:r>
                      <a:endParaRPr lang="en-US" sz="1600" b="1" dirty="0"/>
                    </a:p>
                  </a:txBody>
                  <a:tcPr anchor="ctr">
                    <a:cell3D prstMaterial="dkEdge">
                      <a:bevel/>
                      <a:lightRig rig="flood" dir="t"/>
                    </a:cell3D>
                  </a:tcPr>
                </a:tc>
                <a:extLst>
                  <a:ext uri="{0D108BD9-81ED-4DB2-BD59-A6C34878D82A}">
                    <a16:rowId xmlns:a16="http://schemas.microsoft.com/office/drawing/2014/main" val="10005"/>
                  </a:ext>
                </a:extLst>
              </a:tr>
              <a:tr h="385358">
                <a:tc>
                  <a:txBody>
                    <a:bodyPr/>
                    <a:lstStyle/>
                    <a:p>
                      <a:pPr algn="l"/>
                      <a:r>
                        <a:rPr lang="en-US" sz="1600" b="1" dirty="0"/>
                        <a:t>Traffic </a:t>
                      </a:r>
                      <a:r>
                        <a:rPr lang="en-US" sz="1600" b="1" baseline="0" dirty="0"/>
                        <a:t>/ C</a:t>
                      </a:r>
                      <a:r>
                        <a:rPr lang="en-US" sz="1600" b="1" dirty="0"/>
                        <a:t>onduct </a:t>
                      </a:r>
                    </a:p>
                  </a:txBody>
                  <a:tcPr anchor="ctr">
                    <a:cell3D prstMaterial="dkEdge">
                      <a:bevel/>
                      <a:lightRig rig="flood" dir="t"/>
                    </a:cell3D>
                  </a:tcPr>
                </a:tc>
                <a:tc>
                  <a:txBody>
                    <a:bodyPr/>
                    <a:lstStyle/>
                    <a:p>
                      <a:pPr algn="ctr"/>
                      <a:r>
                        <a:rPr lang="en-US" sz="1600" b="1" dirty="0"/>
                        <a:t>SORB</a:t>
                      </a:r>
                      <a:r>
                        <a:rPr lang="en-US" sz="1600" b="1" baseline="0" dirty="0"/>
                        <a:t> BN CDR</a:t>
                      </a:r>
                      <a:endParaRPr lang="en-US" sz="1600" b="1" dirty="0"/>
                    </a:p>
                  </a:txBody>
                  <a:tcPr anchor="ctr">
                    <a:cell3D prstMaterial="dkEdge">
                      <a:bevel/>
                      <a:lightRig rig="flood" dir="t"/>
                    </a:cell3D>
                  </a:tcPr>
                </a:tc>
                <a:tc>
                  <a:txBody>
                    <a:bodyPr/>
                    <a:lstStyle/>
                    <a:p>
                      <a:pPr algn="ctr"/>
                      <a:r>
                        <a:rPr lang="en-US" sz="1600" b="1" baseline="0" dirty="0"/>
                        <a:t>1-2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a:t>
                      </a:r>
                      <a:r>
                        <a:rPr lang="en-US" sz="1600" b="1" baseline="0" dirty="0"/>
                        <a:t> Signed Memo</a:t>
                      </a:r>
                      <a:r>
                        <a:rPr lang="en-US" sz="1600" b="1" dirty="0"/>
                        <a:t> </a:t>
                      </a:r>
                    </a:p>
                  </a:txBody>
                  <a:tcPr anchor="ctr">
                    <a:cell3D prstMaterial="dkEdge">
                      <a:bevel/>
                      <a:lightRig rig="flood" dir="t"/>
                    </a:cell3D>
                  </a:tcPr>
                </a:tc>
                <a:extLst>
                  <a:ext uri="{0D108BD9-81ED-4DB2-BD59-A6C34878D82A}">
                    <a16:rowId xmlns:a16="http://schemas.microsoft.com/office/drawing/2014/main" val="10006"/>
                  </a:ext>
                </a:extLst>
              </a:tr>
              <a:tr h="385358">
                <a:tc>
                  <a:txBody>
                    <a:bodyPr/>
                    <a:lstStyle/>
                    <a:p>
                      <a:pPr algn="l"/>
                      <a:r>
                        <a:rPr lang="en-US" sz="1600" b="1" dirty="0"/>
                        <a:t>Major</a:t>
                      </a:r>
                      <a:r>
                        <a:rPr lang="en-US" sz="1600" b="1" baseline="0" dirty="0"/>
                        <a:t> Conduct </a:t>
                      </a:r>
                      <a:endParaRPr lang="en-US" sz="1600" b="1" dirty="0"/>
                    </a:p>
                  </a:txBody>
                  <a:tcPr anchor="ctr">
                    <a:cell3D prstMaterial="dkEdge">
                      <a:bevel/>
                      <a:lightRig rig="flood" dir="t"/>
                    </a:cell3D>
                  </a:tcPr>
                </a:tc>
                <a:tc>
                  <a:txBody>
                    <a:bodyPr/>
                    <a:lstStyle/>
                    <a:p>
                      <a:pPr algn="ctr"/>
                      <a:r>
                        <a:rPr lang="en-US" sz="1600" b="1" dirty="0"/>
                        <a:t>DA G1</a:t>
                      </a:r>
                    </a:p>
                  </a:txBody>
                  <a:tcPr anchor="ctr">
                    <a:cell3D prstMaterial="dkEdge">
                      <a:bevel/>
                      <a:lightRig rig="flood" dir="t"/>
                    </a:cell3D>
                  </a:tcPr>
                </a:tc>
                <a:tc>
                  <a:txBody>
                    <a:bodyPr/>
                    <a:lstStyle/>
                    <a:p>
                      <a:pPr algn="ctr"/>
                      <a:r>
                        <a:rPr lang="en-US" sz="1600" b="1" dirty="0"/>
                        <a:t>2</a:t>
                      </a:r>
                      <a:r>
                        <a:rPr lang="en-US" sz="1600" b="1" baseline="0" dirty="0"/>
                        <a:t> - 4 Weeks</a:t>
                      </a:r>
                      <a:endParaRPr lang="en-US" sz="1600" b="1" dirty="0"/>
                    </a:p>
                  </a:txBody>
                  <a:tcPr anchor="ctr">
                    <a:cell3D prstMaterial="dkEdge">
                      <a:bevel/>
                      <a:lightRig rig="flood" dir="t"/>
                    </a:cell3D>
                  </a:tcPr>
                </a:tc>
                <a:tc>
                  <a:txBody>
                    <a:bodyPr/>
                    <a:lstStyle/>
                    <a:p>
                      <a:pPr marL="0" marR="0" lvl="0" indent="0" algn="ctr" defTabSz="842162" rtl="0" eaLnBrk="1" fontAlgn="auto" latinLnBrk="0" hangingPunct="1">
                        <a:lnSpc>
                          <a:spcPct val="100000"/>
                        </a:lnSpc>
                        <a:spcBef>
                          <a:spcPts val="0"/>
                        </a:spcBef>
                        <a:spcAft>
                          <a:spcPts val="0"/>
                        </a:spcAft>
                        <a:buClrTx/>
                        <a:buSzTx/>
                        <a:buFontTx/>
                        <a:buNone/>
                        <a:tabLst/>
                        <a:defRPr/>
                      </a:pPr>
                      <a:r>
                        <a:rPr lang="en-US" sz="1600" b="1" dirty="0"/>
                        <a:t>Self Signed Memo / GO</a:t>
                      </a:r>
                      <a:r>
                        <a:rPr lang="en-US" sz="1600" b="1" baseline="0" dirty="0"/>
                        <a:t> Endorsement </a:t>
                      </a:r>
                      <a:r>
                        <a:rPr lang="en-US" sz="1600" b="1" dirty="0"/>
                        <a:t>/ Case Summary</a:t>
                      </a:r>
                    </a:p>
                  </a:txBody>
                  <a:tcPr anchor="ctr">
                    <a:cell3D prstMaterial="dkEdge">
                      <a:bevel/>
                      <a:lightRig rig="flood" dir="t"/>
                    </a:cell3D>
                  </a:tcPr>
                </a:tc>
                <a:extLst>
                  <a:ext uri="{0D108BD9-81ED-4DB2-BD59-A6C34878D82A}">
                    <a16:rowId xmlns:a16="http://schemas.microsoft.com/office/drawing/2014/main" val="938844927"/>
                  </a:ext>
                </a:extLst>
              </a:tr>
              <a:tr h="385358">
                <a:tc>
                  <a:txBody>
                    <a:bodyPr/>
                    <a:lstStyle/>
                    <a:p>
                      <a:pPr algn="l"/>
                      <a:r>
                        <a:rPr lang="en-US" sz="1600" b="1" dirty="0"/>
                        <a:t>ACFT</a:t>
                      </a:r>
                    </a:p>
                  </a:txBody>
                  <a:tcPr anchor="ctr">
                    <a:cell3D prstMaterial="dkEdge">
                      <a:bevel/>
                      <a:lightRig rig="flood" dir="t"/>
                    </a:cell3D>
                  </a:tcPr>
                </a:tc>
                <a:tc>
                  <a:txBody>
                    <a:bodyPr/>
                    <a:lstStyle/>
                    <a:p>
                      <a:pPr algn="ctr"/>
                      <a:r>
                        <a:rPr lang="en-US" sz="1600" b="1" dirty="0"/>
                        <a:t>DA G3</a:t>
                      </a:r>
                    </a:p>
                  </a:txBody>
                  <a:tcPr anchor="ctr">
                    <a:cell3D prstMaterial="dkEdge">
                      <a:bevel/>
                      <a:lightRig rig="flood" dir="t"/>
                    </a:cell3D>
                  </a:tcPr>
                </a:tc>
                <a:tc>
                  <a:txBody>
                    <a:bodyPr/>
                    <a:lstStyle/>
                    <a:p>
                      <a:pPr algn="ctr"/>
                      <a:r>
                        <a:rPr lang="en-US" sz="1600" b="1" dirty="0"/>
                        <a:t>Unknown</a:t>
                      </a:r>
                    </a:p>
                  </a:txBody>
                  <a:tcPr anchor="ctr">
                    <a:cell3D prstMaterial="dkEdge">
                      <a:bevel/>
                      <a:lightRig rig="flood" dir="t"/>
                    </a:cell3D>
                  </a:tcPr>
                </a:tc>
                <a:tc>
                  <a:txBody>
                    <a:bodyPr/>
                    <a:lstStyle/>
                    <a:p>
                      <a:pPr algn="ctr"/>
                      <a:r>
                        <a:rPr lang="en-US" sz="1600" b="1" dirty="0"/>
                        <a:t>Approved prior to submission</a:t>
                      </a:r>
                    </a:p>
                  </a:txBody>
                  <a:tcPr anchor="ctr">
                    <a:cell3D prstMaterial="dkEdge">
                      <a:bevel/>
                      <a:lightRig rig="flood" dir="t"/>
                    </a:cell3D>
                  </a:tcPr>
                </a:tc>
                <a:extLst>
                  <a:ext uri="{0D108BD9-81ED-4DB2-BD59-A6C34878D82A}">
                    <a16:rowId xmlns:a16="http://schemas.microsoft.com/office/drawing/2014/main" val="1346814270"/>
                  </a:ext>
                </a:extLst>
              </a:tr>
            </a:tbl>
          </a:graphicData>
        </a:graphic>
      </p:graphicFrame>
    </p:spTree>
    <p:extLst>
      <p:ext uri="{BB962C8B-B14F-4D97-AF65-F5344CB8AC3E}">
        <p14:creationId xmlns:p14="http://schemas.microsoft.com/office/powerpoint/2010/main" val="108305867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657E5-869E-C271-C993-6200CB954529}"/>
              </a:ext>
            </a:extLst>
          </p:cNvPr>
          <p:cNvSpPr>
            <a:spLocks noGrp="1"/>
          </p:cNvSpPr>
          <p:nvPr>
            <p:ph type="title"/>
          </p:nvPr>
        </p:nvSpPr>
        <p:spPr>
          <a:xfrm>
            <a:off x="0" y="152400"/>
            <a:ext cx="9144000" cy="1143000"/>
          </a:xfrm>
        </p:spPr>
        <p:txBody>
          <a:bodyPr/>
          <a:lstStyle/>
          <a:p>
            <a:r>
              <a:rPr lang="en-US" sz="3600" dirty="0"/>
              <a:t>Tattoo Guidance IAW</a:t>
            </a:r>
            <a:br>
              <a:rPr lang="en-US" sz="3600" dirty="0"/>
            </a:br>
            <a:r>
              <a:rPr lang="en-US" sz="3600" dirty="0"/>
              <a:t>Army Directive 2022-09</a:t>
            </a:r>
          </a:p>
        </p:txBody>
      </p:sp>
      <p:sp>
        <p:nvSpPr>
          <p:cNvPr id="3" name="Rectangle 1034">
            <a:extLst>
              <a:ext uri="{FF2B5EF4-FFF2-40B4-BE49-F238E27FC236}">
                <a16:creationId xmlns:a16="http://schemas.microsoft.com/office/drawing/2014/main" id="{6886F60D-D934-8CDC-AFCB-24905781D641}"/>
              </a:ext>
            </a:extLst>
          </p:cNvPr>
          <p:cNvSpPr>
            <a:spLocks noChangeArrowheads="1"/>
          </p:cNvSpPr>
          <p:nvPr/>
        </p:nvSpPr>
        <p:spPr bwMode="auto">
          <a:xfrm>
            <a:off x="-304800" y="1556265"/>
            <a:ext cx="9122958" cy="5219378"/>
          </a:xfrm>
          <a:prstGeom prst="rect">
            <a:avLst/>
          </a:prstGeom>
          <a:noFill/>
          <a:ln w="9525">
            <a:noFill/>
            <a:miter lim="800000"/>
            <a:headEnd/>
            <a:tailEnd/>
          </a:ln>
        </p:spPr>
        <p:txBody>
          <a:bodyPr wrap="square" anchor="ctr">
            <a:spAutoFit/>
          </a:bodyPr>
          <a:lstStyle/>
          <a:p>
            <a:pPr marL="800100" lvl="2" indent="-342900">
              <a:spcBef>
                <a:spcPts val="0"/>
              </a:spcBef>
              <a:spcAft>
                <a:spcPts val="0"/>
              </a:spcAft>
              <a:buFont typeface="Arial" panose="020B0604020202020204" pitchFamily="34" charset="0"/>
              <a:buChar char="•"/>
            </a:pPr>
            <a:r>
              <a:rPr lang="en-US" sz="2400" dirty="0">
                <a:latin typeface="+mn-lt"/>
              </a:rPr>
              <a:t>One tattoo on each hand or palm, not to exceed one inch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Unlimited number of tattoos between the fingers, if not visible when fingers are closed</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ring tattoo on each hand </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on the back of the neck, not to exceed two inches in all directions</a:t>
            </a:r>
          </a:p>
          <a:p>
            <a:pPr marL="800100" lvl="2" indent="-342900">
              <a:spcBef>
                <a:spcPts val="0"/>
              </a:spcBef>
              <a:spcAft>
                <a:spcPts val="0"/>
              </a:spcAft>
              <a:buFont typeface="Arial" panose="020B0604020202020204" pitchFamily="34" charset="0"/>
              <a:buChar char="•"/>
            </a:pPr>
            <a:endParaRPr lang="en-US" sz="2400" dirty="0">
              <a:latin typeface="+mn-lt"/>
            </a:endParaRPr>
          </a:p>
          <a:p>
            <a:pPr marL="800100" lvl="2" indent="-342900">
              <a:spcBef>
                <a:spcPts val="0"/>
              </a:spcBef>
              <a:spcAft>
                <a:spcPts val="0"/>
              </a:spcAft>
              <a:buFont typeface="Arial" panose="020B0604020202020204" pitchFamily="34" charset="0"/>
              <a:buChar char="•"/>
            </a:pPr>
            <a:r>
              <a:rPr lang="en-US" sz="2400" dirty="0">
                <a:latin typeface="+mn-lt"/>
              </a:rPr>
              <a:t>One tattoo behind each ear that does not extend forward of the ear lobe, not to exceed one inch all directions</a:t>
            </a:r>
          </a:p>
          <a:p>
            <a:pPr marL="457200" lvl="2">
              <a:spcBef>
                <a:spcPts val="500"/>
              </a:spcBef>
              <a:spcAft>
                <a:spcPts val="500"/>
              </a:spcAft>
            </a:pPr>
            <a:endParaRPr lang="en-US" sz="1700" dirty="0">
              <a:latin typeface="+mn-lt"/>
            </a:endParaRPr>
          </a:p>
        </p:txBody>
      </p:sp>
    </p:spTree>
    <p:extLst>
      <p:ext uri="{BB962C8B-B14F-4D97-AF65-F5344CB8AC3E}">
        <p14:creationId xmlns:p14="http://schemas.microsoft.com/office/powerpoint/2010/main" val="1193476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Tattoo Compliance Validation</a:t>
            </a:r>
            <a:br>
              <a:rPr lang="en-US" sz="3600" dirty="0"/>
            </a:br>
            <a:r>
              <a:rPr lang="en-US" sz="3600" dirty="0"/>
              <a:t>Interservice Applicants Only</a:t>
            </a:r>
          </a:p>
        </p:txBody>
      </p:sp>
      <p:pic>
        <p:nvPicPr>
          <p:cNvPr id="5" name="Picture 4">
            <a:extLst>
              <a:ext uri="{FF2B5EF4-FFF2-40B4-BE49-F238E27FC236}">
                <a16:creationId xmlns:a16="http://schemas.microsoft.com/office/drawing/2014/main" id="{96C015B5-0F68-CE3E-1C30-1F2AD534D6E3}"/>
              </a:ext>
            </a:extLst>
          </p:cNvPr>
          <p:cNvPicPr>
            <a:picLocks noChangeAspect="1"/>
          </p:cNvPicPr>
          <p:nvPr/>
        </p:nvPicPr>
        <p:blipFill>
          <a:blip r:embed="rId2"/>
          <a:stretch>
            <a:fillRect/>
          </a:stretch>
        </p:blipFill>
        <p:spPr>
          <a:xfrm>
            <a:off x="2600960" y="1317948"/>
            <a:ext cx="3930918" cy="4999216"/>
          </a:xfrm>
          <a:prstGeom prst="rect">
            <a:avLst/>
          </a:prstGeom>
        </p:spPr>
      </p:pic>
    </p:spTree>
    <p:extLst>
      <p:ext uri="{BB962C8B-B14F-4D97-AF65-F5344CB8AC3E}">
        <p14:creationId xmlns:p14="http://schemas.microsoft.com/office/powerpoint/2010/main" val="14398290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Tattoo ETP Request</a:t>
            </a:r>
            <a:br>
              <a:rPr lang="en-US" dirty="0"/>
            </a:br>
            <a:r>
              <a:rPr lang="en-US" sz="3200" dirty="0"/>
              <a:t>Army Applicants Only</a:t>
            </a:r>
          </a:p>
        </p:txBody>
      </p:sp>
      <p:pic>
        <p:nvPicPr>
          <p:cNvPr id="5" name="Picture 4">
            <a:extLst>
              <a:ext uri="{FF2B5EF4-FFF2-40B4-BE49-F238E27FC236}">
                <a16:creationId xmlns:a16="http://schemas.microsoft.com/office/drawing/2014/main" id="{003D5E04-74EE-6B8B-9495-D7B8B03436CB}"/>
              </a:ext>
            </a:extLst>
          </p:cNvPr>
          <p:cNvPicPr>
            <a:picLocks noChangeAspect="1"/>
          </p:cNvPicPr>
          <p:nvPr/>
        </p:nvPicPr>
        <p:blipFill>
          <a:blip r:embed="rId2"/>
          <a:stretch>
            <a:fillRect/>
          </a:stretch>
        </p:blipFill>
        <p:spPr>
          <a:xfrm>
            <a:off x="546268" y="1317584"/>
            <a:ext cx="3848100" cy="4979107"/>
          </a:xfrm>
          <a:prstGeom prst="rect">
            <a:avLst/>
          </a:prstGeom>
        </p:spPr>
      </p:pic>
      <p:pic>
        <p:nvPicPr>
          <p:cNvPr id="8" name="Picture 7">
            <a:extLst>
              <a:ext uri="{FF2B5EF4-FFF2-40B4-BE49-F238E27FC236}">
                <a16:creationId xmlns:a16="http://schemas.microsoft.com/office/drawing/2014/main" id="{B8939505-21DF-AD97-0A8C-EEBCCC9D9A64}"/>
              </a:ext>
            </a:extLst>
          </p:cNvPr>
          <p:cNvPicPr>
            <a:picLocks noChangeAspect="1"/>
          </p:cNvPicPr>
          <p:nvPr/>
        </p:nvPicPr>
        <p:blipFill>
          <a:blip r:embed="rId3"/>
          <a:stretch>
            <a:fillRect/>
          </a:stretch>
        </p:blipFill>
        <p:spPr>
          <a:xfrm>
            <a:off x="4780066" y="1317583"/>
            <a:ext cx="3838129" cy="4979107"/>
          </a:xfrm>
          <a:prstGeom prst="rect">
            <a:avLst/>
          </a:prstGeom>
        </p:spPr>
      </p:pic>
    </p:spTree>
    <p:extLst>
      <p:ext uri="{BB962C8B-B14F-4D97-AF65-F5344CB8AC3E}">
        <p14:creationId xmlns:p14="http://schemas.microsoft.com/office/powerpoint/2010/main" val="144795782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0207" y="1303111"/>
            <a:ext cx="3053573" cy="3981853"/>
          </a:xfrm>
          <a:prstGeom prst="rect">
            <a:avLst/>
          </a:prstGeom>
        </p:spPr>
      </p:pic>
      <p:sp>
        <p:nvSpPr>
          <p:cNvPr id="2" name="Title 1"/>
          <p:cNvSpPr>
            <a:spLocks noGrp="1"/>
          </p:cNvSpPr>
          <p:nvPr>
            <p:ph type="title"/>
          </p:nvPr>
        </p:nvSpPr>
        <p:spPr/>
        <p:txBody>
          <a:bodyPr/>
          <a:lstStyle/>
          <a:p>
            <a:r>
              <a:rPr lang="en-US" dirty="0"/>
              <a:t>ETP and Waiver Requests</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12544" y="2248375"/>
            <a:ext cx="3037919" cy="393545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68738" y="1779313"/>
            <a:ext cx="3037919" cy="3935451"/>
          </a:xfrm>
          <a:prstGeom prst="rect">
            <a:avLst/>
          </a:prstGeom>
        </p:spPr>
      </p:pic>
    </p:spTree>
    <p:extLst>
      <p:ext uri="{BB962C8B-B14F-4D97-AF65-F5344CB8AC3E}">
        <p14:creationId xmlns:p14="http://schemas.microsoft.com/office/powerpoint/2010/main" val="4371128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Terms of Reference</a:t>
            </a:r>
          </a:p>
        </p:txBody>
      </p:sp>
      <p:graphicFrame>
        <p:nvGraphicFramePr>
          <p:cNvPr id="8" name="Diagram 7"/>
          <p:cNvGraphicFramePr/>
          <p:nvPr>
            <p:extLst>
              <p:ext uri="{D42A27DB-BD31-4B8C-83A1-F6EECF244321}">
                <p14:modId xmlns:p14="http://schemas.microsoft.com/office/powerpoint/2010/main" val="1898174445"/>
              </p:ext>
            </p:extLst>
          </p:nvPr>
        </p:nvGraphicFramePr>
        <p:xfrm>
          <a:off x="533400" y="914400"/>
          <a:ext cx="8839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3073010381"/>
              </p:ext>
            </p:extLst>
          </p:nvPr>
        </p:nvGraphicFramePr>
        <p:xfrm>
          <a:off x="-1066800" y="3962400"/>
          <a:ext cx="99822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5074570"/>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Checklist</a:t>
            </a:r>
          </a:p>
        </p:txBody>
      </p:sp>
      <p:pic>
        <p:nvPicPr>
          <p:cNvPr id="5" name="Picture 4">
            <a:extLst>
              <a:ext uri="{FF2B5EF4-FFF2-40B4-BE49-F238E27FC236}">
                <a16:creationId xmlns:a16="http://schemas.microsoft.com/office/drawing/2014/main" id="{B0D10365-9609-C972-B9AC-F28DDD6FCAC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212" b="212"/>
          <a:stretch/>
        </p:blipFill>
        <p:spPr>
          <a:xfrm>
            <a:off x="2349588" y="914400"/>
            <a:ext cx="4444822" cy="5701731"/>
          </a:xfrm>
          <a:prstGeom prst="rect">
            <a:avLst/>
          </a:prstGeom>
        </p:spPr>
      </p:pic>
      <p:sp>
        <p:nvSpPr>
          <p:cNvPr id="8" name="Rectangle 7">
            <a:extLst>
              <a:ext uri="{FF2B5EF4-FFF2-40B4-BE49-F238E27FC236}">
                <a16:creationId xmlns:a16="http://schemas.microsoft.com/office/drawing/2014/main" id="{6B13749E-3781-D912-526D-F744F981AC73}"/>
              </a:ext>
            </a:extLst>
          </p:cNvPr>
          <p:cNvSpPr/>
          <p:nvPr/>
        </p:nvSpPr>
        <p:spPr>
          <a:xfrm>
            <a:off x="2427668" y="5364051"/>
            <a:ext cx="4275786" cy="11977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287176"/>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cxnSp>
        <p:nvCxnSpPr>
          <p:cNvPr id="9" name="Straight Arrow Connector 8"/>
          <p:cNvCxnSpPr>
            <a:cxnSpLocks/>
            <a:stCxn id="42" idx="4"/>
            <a:endCxn id="13" idx="0"/>
          </p:cNvCxnSpPr>
          <p:nvPr/>
        </p:nvCxnSpPr>
        <p:spPr>
          <a:xfrm>
            <a:off x="6103275" y="4509812"/>
            <a:ext cx="3485" cy="54573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a:stCxn id="42" idx="3"/>
          </p:cNvCxnSpPr>
          <p:nvPr/>
        </p:nvCxnSpPr>
        <p:spPr>
          <a:xfrm flipH="1">
            <a:off x="4936534" y="4271748"/>
            <a:ext cx="624691" cy="8336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noChangeArrowheads="1"/>
          </p:cNvSpPr>
          <p:nvPr/>
        </p:nvSpPr>
        <p:spPr bwMode="auto">
          <a:xfrm>
            <a:off x="6934197"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Tattoo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CG</a:t>
            </a:r>
          </a:p>
        </p:txBody>
      </p:sp>
      <p:sp>
        <p:nvSpPr>
          <p:cNvPr id="12" name="Oval 11"/>
          <p:cNvSpPr>
            <a:spLocks noChangeAspect="1" noChangeArrowheads="1"/>
          </p:cNvSpPr>
          <p:nvPr/>
        </p:nvSpPr>
        <p:spPr bwMode="auto">
          <a:xfrm>
            <a:off x="3721184" y="5016584"/>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Conduct/Traffic</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SORB BN CDR</a:t>
            </a:r>
          </a:p>
        </p:txBody>
      </p:sp>
      <p:sp>
        <p:nvSpPr>
          <p:cNvPr id="13" name="Oval 12"/>
          <p:cNvSpPr>
            <a:spLocks noChangeAspect="1" noChangeArrowheads="1"/>
          </p:cNvSpPr>
          <p:nvPr/>
        </p:nvSpPr>
        <p:spPr bwMode="auto">
          <a:xfrm>
            <a:off x="5330832" y="5055550"/>
            <a:ext cx="1551856" cy="1551856"/>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AFS, Age</a:t>
            </a:r>
          </a:p>
          <a:p>
            <a:pPr algn="ctr" eaLnBrk="0" hangingPunct="0">
              <a:lnSpc>
                <a:spcPts val="600"/>
              </a:lnSpc>
              <a:spcBef>
                <a:spcPct val="50000"/>
              </a:spcBef>
              <a:defRPr/>
            </a:pPr>
            <a:r>
              <a:rPr lang="en-US" sz="1400" b="1" dirty="0">
                <a:solidFill>
                  <a:schemeClr val="bg1"/>
                </a:solidFill>
                <a:latin typeface="+mn-lt"/>
                <a:cs typeface="+mn-cs"/>
              </a:rPr>
              <a:t>Major</a:t>
            </a:r>
          </a:p>
          <a:p>
            <a:pPr algn="ctr" eaLnBrk="0" hangingPunct="0">
              <a:lnSpc>
                <a:spcPts val="600"/>
              </a:lnSpc>
              <a:spcBef>
                <a:spcPct val="50000"/>
              </a:spcBef>
              <a:defRPr/>
            </a:pPr>
            <a:r>
              <a:rPr lang="en-US" sz="1400" b="1" dirty="0">
                <a:solidFill>
                  <a:schemeClr val="bg1"/>
                </a:solidFill>
                <a:latin typeface="+mn-lt"/>
                <a:cs typeface="+mn-cs"/>
              </a:rPr>
              <a:t>Misconduct</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DA G-1</a:t>
            </a:r>
          </a:p>
        </p:txBody>
      </p:sp>
      <p:cxnSp>
        <p:nvCxnSpPr>
          <p:cNvPr id="14" name="Straight Arrow Connector 13"/>
          <p:cNvCxnSpPr>
            <a:cxnSpLocks/>
            <a:stCxn id="42" idx="5"/>
          </p:cNvCxnSpPr>
          <p:nvPr/>
        </p:nvCxnSpPr>
        <p:spPr>
          <a:xfrm>
            <a:off x="6645325" y="4271748"/>
            <a:ext cx="624691" cy="90985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noChangeArrowheads="1"/>
          </p:cNvSpPr>
          <p:nvPr/>
        </p:nvSpPr>
        <p:spPr bwMode="auto">
          <a:xfrm>
            <a:off x="5369559" y="94488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Medical </a:t>
            </a:r>
          </a:p>
          <a:p>
            <a:pPr algn="ctr" eaLnBrk="0" hangingPunct="0">
              <a:lnSpc>
                <a:spcPts val="6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a:t>
            </a:r>
          </a:p>
          <a:p>
            <a:pPr algn="ctr" eaLnBrk="0" hangingPunct="0">
              <a:lnSpc>
                <a:spcPts val="600"/>
              </a:lnSpc>
              <a:spcBef>
                <a:spcPct val="50000"/>
              </a:spcBef>
              <a:defRPr/>
            </a:pPr>
            <a:r>
              <a:rPr lang="en-US" sz="1200" dirty="0">
                <a:solidFill>
                  <a:schemeClr val="bg1"/>
                </a:solidFill>
                <a:latin typeface="+mn-lt"/>
                <a:cs typeface="+mn-cs"/>
              </a:rPr>
              <a:t>USAREC CMD</a:t>
            </a:r>
          </a:p>
          <a:p>
            <a:pPr algn="ctr" eaLnBrk="0" hangingPunct="0">
              <a:lnSpc>
                <a:spcPts val="600"/>
              </a:lnSpc>
              <a:spcBef>
                <a:spcPct val="50000"/>
              </a:spcBef>
              <a:defRPr/>
            </a:pPr>
            <a:r>
              <a:rPr lang="en-US" sz="1200" dirty="0">
                <a:solidFill>
                  <a:schemeClr val="bg1"/>
                </a:solidFill>
                <a:latin typeface="+mn-lt"/>
                <a:cs typeface="+mn-cs"/>
              </a:rPr>
              <a:t>Surgeon</a:t>
            </a:r>
          </a:p>
        </p:txBody>
      </p:sp>
      <p:sp>
        <p:nvSpPr>
          <p:cNvPr id="17" name="Oval 16"/>
          <p:cNvSpPr>
            <a:spLocks noChangeAspect="1" noChangeArrowheads="1"/>
          </p:cNvSpPr>
          <p:nvPr/>
        </p:nvSpPr>
        <p:spPr bwMode="auto">
          <a:xfrm>
            <a:off x="3760455" y="914400"/>
            <a:ext cx="1463040" cy="1463040"/>
          </a:xfrm>
          <a:prstGeom prst="ellipse">
            <a:avLst/>
          </a:prstGeom>
          <a:solidFill>
            <a:srgbClr val="FCF6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400" b="1" dirty="0">
                <a:solidFill>
                  <a:schemeClr val="bg1"/>
                </a:solidFill>
                <a:latin typeface="+mn-lt"/>
                <a:cs typeface="+mn-cs"/>
              </a:rPr>
              <a:t>Prerequisite</a:t>
            </a:r>
          </a:p>
          <a:p>
            <a:pPr algn="ctr" eaLnBrk="0" hangingPunct="0">
              <a:lnSpc>
                <a:spcPts val="400"/>
              </a:lnSpc>
              <a:spcBef>
                <a:spcPct val="50000"/>
              </a:spcBef>
              <a:defRPr/>
            </a:pPr>
            <a:r>
              <a:rPr lang="en-US" sz="1400" b="1" dirty="0">
                <a:solidFill>
                  <a:schemeClr val="bg1"/>
                </a:solidFill>
                <a:latin typeface="+mn-lt"/>
                <a:cs typeface="+mn-cs"/>
              </a:rPr>
              <a:t>Waivers</a:t>
            </a:r>
          </a:p>
          <a:p>
            <a:pPr algn="ctr" eaLnBrk="0" hangingPunct="0">
              <a:lnSpc>
                <a:spcPts val="1000"/>
              </a:lnSpc>
              <a:spcBef>
                <a:spcPct val="50000"/>
              </a:spcBef>
              <a:defRPr/>
            </a:pPr>
            <a:r>
              <a:rPr lang="en-US" sz="1200" dirty="0">
                <a:solidFill>
                  <a:schemeClr val="bg1"/>
                </a:solidFill>
                <a:latin typeface="+mn-lt"/>
                <a:cs typeface="+mn-cs"/>
              </a:rPr>
              <a:t>Approved by </a:t>
            </a:r>
          </a:p>
          <a:p>
            <a:pPr algn="ctr" eaLnBrk="0" hangingPunct="0">
              <a:lnSpc>
                <a:spcPts val="600"/>
              </a:lnSpc>
              <a:spcBef>
                <a:spcPct val="50000"/>
              </a:spcBef>
              <a:defRPr/>
            </a:pPr>
            <a:r>
              <a:rPr lang="en-US" sz="1200" dirty="0">
                <a:solidFill>
                  <a:schemeClr val="bg1"/>
                </a:solidFill>
                <a:latin typeface="+mn-lt"/>
                <a:cs typeface="+mn-cs"/>
              </a:rPr>
              <a:t>Proponent</a:t>
            </a:r>
          </a:p>
        </p:txBody>
      </p:sp>
      <p:cxnSp>
        <p:nvCxnSpPr>
          <p:cNvPr id="19" name="Straight Arrow Connector 18"/>
          <p:cNvCxnSpPr>
            <a:cxnSpLocks/>
            <a:stCxn id="17" idx="4"/>
            <a:endCxn id="44" idx="0"/>
          </p:cNvCxnSpPr>
          <p:nvPr/>
        </p:nvCxnSpPr>
        <p:spPr>
          <a:xfrm flipH="1">
            <a:off x="4488083" y="2377440"/>
            <a:ext cx="3892" cy="5067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5" idx="4"/>
            <a:endCxn id="42" idx="0"/>
          </p:cNvCxnSpPr>
          <p:nvPr/>
        </p:nvCxnSpPr>
        <p:spPr>
          <a:xfrm>
            <a:off x="6101079" y="2407920"/>
            <a:ext cx="2196" cy="47629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cxnSpLocks/>
            <a:stCxn id="16" idx="2"/>
          </p:cNvCxnSpPr>
          <p:nvPr/>
        </p:nvCxnSpPr>
        <p:spPr>
          <a:xfrm rot="10800000">
            <a:off x="1222840" y="4534006"/>
            <a:ext cx="416956" cy="386009"/>
          </a:xfrm>
          <a:prstGeom prst="bentConnector3">
            <a:avLst>
              <a:gd name="adj1" fmla="val 100765"/>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noChangeArrowheads="1"/>
          </p:cNvSpPr>
          <p:nvPr/>
        </p:nvSpPr>
        <p:spPr bwMode="auto">
          <a:xfrm>
            <a:off x="1639796" y="4509811"/>
            <a:ext cx="832929" cy="820405"/>
          </a:xfrm>
          <a:prstGeom prst="ellipse">
            <a:avLst/>
          </a:prstGeom>
          <a:solidFill>
            <a:srgbClr val="C00000"/>
          </a:solidFill>
          <a:ln w="38100">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nchor="ctr" anchorCtr="0"/>
          <a:lstStyle/>
          <a:p>
            <a:pPr algn="ctr" eaLnBrk="0" hangingPunct="0">
              <a:lnSpc>
                <a:spcPts val="600"/>
              </a:lnSpc>
              <a:spcBef>
                <a:spcPct val="50000"/>
              </a:spcBef>
              <a:defRPr/>
            </a:pPr>
            <a:r>
              <a:rPr lang="en-US" sz="1100" b="1" dirty="0">
                <a:solidFill>
                  <a:schemeClr val="bg1"/>
                </a:solidFill>
                <a:latin typeface="+mn-lt"/>
                <a:cs typeface="+mn-cs"/>
              </a:rPr>
              <a:t>Corrections</a:t>
            </a:r>
          </a:p>
          <a:p>
            <a:pPr algn="ctr" eaLnBrk="0" hangingPunct="0">
              <a:lnSpc>
                <a:spcPts val="600"/>
              </a:lnSpc>
              <a:spcBef>
                <a:spcPct val="50000"/>
              </a:spcBef>
              <a:defRPr/>
            </a:pPr>
            <a:r>
              <a:rPr lang="en-US" sz="1100" b="1" dirty="0">
                <a:solidFill>
                  <a:schemeClr val="bg1"/>
                </a:solidFill>
                <a:latin typeface="+mn-lt"/>
                <a:cs typeface="+mn-cs"/>
              </a:rPr>
              <a:t>Required</a:t>
            </a:r>
          </a:p>
        </p:txBody>
      </p:sp>
      <p:cxnSp>
        <p:nvCxnSpPr>
          <p:cNvPr id="46" name="Elbow Connector 45"/>
          <p:cNvCxnSpPr>
            <a:cxnSpLocks/>
            <a:stCxn id="47" idx="4"/>
            <a:endCxn id="16" idx="6"/>
          </p:cNvCxnSpPr>
          <p:nvPr/>
        </p:nvCxnSpPr>
        <p:spPr>
          <a:xfrm rot="5400000">
            <a:off x="2467707" y="4514830"/>
            <a:ext cx="410202" cy="40016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91124" y="2884212"/>
            <a:ext cx="1533150" cy="1625600"/>
            <a:chOff x="3540" y="1219199"/>
            <a:chExt cx="1533150" cy="1625600"/>
          </a:xfrm>
        </p:grpSpPr>
        <p:sp>
          <p:nvSpPr>
            <p:cNvPr id="49" name="Flowchart: Connector 48"/>
            <p:cNvSpPr/>
            <p:nvPr/>
          </p:nvSpPr>
          <p:spPr>
            <a:xfrm>
              <a:off x="3540"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0" name="Flowchart: Connector 4"/>
            <p:cNvSpPr txBox="1"/>
            <p:nvPr/>
          </p:nvSpPr>
          <p:spPr>
            <a:xfrm>
              <a:off x="228065"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APPLICANT</a:t>
              </a:r>
              <a:endParaRPr lang="en-US" sz="1200" kern="1200" dirty="0"/>
            </a:p>
          </p:txBody>
        </p:sp>
      </p:grpSp>
      <p:grpSp>
        <p:nvGrpSpPr>
          <p:cNvPr id="36" name="Group 35"/>
          <p:cNvGrpSpPr/>
          <p:nvPr/>
        </p:nvGrpSpPr>
        <p:grpSpPr>
          <a:xfrm>
            <a:off x="2106316" y="2884212"/>
            <a:ext cx="1533150" cy="1625600"/>
            <a:chOff x="1618732" y="1219199"/>
            <a:chExt cx="1533150" cy="1625600"/>
          </a:xfrm>
        </p:grpSpPr>
        <p:sp>
          <p:nvSpPr>
            <p:cNvPr id="47" name="Flowchart: Connector 46"/>
            <p:cNvSpPr/>
            <p:nvPr/>
          </p:nvSpPr>
          <p:spPr>
            <a:xfrm>
              <a:off x="1618732"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Flowchart: Connector 6"/>
            <p:cNvSpPr txBox="1"/>
            <p:nvPr/>
          </p:nvSpPr>
          <p:spPr>
            <a:xfrm>
              <a:off x="1843257"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1</a:t>
              </a:r>
            </a:p>
            <a:p>
              <a:pPr lvl="0" algn="ctr" defTabSz="533400">
                <a:lnSpc>
                  <a:spcPct val="90000"/>
                </a:lnSpc>
                <a:spcBef>
                  <a:spcPct val="0"/>
                </a:spcBef>
                <a:spcAft>
                  <a:spcPct val="35000"/>
                </a:spcAft>
              </a:pPr>
              <a:r>
                <a:rPr lang="en-US" sz="1200" b="1" kern="1200" dirty="0">
                  <a:solidFill>
                    <a:schemeClr val="bg1"/>
                  </a:solidFill>
                  <a:latin typeface="+mn-lt"/>
                  <a:cs typeface="+mn-cs"/>
                </a:rPr>
                <a:t>WORC </a:t>
              </a:r>
            </a:p>
            <a:p>
              <a:pPr lvl="0" algn="ctr" defTabSz="533400">
                <a:lnSpc>
                  <a:spcPct val="90000"/>
                </a:lnSpc>
                <a:spcBef>
                  <a:spcPct val="0"/>
                </a:spcBef>
                <a:spcAft>
                  <a:spcPct val="35000"/>
                </a:spcAft>
              </a:pPr>
              <a:r>
                <a:rPr lang="en-US" sz="1200" kern="1200" dirty="0">
                  <a:solidFill>
                    <a:schemeClr val="bg1"/>
                  </a:solidFill>
                  <a:latin typeface="+mn-lt"/>
                  <a:cs typeface="+mn-cs"/>
                </a:rPr>
                <a:t>Administrative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7" name="Group 36"/>
          <p:cNvGrpSpPr/>
          <p:nvPr/>
        </p:nvGrpSpPr>
        <p:grpSpPr>
          <a:xfrm>
            <a:off x="3721508" y="2884212"/>
            <a:ext cx="1533150" cy="1625600"/>
            <a:chOff x="3233924" y="1219199"/>
            <a:chExt cx="1533150" cy="1625600"/>
          </a:xfrm>
        </p:grpSpPr>
        <p:sp>
          <p:nvSpPr>
            <p:cNvPr id="44" name="Flowchart: Connector 43"/>
            <p:cNvSpPr/>
            <p:nvPr/>
          </p:nvSpPr>
          <p:spPr>
            <a:xfrm>
              <a:off x="3233924"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5" name="Flowchart: Connector 8"/>
            <p:cNvSpPr txBox="1"/>
            <p:nvPr/>
          </p:nvSpPr>
          <p:spPr>
            <a:xfrm>
              <a:off x="3458449"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2</a:t>
              </a:r>
            </a:p>
            <a:p>
              <a:pPr lvl="0" algn="ctr" defTabSz="533400">
                <a:lnSpc>
                  <a:spcPct val="90000"/>
                </a:lnSpc>
                <a:spcBef>
                  <a:spcPct val="0"/>
                </a:spcBef>
                <a:spcAft>
                  <a:spcPct val="35000"/>
                </a:spcAft>
              </a:pPr>
              <a:r>
                <a:rPr lang="en-US" sz="1200" b="1" kern="1200" dirty="0">
                  <a:solidFill>
                    <a:schemeClr val="bg1"/>
                  </a:solidFill>
                  <a:latin typeface="+mn-lt"/>
                  <a:cs typeface="+mn-cs"/>
                </a:rPr>
                <a:t>Proponent </a:t>
              </a:r>
            </a:p>
            <a:p>
              <a:pPr lvl="0" algn="ctr" defTabSz="533400">
                <a:lnSpc>
                  <a:spcPct val="90000"/>
                </a:lnSpc>
                <a:spcBef>
                  <a:spcPct val="0"/>
                </a:spcBef>
                <a:spcAft>
                  <a:spcPct val="35000"/>
                </a:spcAft>
              </a:pPr>
              <a:r>
                <a:rPr lang="en-US" sz="1200" kern="1200" dirty="0">
                  <a:solidFill>
                    <a:schemeClr val="bg1"/>
                  </a:solidFill>
                  <a:latin typeface="+mn-lt"/>
                  <a:cs typeface="+mn-cs"/>
                </a:rPr>
                <a:t>Technical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a:t>
              </a:r>
              <a:endParaRPr lang="en-US" sz="1200" kern="1200" dirty="0"/>
            </a:p>
          </p:txBody>
        </p:sp>
      </p:grpSp>
      <p:grpSp>
        <p:nvGrpSpPr>
          <p:cNvPr id="38" name="Group 37"/>
          <p:cNvGrpSpPr/>
          <p:nvPr/>
        </p:nvGrpSpPr>
        <p:grpSpPr>
          <a:xfrm>
            <a:off x="5336700" y="2884212"/>
            <a:ext cx="1533150" cy="1625600"/>
            <a:chOff x="4849116" y="1219199"/>
            <a:chExt cx="1533150" cy="1625600"/>
          </a:xfrm>
        </p:grpSpPr>
        <p:sp>
          <p:nvSpPr>
            <p:cNvPr id="42" name="Flowchart: Connector 41"/>
            <p:cNvSpPr/>
            <p:nvPr/>
          </p:nvSpPr>
          <p:spPr>
            <a:xfrm>
              <a:off x="4849116" y="1219199"/>
              <a:ext cx="1533150" cy="1625600"/>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3" name="Flowchart: Connector 10"/>
            <p:cNvSpPr txBox="1"/>
            <p:nvPr/>
          </p:nvSpPr>
          <p:spPr>
            <a:xfrm>
              <a:off x="5073641"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Level 3</a:t>
              </a:r>
            </a:p>
            <a:p>
              <a:pPr lvl="0" algn="ctr" defTabSz="533400">
                <a:lnSpc>
                  <a:spcPct val="90000"/>
                </a:lnSpc>
                <a:spcBef>
                  <a:spcPct val="0"/>
                </a:spcBef>
                <a:spcAft>
                  <a:spcPct val="35000"/>
                </a:spcAft>
              </a:pPr>
              <a:r>
                <a:rPr lang="en-US" sz="1200" b="1" kern="1200" dirty="0">
                  <a:solidFill>
                    <a:schemeClr val="bg1"/>
                  </a:solidFill>
                  <a:latin typeface="+mn-lt"/>
                  <a:cs typeface="+mn-cs"/>
                </a:rPr>
                <a:t>USAREC</a:t>
              </a:r>
            </a:p>
            <a:p>
              <a:pPr lvl="0" algn="ctr" defTabSz="533400">
                <a:lnSpc>
                  <a:spcPct val="90000"/>
                </a:lnSpc>
                <a:spcBef>
                  <a:spcPct val="0"/>
                </a:spcBef>
                <a:spcAft>
                  <a:spcPct val="35000"/>
                </a:spcAft>
              </a:pPr>
              <a:r>
                <a:rPr lang="en-US" sz="1200" kern="1200" dirty="0">
                  <a:solidFill>
                    <a:schemeClr val="bg1"/>
                  </a:solidFill>
                  <a:latin typeface="+mn-lt"/>
                  <a:cs typeface="+mn-cs"/>
                </a:rPr>
                <a:t>Regulatory </a:t>
              </a:r>
            </a:p>
            <a:p>
              <a:pPr lvl="0" algn="ctr" defTabSz="533400">
                <a:lnSpc>
                  <a:spcPct val="90000"/>
                </a:lnSpc>
                <a:spcBef>
                  <a:spcPct val="0"/>
                </a:spcBef>
                <a:spcAft>
                  <a:spcPct val="35000"/>
                </a:spcAft>
              </a:pPr>
              <a:r>
                <a:rPr lang="en-US" sz="1200" kern="1200" dirty="0">
                  <a:solidFill>
                    <a:schemeClr val="bg1"/>
                  </a:solidFill>
                  <a:latin typeface="+mn-lt"/>
                  <a:cs typeface="+mn-cs"/>
                </a:rPr>
                <a:t>Qualification </a:t>
              </a:r>
              <a:endParaRPr lang="en-US" sz="1200" kern="1200" dirty="0"/>
            </a:p>
          </p:txBody>
        </p:sp>
      </p:grpSp>
      <p:grpSp>
        <p:nvGrpSpPr>
          <p:cNvPr id="39" name="Group 38"/>
          <p:cNvGrpSpPr/>
          <p:nvPr/>
        </p:nvGrpSpPr>
        <p:grpSpPr>
          <a:xfrm>
            <a:off x="6951892" y="2884212"/>
            <a:ext cx="1533150" cy="1625600"/>
            <a:chOff x="6464308" y="1219199"/>
            <a:chExt cx="1533150" cy="1625600"/>
          </a:xfrm>
        </p:grpSpPr>
        <p:sp>
          <p:nvSpPr>
            <p:cNvPr id="40" name="Flowchart: Connector 39"/>
            <p:cNvSpPr/>
            <p:nvPr/>
          </p:nvSpPr>
          <p:spPr>
            <a:xfrm>
              <a:off x="6464308" y="1219199"/>
              <a:ext cx="1533150" cy="1625600"/>
            </a:xfrm>
            <a:prstGeom prst="flowChartConnector">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Flowchart: Connector 12"/>
            <p:cNvSpPr txBox="1"/>
            <p:nvPr/>
          </p:nvSpPr>
          <p:spPr>
            <a:xfrm>
              <a:off x="6688833" y="1457263"/>
              <a:ext cx="1084100" cy="114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latin typeface="+mn-lt"/>
                  <a:cs typeface="+mn-cs"/>
                </a:rPr>
                <a:t>Board Ready</a:t>
              </a:r>
              <a:endParaRPr lang="en-US" sz="1200" kern="1200" dirty="0"/>
            </a:p>
          </p:txBody>
        </p:sp>
      </p:grpSp>
    </p:spTree>
    <p:extLst>
      <p:ext uri="{BB962C8B-B14F-4D97-AF65-F5344CB8AC3E}">
        <p14:creationId xmlns:p14="http://schemas.microsoft.com/office/powerpoint/2010/main" val="319272449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Board Notes</a:t>
            </a:r>
          </a:p>
        </p:txBody>
      </p:sp>
      <p:sp>
        <p:nvSpPr>
          <p:cNvPr id="3" name="Rectangle 3"/>
          <p:cNvSpPr>
            <a:spLocks noChangeArrowheads="1"/>
          </p:cNvSpPr>
          <p:nvPr/>
        </p:nvSpPr>
        <p:spPr bwMode="auto">
          <a:xfrm>
            <a:off x="0" y="1371600"/>
            <a:ext cx="9144000" cy="4667945"/>
          </a:xfrm>
          <a:prstGeom prst="rect">
            <a:avLst/>
          </a:prstGeom>
          <a:noFill/>
          <a:ln w="38100">
            <a:noFill/>
            <a:miter lim="800000"/>
            <a:headEnd/>
            <a:tailEnd/>
          </a:ln>
        </p:spPr>
        <p:txBody>
          <a:bodyPr wrap="square">
            <a:spAutoFit/>
          </a:bodyPr>
          <a:lstStyle/>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Results published via MILPER message 7-10 business days after WOSB concludes</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packets boarded twice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Fully Qualified - Select instructions and information disseminated via email 45-90 days after publication of MILPER message</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Non Competitive - Non Select must wait 12 months from initial DA 61 date to resubmit application</a:t>
            </a:r>
          </a:p>
          <a:p>
            <a:pPr marL="457200" indent="-457200" eaLnBrk="0" hangingPunct="0">
              <a:spcBef>
                <a:spcPts val="500"/>
              </a:spcBef>
              <a:spcAft>
                <a:spcPts val="500"/>
              </a:spcAft>
              <a:buFont typeface="Arial" charset="0"/>
              <a:buChar char="•"/>
            </a:pPr>
            <a:r>
              <a:rPr lang="en-US" sz="2400" dirty="0">
                <a:latin typeface="+mn-lt"/>
                <a:cs typeface="Arial" panose="020B0604020202020204" pitchFamily="34" charset="0"/>
              </a:rPr>
              <a:t>USAREC G3 will no longer send emails notifying applicants of selection or non-selection status. MILPER message will be the exclusive form of official selection notification</a:t>
            </a:r>
          </a:p>
        </p:txBody>
      </p:sp>
    </p:spTree>
    <p:extLst>
      <p:ext uri="{BB962C8B-B14F-4D97-AF65-F5344CB8AC3E}">
        <p14:creationId xmlns:p14="http://schemas.microsoft.com/office/powerpoint/2010/main" val="1147568602"/>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Applicant Key Points</a:t>
            </a:r>
          </a:p>
        </p:txBody>
      </p:sp>
      <p:sp>
        <p:nvSpPr>
          <p:cNvPr id="3" name="Rectangle 53"/>
          <p:cNvSpPr txBox="1">
            <a:spLocks noChangeArrowheads="1"/>
          </p:cNvSpPr>
          <p:nvPr/>
        </p:nvSpPr>
        <p:spPr bwMode="auto">
          <a:xfrm>
            <a:off x="0" y="1311472"/>
            <a:ext cx="9144000" cy="516758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mn-lt"/>
              </a:defRPr>
            </a:lvl2pPr>
            <a:lvl3pPr marL="1143000" indent="-228600"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478239" indent="-228086" algn="l" defTabSz="913805" rtl="0" fontAlgn="base">
              <a:spcBef>
                <a:spcPct val="20000"/>
              </a:spcBef>
              <a:spcAft>
                <a:spcPct val="0"/>
              </a:spcAft>
              <a:buChar char="»"/>
              <a:defRPr sz="2000">
                <a:solidFill>
                  <a:schemeClr val="tx1"/>
                </a:solidFill>
                <a:latin typeface="+mn-lt"/>
              </a:defRPr>
            </a:lvl6pPr>
            <a:lvl7pPr marL="2899320" indent="-228086" algn="l" defTabSz="913805" rtl="0" fontAlgn="base">
              <a:spcBef>
                <a:spcPct val="20000"/>
              </a:spcBef>
              <a:spcAft>
                <a:spcPct val="0"/>
              </a:spcAft>
              <a:buChar char="»"/>
              <a:defRPr sz="2000">
                <a:solidFill>
                  <a:schemeClr val="tx1"/>
                </a:solidFill>
                <a:latin typeface="+mn-lt"/>
              </a:defRPr>
            </a:lvl7pPr>
            <a:lvl8pPr marL="3320401" indent="-228086" algn="l" defTabSz="913805" rtl="0" fontAlgn="base">
              <a:spcBef>
                <a:spcPct val="20000"/>
              </a:spcBef>
              <a:spcAft>
                <a:spcPct val="0"/>
              </a:spcAft>
              <a:buChar char="»"/>
              <a:defRPr sz="2000">
                <a:solidFill>
                  <a:schemeClr val="tx1"/>
                </a:solidFill>
                <a:latin typeface="+mn-lt"/>
              </a:defRPr>
            </a:lvl8pPr>
            <a:lvl9pPr marL="3741482" indent="-228086" algn="l" defTabSz="913805" rtl="0" fontAlgn="base">
              <a:spcBef>
                <a:spcPct val="20000"/>
              </a:spcBef>
              <a:spcAft>
                <a:spcPct val="0"/>
              </a:spcAft>
              <a:buChar char="»"/>
              <a:defRPr sz="2000">
                <a:solidFill>
                  <a:schemeClr val="tx1"/>
                </a:solidFill>
                <a:latin typeface="+mn-lt"/>
              </a:defRPr>
            </a:lvl9pPr>
          </a:lstStyle>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Maintain situational awareness of application requirements; check website for current forms and documents</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Direct MOS specific questions, conversion / technical qualifications and SWO LOR to respective proponent POC</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Follow application submission instructions and naming conventions; ensure application not encrypted</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Contact a recruiter for application status every 10 -14 days until application is board ready</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AR/NG/IST - Conditional Release must be approved prior to application submission</a:t>
            </a:r>
          </a:p>
          <a:p>
            <a:pPr marL="457200" eaLnBrk="1" hangingPunct="1">
              <a:spcBef>
                <a:spcPts val="500"/>
              </a:spcBef>
              <a:spcAft>
                <a:spcPts val="500"/>
              </a:spcAft>
              <a:buFont typeface="Arial" panose="020B0604020202020204" pitchFamily="34" charset="0"/>
              <a:buChar char="•"/>
            </a:pPr>
            <a:r>
              <a:rPr lang="en-US" sz="2400" kern="0" dirty="0">
                <a:cs typeface="Arial" panose="020B0604020202020204" pitchFamily="34" charset="0"/>
              </a:rPr>
              <a:t>IST Only - Request REDD Report / GT Conversion from recruiter</a:t>
            </a: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a:p>
            <a:pPr marL="457200" eaLnBrk="1" hangingPunct="1">
              <a:spcBef>
                <a:spcPts val="500"/>
              </a:spcBef>
              <a:spcAft>
                <a:spcPts val="500"/>
              </a:spcAft>
              <a:buFont typeface="Arial" panose="020B0604020202020204" pitchFamily="34" charset="0"/>
              <a:buChar char="•"/>
            </a:pPr>
            <a:endParaRPr lang="en-US" sz="2400" kern="0" dirty="0">
              <a:cs typeface="Arial" panose="020B0604020202020204" pitchFamily="34" charset="0"/>
            </a:endParaRPr>
          </a:p>
        </p:txBody>
      </p:sp>
    </p:spTree>
    <p:extLst>
      <p:ext uri="{BB962C8B-B14F-4D97-AF65-F5344CB8AC3E}">
        <p14:creationId xmlns:p14="http://schemas.microsoft.com/office/powerpoint/2010/main" val="2460809617"/>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8681" y="1331466"/>
            <a:ext cx="8639795" cy="4578509"/>
          </a:xfrm>
          <a:prstGeom prst="rect">
            <a:avLst/>
          </a:prstGeom>
        </p:spPr>
      </p:pic>
      <p:sp>
        <p:nvSpPr>
          <p:cNvPr id="2" name="Title 1"/>
          <p:cNvSpPr>
            <a:spLocks noGrp="1"/>
          </p:cNvSpPr>
          <p:nvPr>
            <p:ph type="title"/>
          </p:nvPr>
        </p:nvSpPr>
        <p:spPr/>
        <p:txBody>
          <a:bodyPr/>
          <a:lstStyle/>
          <a:p>
            <a:r>
              <a:rPr lang="en-US" sz="6000" dirty="0"/>
              <a:t>Contact Us</a:t>
            </a:r>
          </a:p>
        </p:txBody>
      </p:sp>
      <p:sp>
        <p:nvSpPr>
          <p:cNvPr id="4" name="Rectangle 3"/>
          <p:cNvSpPr/>
          <p:nvPr/>
        </p:nvSpPr>
        <p:spPr>
          <a:xfrm>
            <a:off x="2405312" y="4517920"/>
            <a:ext cx="2181828" cy="141694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4"/>
          <p:cNvSpPr>
            <a:spLocks noChangeArrowheads="1"/>
          </p:cNvSpPr>
          <p:nvPr/>
        </p:nvSpPr>
        <p:spPr bwMode="auto">
          <a:xfrm>
            <a:off x="0" y="5967791"/>
            <a:ext cx="9144000" cy="578659"/>
          </a:xfrm>
          <a:prstGeom prst="rect">
            <a:avLst/>
          </a:prstGeom>
          <a:noFill/>
          <a:ln w="9525">
            <a:noFill/>
            <a:miter lim="800000"/>
            <a:headEnd/>
            <a:tailEnd/>
          </a:ln>
        </p:spPr>
        <p:txBody>
          <a:bodyPr/>
          <a:lstStyle/>
          <a:p>
            <a:pPr marL="342900" indent="-342900" algn="ctr" eaLnBrk="0" hangingPunct="0">
              <a:spcBef>
                <a:spcPct val="20000"/>
              </a:spcBef>
              <a:buClr>
                <a:srgbClr val="FF9933"/>
              </a:buClr>
              <a:buFont typeface="Wingdings" pitchFamily="2" charset="2"/>
              <a:buNone/>
            </a:pPr>
            <a:r>
              <a:rPr lang="en-US" sz="3200" b="1" dirty="0">
                <a:latin typeface="+mn-lt"/>
              </a:rPr>
              <a:t>www.gowarrantnow.com</a:t>
            </a:r>
          </a:p>
        </p:txBody>
      </p:sp>
    </p:spTree>
    <p:extLst>
      <p:ext uri="{BB962C8B-B14F-4D97-AF65-F5344CB8AC3E}">
        <p14:creationId xmlns:p14="http://schemas.microsoft.com/office/powerpoint/2010/main" val="1771059753"/>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085924"/>
            <a:ext cx="8601957" cy="4820994"/>
            <a:chOff x="929655" y="1225740"/>
            <a:chExt cx="7155312" cy="4413809"/>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29655" y="1487290"/>
              <a:ext cx="1260457" cy="117222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31541" y="3802816"/>
              <a:ext cx="1073050" cy="83697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10790" y="4153855"/>
              <a:ext cx="967906" cy="104533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074626" y="4972900"/>
              <a:ext cx="617267" cy="66664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580522" y="4876195"/>
              <a:ext cx="625931" cy="751268"/>
            </a:xfrm>
            <a:prstGeom prst="rect">
              <a:avLst/>
            </a:prstGeom>
          </p:spPr>
        </p:pic>
        <p:sp>
          <p:nvSpPr>
            <p:cNvPr id="9" name="Freeform 34"/>
            <p:cNvSpPr>
              <a:spLocks noChangeAspect="1"/>
            </p:cNvSpPr>
            <p:nvPr/>
          </p:nvSpPr>
          <p:spPr bwMode="ltGray">
            <a:xfrm>
              <a:off x="3641662" y="3479061"/>
              <a:ext cx="1195958" cy="960784"/>
            </a:xfrm>
            <a:custGeom>
              <a:avLst/>
              <a:gdLst>
                <a:gd name="T0" fmla="*/ 2147483646 w 905"/>
                <a:gd name="T1" fmla="*/ 0 h 802"/>
                <a:gd name="T2" fmla="*/ 2147483646 w 905"/>
                <a:gd name="T3" fmla="*/ 0 h 802"/>
                <a:gd name="T4" fmla="*/ 2147483646 w 905"/>
                <a:gd name="T5" fmla="*/ 2147483646 h 802"/>
                <a:gd name="T6" fmla="*/ 2147483646 w 905"/>
                <a:gd name="T7" fmla="*/ 2147483646 h 802"/>
                <a:gd name="T8" fmla="*/ 2147483646 w 905"/>
                <a:gd name="T9" fmla="*/ 2147483646 h 802"/>
                <a:gd name="T10" fmla="*/ 2147483646 w 905"/>
                <a:gd name="T11" fmla="*/ 2147483646 h 802"/>
                <a:gd name="T12" fmla="*/ 2147483646 w 905"/>
                <a:gd name="T13" fmla="*/ 2147483646 h 802"/>
                <a:gd name="T14" fmla="*/ 2147483646 w 905"/>
                <a:gd name="T15" fmla="*/ 2147483646 h 802"/>
                <a:gd name="T16" fmla="*/ 2147483646 w 905"/>
                <a:gd name="T17" fmla="*/ 2147483646 h 802"/>
                <a:gd name="T18" fmla="*/ 2147483646 w 905"/>
                <a:gd name="T19" fmla="*/ 2147483646 h 802"/>
                <a:gd name="T20" fmla="*/ 2147483646 w 905"/>
                <a:gd name="T21" fmla="*/ 2147483646 h 802"/>
                <a:gd name="T22" fmla="*/ 2147483646 w 905"/>
                <a:gd name="T23" fmla="*/ 2147483646 h 802"/>
                <a:gd name="T24" fmla="*/ 2147483646 w 905"/>
                <a:gd name="T25" fmla="*/ 2147483646 h 802"/>
                <a:gd name="T26" fmla="*/ 2147483646 w 905"/>
                <a:gd name="T27" fmla="*/ 2147483646 h 802"/>
                <a:gd name="T28" fmla="*/ 2147483646 w 905"/>
                <a:gd name="T29" fmla="*/ 2147483646 h 802"/>
                <a:gd name="T30" fmla="*/ 2147483646 w 905"/>
                <a:gd name="T31" fmla="*/ 2147483646 h 802"/>
                <a:gd name="T32" fmla="*/ 2147483646 w 905"/>
                <a:gd name="T33" fmla="*/ 2147483646 h 802"/>
                <a:gd name="T34" fmla="*/ 2147483646 w 905"/>
                <a:gd name="T35" fmla="*/ 2147483646 h 802"/>
                <a:gd name="T36" fmla="*/ 2147483646 w 905"/>
                <a:gd name="T37" fmla="*/ 2147483646 h 802"/>
                <a:gd name="T38" fmla="*/ 2147483646 w 905"/>
                <a:gd name="T39" fmla="*/ 2147483646 h 802"/>
                <a:gd name="T40" fmla="*/ 0 w 905"/>
                <a:gd name="T41" fmla="*/ 2147483646 h 802"/>
                <a:gd name="T42" fmla="*/ 2147483646 w 905"/>
                <a:gd name="T43" fmla="*/ 2147483646 h 802"/>
                <a:gd name="T44" fmla="*/ 2147483646 w 905"/>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5"/>
                <a:gd name="T70" fmla="*/ 0 h 802"/>
                <a:gd name="T71" fmla="*/ 905 w 905"/>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5" h="802">
                  <a:moveTo>
                    <a:pt x="252" y="0"/>
                  </a:moveTo>
                  <a:lnTo>
                    <a:pt x="449" y="0"/>
                  </a:lnTo>
                  <a:lnTo>
                    <a:pt x="449" y="143"/>
                  </a:lnTo>
                  <a:lnTo>
                    <a:pt x="692" y="194"/>
                  </a:lnTo>
                  <a:lnTo>
                    <a:pt x="732" y="188"/>
                  </a:lnTo>
                  <a:lnTo>
                    <a:pt x="829" y="211"/>
                  </a:lnTo>
                  <a:lnTo>
                    <a:pt x="863" y="217"/>
                  </a:lnTo>
                  <a:lnTo>
                    <a:pt x="861" y="360"/>
                  </a:lnTo>
                  <a:lnTo>
                    <a:pt x="905" y="460"/>
                  </a:lnTo>
                  <a:lnTo>
                    <a:pt x="879" y="509"/>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10" name="Freeform 37"/>
            <p:cNvSpPr>
              <a:spLocks noChangeAspect="1"/>
            </p:cNvSpPr>
            <p:nvPr/>
          </p:nvSpPr>
          <p:spPr bwMode="ltGray">
            <a:xfrm>
              <a:off x="4485469" y="2121245"/>
              <a:ext cx="597461" cy="593921"/>
            </a:xfrm>
            <a:custGeom>
              <a:avLst/>
              <a:gdLst>
                <a:gd name="T0" fmla="*/ 0 w 451"/>
                <a:gd name="T1" fmla="*/ 0 h 495"/>
                <a:gd name="T2" fmla="*/ 2147483646 w 451"/>
                <a:gd name="T3" fmla="*/ 0 h 495"/>
                <a:gd name="T4" fmla="*/ 2147483646 w 451"/>
                <a:gd name="T5" fmla="*/ 2147483646 h 495"/>
                <a:gd name="T6" fmla="*/ 2147483646 w 451"/>
                <a:gd name="T7" fmla="*/ 2147483646 h 495"/>
                <a:gd name="T8" fmla="*/ 2147483646 w 451"/>
                <a:gd name="T9" fmla="*/ 2147483646 h 495"/>
                <a:gd name="T10" fmla="*/ 2147483646 w 451"/>
                <a:gd name="T11" fmla="*/ 2147483646 h 495"/>
                <a:gd name="T12" fmla="*/ 2147483646 w 451"/>
                <a:gd name="T13" fmla="*/ 2147483646 h 495"/>
                <a:gd name="T14" fmla="*/ 2147483646 w 451"/>
                <a:gd name="T15" fmla="*/ 2147483646 h 495"/>
                <a:gd name="T16" fmla="*/ 2147483646 w 451"/>
                <a:gd name="T17" fmla="*/ 2147483646 h 495"/>
                <a:gd name="T18" fmla="*/ 2147483646 w 451"/>
                <a:gd name="T19" fmla="*/ 2147483646 h 495"/>
                <a:gd name="T20" fmla="*/ 2147483646 w 451"/>
                <a:gd name="T21" fmla="*/ 2147483646 h 495"/>
                <a:gd name="T22" fmla="*/ 2147483646 w 451"/>
                <a:gd name="T23" fmla="*/ 2147483646 h 495"/>
                <a:gd name="T24" fmla="*/ 2147483646 w 451"/>
                <a:gd name="T25" fmla="*/ 2147483646 h 495"/>
                <a:gd name="T26" fmla="*/ 2147483646 w 451"/>
                <a:gd name="T27" fmla="*/ 2147483646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7" y="457"/>
                  </a:lnTo>
                  <a:lnTo>
                    <a:pt x="413" y="495"/>
                  </a:lnTo>
                  <a:lnTo>
                    <a:pt x="60" y="495"/>
                  </a:lnTo>
                  <a:lnTo>
                    <a:pt x="60" y="352"/>
                  </a:lnTo>
                  <a:lnTo>
                    <a:pt x="30" y="316"/>
                  </a:lnTo>
                  <a:lnTo>
                    <a:pt x="50" y="294"/>
                  </a:lnTo>
                  <a:lnTo>
                    <a:pt x="50" y="263"/>
                  </a:lnTo>
                  <a:lnTo>
                    <a:pt x="38" y="177"/>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1" name="Freeform 45"/>
            <p:cNvSpPr>
              <a:spLocks noChangeAspect="1"/>
            </p:cNvSpPr>
            <p:nvPr/>
          </p:nvSpPr>
          <p:spPr bwMode="ltGray">
            <a:xfrm>
              <a:off x="3894232" y="2762469"/>
              <a:ext cx="770684" cy="316407"/>
            </a:xfrm>
            <a:custGeom>
              <a:avLst/>
              <a:gdLst>
                <a:gd name="T0" fmla="*/ 0 w 583"/>
                <a:gd name="T1" fmla="*/ 0 h 263"/>
                <a:gd name="T2" fmla="*/ 2147483646 w 583"/>
                <a:gd name="T3" fmla="*/ 0 h 263"/>
                <a:gd name="T4" fmla="*/ 2147483646 w 583"/>
                <a:gd name="T5" fmla="*/ 2147483646 h 263"/>
                <a:gd name="T6" fmla="*/ 2147483646 w 583"/>
                <a:gd name="T7" fmla="*/ 2147483646 h 263"/>
                <a:gd name="T8" fmla="*/ 2147483646 w 583"/>
                <a:gd name="T9" fmla="*/ 2147483646 h 263"/>
                <a:gd name="T10" fmla="*/ 2147483646 w 583"/>
                <a:gd name="T11" fmla="*/ 2147483646 h 263"/>
                <a:gd name="T12" fmla="*/ 2147483646 w 583"/>
                <a:gd name="T13" fmla="*/ 2147483646 h 263"/>
                <a:gd name="T14" fmla="*/ 2147483646 w 583"/>
                <a:gd name="T15" fmla="*/ 2147483646 h 263"/>
                <a:gd name="T16" fmla="*/ 0 w 583"/>
                <a:gd name="T17" fmla="*/ 2147483646 h 263"/>
                <a:gd name="T18" fmla="*/ 0 w 583"/>
                <a:gd name="T19" fmla="*/ 0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263"/>
                <a:gd name="T32" fmla="*/ 583 w 583"/>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263">
                  <a:moveTo>
                    <a:pt x="0" y="0"/>
                  </a:moveTo>
                  <a:lnTo>
                    <a:pt x="364" y="0"/>
                  </a:lnTo>
                  <a:lnTo>
                    <a:pt x="402" y="20"/>
                  </a:lnTo>
                  <a:lnTo>
                    <a:pt x="485" y="47"/>
                  </a:lnTo>
                  <a:lnTo>
                    <a:pt x="539" y="211"/>
                  </a:lnTo>
                  <a:lnTo>
                    <a:pt x="583" y="263"/>
                  </a:lnTo>
                  <a:lnTo>
                    <a:pt x="125" y="263"/>
                  </a:lnTo>
                  <a:lnTo>
                    <a:pt x="125" y="172"/>
                  </a:lnTo>
                  <a:lnTo>
                    <a:pt x="0" y="17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12" name="Freeform 4"/>
            <p:cNvSpPr>
              <a:spLocks noChangeAspect="1"/>
            </p:cNvSpPr>
            <p:nvPr/>
          </p:nvSpPr>
          <p:spPr bwMode="ltGray">
            <a:xfrm>
              <a:off x="5329798" y="3982897"/>
              <a:ext cx="722969" cy="573947"/>
            </a:xfrm>
            <a:custGeom>
              <a:avLst/>
              <a:gdLst>
                <a:gd name="T0" fmla="*/ 2147483646 w 547"/>
                <a:gd name="T1" fmla="*/ 0 h 478"/>
                <a:gd name="T2" fmla="*/ 2147483646 w 547"/>
                <a:gd name="T3" fmla="*/ 0 h 478"/>
                <a:gd name="T4" fmla="*/ 2147483646 w 547"/>
                <a:gd name="T5" fmla="*/ 2147483646 h 478"/>
                <a:gd name="T6" fmla="*/ 2147483646 w 547"/>
                <a:gd name="T7" fmla="*/ 2147483646 h 478"/>
                <a:gd name="T8" fmla="*/ 2147483646 w 547"/>
                <a:gd name="T9" fmla="*/ 2147483646 h 478"/>
                <a:gd name="T10" fmla="*/ 2147483646 w 547"/>
                <a:gd name="T11" fmla="*/ 2147483646 h 478"/>
                <a:gd name="T12" fmla="*/ 2147483646 w 547"/>
                <a:gd name="T13" fmla="*/ 2147483646 h 478"/>
                <a:gd name="T14" fmla="*/ 2147483646 w 547"/>
                <a:gd name="T15" fmla="*/ 2147483646 h 478"/>
                <a:gd name="T16" fmla="*/ 2147483646 w 547"/>
                <a:gd name="T17" fmla="*/ 2147483646 h 478"/>
                <a:gd name="T18" fmla="*/ 2147483646 w 547"/>
                <a:gd name="T19" fmla="*/ 2147483646 h 478"/>
                <a:gd name="T20" fmla="*/ 2147483646 w 547"/>
                <a:gd name="T21" fmla="*/ 2147483646 h 478"/>
                <a:gd name="T22" fmla="*/ 2147483646 w 547"/>
                <a:gd name="T23" fmla="*/ 2147483646 h 478"/>
                <a:gd name="T24" fmla="*/ 2147483646 w 547"/>
                <a:gd name="T25" fmla="*/ 2147483646 h 478"/>
                <a:gd name="T26" fmla="*/ 2147483646 w 547"/>
                <a:gd name="T27" fmla="*/ 2147483646 h 478"/>
                <a:gd name="T28" fmla="*/ 2147483646 w 547"/>
                <a:gd name="T29" fmla="*/ 2147483646 h 478"/>
                <a:gd name="T30" fmla="*/ 2147483646 w 547"/>
                <a:gd name="T31" fmla="*/ 2147483646 h 478"/>
                <a:gd name="T32" fmla="*/ 2147483646 w 547"/>
                <a:gd name="T33" fmla="*/ 2147483646 h 478"/>
                <a:gd name="T34" fmla="*/ 0 w 547"/>
                <a:gd name="T35" fmla="*/ 2147483646 h 478"/>
                <a:gd name="T36" fmla="*/ 2147483646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13" name="Freeform 5"/>
            <p:cNvSpPr>
              <a:spLocks noChangeAspect="1"/>
            </p:cNvSpPr>
            <p:nvPr/>
          </p:nvSpPr>
          <p:spPr bwMode="ltGray">
            <a:xfrm>
              <a:off x="2110149" y="2121245"/>
              <a:ext cx="634802" cy="357404"/>
            </a:xfrm>
            <a:custGeom>
              <a:avLst/>
              <a:gdLst>
                <a:gd name="T0" fmla="*/ 2147483646 w 479"/>
                <a:gd name="T1" fmla="*/ 0 h 298"/>
                <a:gd name="T2" fmla="*/ 2147483646 w 479"/>
                <a:gd name="T3" fmla="*/ 2147483646 h 298"/>
                <a:gd name="T4" fmla="*/ 2147483646 w 479"/>
                <a:gd name="T5" fmla="*/ 2147483646 h 298"/>
                <a:gd name="T6" fmla="*/ 0 w 479"/>
                <a:gd name="T7" fmla="*/ 2147483646 h 298"/>
                <a:gd name="T8" fmla="*/ 2147483646 w 479"/>
                <a:gd name="T9" fmla="*/ 2147483646 h 298"/>
                <a:gd name="T10" fmla="*/ 2147483646 w 479"/>
                <a:gd name="T11" fmla="*/ 2147483646 h 298"/>
                <a:gd name="T12" fmla="*/ 2147483646 w 479"/>
                <a:gd name="T13" fmla="*/ 2147483646 h 298"/>
                <a:gd name="T14" fmla="*/ 2147483646 w 479"/>
                <a:gd name="T15" fmla="*/ 2147483646 h 298"/>
                <a:gd name="T16" fmla="*/ 2147483646 w 479"/>
                <a:gd name="T17" fmla="*/ 2147483646 h 298"/>
                <a:gd name="T18" fmla="*/ 2147483646 w 479"/>
                <a:gd name="T19" fmla="*/ 2147483646 h 298"/>
                <a:gd name="T20" fmla="*/ 2147483646 w 479"/>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
                <a:gd name="T34" fmla="*/ 0 h 298"/>
                <a:gd name="T35" fmla="*/ 479 w 479"/>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 h="298">
                  <a:moveTo>
                    <a:pt x="107" y="0"/>
                  </a:moveTo>
                  <a:lnTo>
                    <a:pt x="125" y="88"/>
                  </a:lnTo>
                  <a:lnTo>
                    <a:pt x="115" y="108"/>
                  </a:lnTo>
                  <a:lnTo>
                    <a:pt x="0" y="90"/>
                  </a:lnTo>
                  <a:lnTo>
                    <a:pt x="36" y="247"/>
                  </a:lnTo>
                  <a:lnTo>
                    <a:pt x="90" y="251"/>
                  </a:lnTo>
                  <a:lnTo>
                    <a:pt x="101" y="298"/>
                  </a:lnTo>
                  <a:lnTo>
                    <a:pt x="320" y="255"/>
                  </a:lnTo>
                  <a:lnTo>
                    <a:pt x="479" y="255"/>
                  </a:lnTo>
                  <a:lnTo>
                    <a:pt x="479" y="2"/>
                  </a:lnTo>
                  <a:lnTo>
                    <a:pt x="107"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14" name="Freeform 6"/>
            <p:cNvSpPr>
              <a:spLocks noChangeAspect="1"/>
            </p:cNvSpPr>
            <p:nvPr/>
          </p:nvSpPr>
          <p:spPr bwMode="ltGray">
            <a:xfrm>
              <a:off x="5985346" y="2826593"/>
              <a:ext cx="489586" cy="272257"/>
            </a:xfrm>
            <a:custGeom>
              <a:avLst/>
              <a:gdLst>
                <a:gd name="T0" fmla="*/ 0 w 371"/>
                <a:gd name="T1" fmla="*/ 2147483646 h 227"/>
                <a:gd name="T2" fmla="*/ 2147483646 w 371"/>
                <a:gd name="T3" fmla="*/ 0 h 227"/>
                <a:gd name="T4" fmla="*/ 2147483646 w 371"/>
                <a:gd name="T5" fmla="*/ 2147483646 h 227"/>
                <a:gd name="T6" fmla="*/ 2147483646 w 371"/>
                <a:gd name="T7" fmla="*/ 2147483646 h 227"/>
                <a:gd name="T8" fmla="*/ 2147483646 w 371"/>
                <a:gd name="T9" fmla="*/ 2147483646 h 227"/>
                <a:gd name="T10" fmla="*/ 2147483646 w 371"/>
                <a:gd name="T11" fmla="*/ 2147483646 h 227"/>
                <a:gd name="T12" fmla="*/ 2147483646 w 371"/>
                <a:gd name="T13" fmla="*/ 2147483646 h 227"/>
                <a:gd name="T14" fmla="*/ 2147483646 w 371"/>
                <a:gd name="T15" fmla="*/ 2147483646 h 227"/>
                <a:gd name="T16" fmla="*/ 2147483646 w 371"/>
                <a:gd name="T17" fmla="*/ 2147483646 h 227"/>
                <a:gd name="T18" fmla="*/ 2147483646 w 371"/>
                <a:gd name="T19" fmla="*/ 2147483646 h 227"/>
                <a:gd name="T20" fmla="*/ 0 w 371"/>
                <a:gd name="T21" fmla="*/ 2147483646 h 227"/>
                <a:gd name="T22" fmla="*/ 0 w 371"/>
                <a:gd name="T23" fmla="*/ 2147483646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7"/>
                <a:gd name="T38" fmla="*/ 371 w 37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7">
                  <a:moveTo>
                    <a:pt x="0" y="43"/>
                  </a:moveTo>
                  <a:lnTo>
                    <a:pt x="53" y="0"/>
                  </a:lnTo>
                  <a:lnTo>
                    <a:pt x="53" y="41"/>
                  </a:lnTo>
                  <a:lnTo>
                    <a:pt x="329" y="41"/>
                  </a:lnTo>
                  <a:lnTo>
                    <a:pt x="371" y="108"/>
                  </a:lnTo>
                  <a:lnTo>
                    <a:pt x="346" y="128"/>
                  </a:lnTo>
                  <a:lnTo>
                    <a:pt x="369" y="185"/>
                  </a:lnTo>
                  <a:lnTo>
                    <a:pt x="347" y="209"/>
                  </a:lnTo>
                  <a:lnTo>
                    <a:pt x="282" y="209"/>
                  </a:lnTo>
                  <a:lnTo>
                    <a:pt x="282" y="227"/>
                  </a:lnTo>
                  <a:lnTo>
                    <a:pt x="0" y="227"/>
                  </a:lnTo>
                  <a:lnTo>
                    <a:pt x="0" y="43"/>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5" name="Freeform 7"/>
            <p:cNvSpPr>
              <a:spLocks noChangeAspect="1"/>
            </p:cNvSpPr>
            <p:nvPr/>
          </p:nvSpPr>
          <p:spPr bwMode="ltGray">
            <a:xfrm>
              <a:off x="6052767" y="2546977"/>
              <a:ext cx="550784" cy="442549"/>
            </a:xfrm>
            <a:custGeom>
              <a:avLst/>
              <a:gdLst>
                <a:gd name="T0" fmla="*/ 0 w 417"/>
                <a:gd name="T1" fmla="*/ 2147483646 h 370"/>
                <a:gd name="T2" fmla="*/ 0 w 417"/>
                <a:gd name="T3" fmla="*/ 2147483646 h 370"/>
                <a:gd name="T4" fmla="*/ 2147483646 w 417"/>
                <a:gd name="T5" fmla="*/ 2147483646 h 370"/>
                <a:gd name="T6" fmla="*/ 2147483646 w 417"/>
                <a:gd name="T7" fmla="*/ 2147483646 h 370"/>
                <a:gd name="T8" fmla="*/ 2147483646 w 417"/>
                <a:gd name="T9" fmla="*/ 2147483646 h 370"/>
                <a:gd name="T10" fmla="*/ 2147483646 w 417"/>
                <a:gd name="T11" fmla="*/ 2147483646 h 370"/>
                <a:gd name="T12" fmla="*/ 2147483646 w 417"/>
                <a:gd name="T13" fmla="*/ 2147483646 h 370"/>
                <a:gd name="T14" fmla="*/ 2147483646 w 417"/>
                <a:gd name="T15" fmla="*/ 2147483646 h 370"/>
                <a:gd name="T16" fmla="*/ 2147483646 w 417"/>
                <a:gd name="T17" fmla="*/ 2147483646 h 370"/>
                <a:gd name="T18" fmla="*/ 2147483646 w 417"/>
                <a:gd name="T19" fmla="*/ 2147483646 h 370"/>
                <a:gd name="T20" fmla="*/ 2147483646 w 417"/>
                <a:gd name="T21" fmla="*/ 0 h 370"/>
                <a:gd name="T22" fmla="*/ 2147483646 w 417"/>
                <a:gd name="T23" fmla="*/ 0 h 370"/>
                <a:gd name="T24" fmla="*/ 2147483646 w 417"/>
                <a:gd name="T25" fmla="*/ 2147483646 h 370"/>
                <a:gd name="T26" fmla="*/ 2147483646 w 417"/>
                <a:gd name="T27" fmla="*/ 2147483646 h 370"/>
                <a:gd name="T28" fmla="*/ 2147483646 w 417"/>
                <a:gd name="T29" fmla="*/ 2147483646 h 370"/>
                <a:gd name="T30" fmla="*/ 2147483646 w 417"/>
                <a:gd name="T31" fmla="*/ 2147483646 h 370"/>
                <a:gd name="T32" fmla="*/ 2147483646 w 417"/>
                <a:gd name="T33" fmla="*/ 2147483646 h 370"/>
                <a:gd name="T34" fmla="*/ 2147483646 w 417"/>
                <a:gd name="T35" fmla="*/ 2147483646 h 370"/>
                <a:gd name="T36" fmla="*/ 0 w 417"/>
                <a:gd name="T37" fmla="*/ 2147483646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7"/>
                <a:gd name="T58" fmla="*/ 0 h 370"/>
                <a:gd name="T59" fmla="*/ 417 w 417"/>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7" h="370">
                  <a:moveTo>
                    <a:pt x="0" y="234"/>
                  </a:moveTo>
                  <a:lnTo>
                    <a:pt x="0" y="273"/>
                  </a:lnTo>
                  <a:lnTo>
                    <a:pt x="274" y="273"/>
                  </a:lnTo>
                  <a:lnTo>
                    <a:pt x="318" y="340"/>
                  </a:lnTo>
                  <a:lnTo>
                    <a:pt x="369" y="350"/>
                  </a:lnTo>
                  <a:lnTo>
                    <a:pt x="371" y="370"/>
                  </a:lnTo>
                  <a:lnTo>
                    <a:pt x="407" y="342"/>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6" name="Freeform 8"/>
            <p:cNvSpPr>
              <a:spLocks noChangeAspect="1"/>
            </p:cNvSpPr>
            <p:nvPr/>
          </p:nvSpPr>
          <p:spPr bwMode="ltGray">
            <a:xfrm>
              <a:off x="6580731" y="2551182"/>
              <a:ext cx="204341" cy="226004"/>
            </a:xfrm>
            <a:custGeom>
              <a:avLst/>
              <a:gdLst>
                <a:gd name="T0" fmla="*/ 2147483646 w 155"/>
                <a:gd name="T1" fmla="*/ 0 h 189"/>
                <a:gd name="T2" fmla="*/ 2147483646 w 155"/>
                <a:gd name="T3" fmla="*/ 0 h 189"/>
                <a:gd name="T4" fmla="*/ 2147483646 w 155"/>
                <a:gd name="T5" fmla="*/ 2147483646 h 189"/>
                <a:gd name="T6" fmla="*/ 2147483646 w 155"/>
                <a:gd name="T7" fmla="*/ 2147483646 h 189"/>
                <a:gd name="T8" fmla="*/ 2147483646 w 155"/>
                <a:gd name="T9" fmla="*/ 2147483646 h 189"/>
                <a:gd name="T10" fmla="*/ 2147483646 w 155"/>
                <a:gd name="T11" fmla="*/ 2147483646 h 189"/>
                <a:gd name="T12" fmla="*/ 2147483646 w 155"/>
                <a:gd name="T13" fmla="*/ 2147483646 h 189"/>
                <a:gd name="T14" fmla="*/ 0 w 155"/>
                <a:gd name="T15" fmla="*/ 2147483646 h 189"/>
                <a:gd name="T16" fmla="*/ 2147483646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7" name="Freeform 9"/>
            <p:cNvSpPr>
              <a:spLocks noChangeAspect="1"/>
            </p:cNvSpPr>
            <p:nvPr/>
          </p:nvSpPr>
          <p:spPr bwMode="ltGray">
            <a:xfrm>
              <a:off x="6689643" y="2470239"/>
              <a:ext cx="153515" cy="306947"/>
            </a:xfrm>
            <a:custGeom>
              <a:avLst/>
              <a:gdLst>
                <a:gd name="T0" fmla="*/ 2147483646 w 116"/>
                <a:gd name="T1" fmla="*/ 2147483646 h 256"/>
                <a:gd name="T2" fmla="*/ 2147483646 w 116"/>
                <a:gd name="T3" fmla="*/ 0 h 256"/>
                <a:gd name="T4" fmla="*/ 2147483646 w 116"/>
                <a:gd name="T5" fmla="*/ 2147483646 h 256"/>
                <a:gd name="T6" fmla="*/ 2147483646 w 116"/>
                <a:gd name="T7" fmla="*/ 2147483646 h 256"/>
                <a:gd name="T8" fmla="*/ 0 w 116"/>
                <a:gd name="T9" fmla="*/ 2147483646 h 256"/>
                <a:gd name="T10" fmla="*/ 2147483646 w 116"/>
                <a:gd name="T11" fmla="*/ 2147483646 h 256"/>
                <a:gd name="T12" fmla="*/ 2147483646 w 116"/>
                <a:gd name="T13" fmla="*/ 2147483646 h 256"/>
                <a:gd name="T14" fmla="*/ 2147483646 w 116"/>
                <a:gd name="T15" fmla="*/ 2147483646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0" y="125"/>
                  </a:lnTo>
                  <a:lnTo>
                    <a:pt x="68" y="113"/>
                  </a:lnTo>
                  <a:lnTo>
                    <a:pt x="72" y="67"/>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8" name="Freeform 10"/>
            <p:cNvSpPr>
              <a:spLocks noChangeAspect="1"/>
            </p:cNvSpPr>
            <p:nvPr/>
          </p:nvSpPr>
          <p:spPr bwMode="ltGray">
            <a:xfrm>
              <a:off x="6840047" y="2293640"/>
              <a:ext cx="325699" cy="447806"/>
            </a:xfrm>
            <a:custGeom>
              <a:avLst/>
              <a:gdLst>
                <a:gd name="T0" fmla="*/ 0 w 246"/>
                <a:gd name="T1" fmla="*/ 2147483646 h 373"/>
                <a:gd name="T2" fmla="*/ 0 w 246"/>
                <a:gd name="T3" fmla="*/ 2147483646 h 373"/>
                <a:gd name="T4" fmla="*/ 2147483646 w 246"/>
                <a:gd name="T5" fmla="*/ 2147483646 h 373"/>
                <a:gd name="T6" fmla="*/ 2147483646 w 246"/>
                <a:gd name="T7" fmla="*/ 2147483646 h 373"/>
                <a:gd name="T8" fmla="*/ 2147483646 w 246"/>
                <a:gd name="T9" fmla="*/ 2147483646 h 373"/>
                <a:gd name="T10" fmla="*/ 2147483646 w 246"/>
                <a:gd name="T11" fmla="*/ 2147483646 h 373"/>
                <a:gd name="T12" fmla="*/ 2147483646 w 246"/>
                <a:gd name="T13" fmla="*/ 2147483646 h 373"/>
                <a:gd name="T14" fmla="*/ 2147483646 w 246"/>
                <a:gd name="T15" fmla="*/ 2147483646 h 373"/>
                <a:gd name="T16" fmla="*/ 2147483646 w 246"/>
                <a:gd name="T17" fmla="*/ 2147483646 h 373"/>
                <a:gd name="T18" fmla="*/ 2147483646 w 246"/>
                <a:gd name="T19" fmla="*/ 0 h 373"/>
                <a:gd name="T20" fmla="*/ 2147483646 w 246"/>
                <a:gd name="T21" fmla="*/ 2147483646 h 373"/>
                <a:gd name="T22" fmla="*/ 0 w 246"/>
                <a:gd name="T23" fmla="*/ 2147483646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19" name="Freeform 11"/>
            <p:cNvSpPr>
              <a:spLocks noChangeAspect="1"/>
            </p:cNvSpPr>
            <p:nvPr/>
          </p:nvSpPr>
          <p:spPr bwMode="ltGray">
            <a:xfrm>
              <a:off x="6598366" y="2757214"/>
              <a:ext cx="315326" cy="163985"/>
            </a:xfrm>
            <a:custGeom>
              <a:avLst/>
              <a:gdLst>
                <a:gd name="T0" fmla="*/ 2147483646 w 238"/>
                <a:gd name="T1" fmla="*/ 2147483646 h 136"/>
                <a:gd name="T2" fmla="*/ 2147483646 w 238"/>
                <a:gd name="T3" fmla="*/ 2147483646 h 136"/>
                <a:gd name="T4" fmla="*/ 2147483646 w 238"/>
                <a:gd name="T5" fmla="*/ 0 h 136"/>
                <a:gd name="T6" fmla="*/ 2147483646 w 238"/>
                <a:gd name="T7" fmla="*/ 2147483646 h 136"/>
                <a:gd name="T8" fmla="*/ 2147483646 w 238"/>
                <a:gd name="T9" fmla="*/ 2147483646 h 136"/>
                <a:gd name="T10" fmla="*/ 2147483646 w 238"/>
                <a:gd name="T11" fmla="*/ 2147483646 h 136"/>
                <a:gd name="T12" fmla="*/ 2147483646 w 238"/>
                <a:gd name="T13" fmla="*/ 2147483646 h 136"/>
                <a:gd name="T14" fmla="*/ 2147483646 w 238"/>
                <a:gd name="T15" fmla="*/ 2147483646 h 136"/>
                <a:gd name="T16" fmla="*/ 2147483646 w 238"/>
                <a:gd name="T17" fmla="*/ 2147483646 h 136"/>
                <a:gd name="T18" fmla="*/ 0 w 238"/>
                <a:gd name="T19" fmla="*/ 2147483646 h 136"/>
                <a:gd name="T20" fmla="*/ 2147483646 w 238"/>
                <a:gd name="T21" fmla="*/ 2147483646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8"/>
                <a:gd name="T34" fmla="*/ 0 h 136"/>
                <a:gd name="T35" fmla="*/ 238 w 23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8" h="136">
                  <a:moveTo>
                    <a:pt x="6" y="16"/>
                  </a:moveTo>
                  <a:lnTo>
                    <a:pt x="143" y="16"/>
                  </a:lnTo>
                  <a:lnTo>
                    <a:pt x="177" y="0"/>
                  </a:lnTo>
                  <a:lnTo>
                    <a:pt x="193" y="36"/>
                  </a:lnTo>
                  <a:lnTo>
                    <a:pt x="171" y="58"/>
                  </a:lnTo>
                  <a:lnTo>
                    <a:pt x="203" y="116"/>
                  </a:lnTo>
                  <a:lnTo>
                    <a:pt x="238" y="116"/>
                  </a:lnTo>
                  <a:lnTo>
                    <a:pt x="187" y="136"/>
                  </a:lnTo>
                  <a:lnTo>
                    <a:pt x="141" y="90"/>
                  </a:lnTo>
                  <a:lnTo>
                    <a:pt x="0" y="90"/>
                  </a:lnTo>
                  <a:lnTo>
                    <a:pt x="6" y="16"/>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0" name="Freeform 12"/>
            <p:cNvSpPr>
              <a:spLocks noChangeAspect="1"/>
            </p:cNvSpPr>
            <p:nvPr/>
          </p:nvSpPr>
          <p:spPr bwMode="ltGray">
            <a:xfrm>
              <a:off x="6743582" y="2865485"/>
              <a:ext cx="62236" cy="71481"/>
            </a:xfrm>
            <a:custGeom>
              <a:avLst/>
              <a:gdLst>
                <a:gd name="T0" fmla="*/ 0 w 48"/>
                <a:gd name="T1" fmla="*/ 0 h 60"/>
                <a:gd name="T2" fmla="*/ 2147483646 w 48"/>
                <a:gd name="T3" fmla="*/ 0 h 60"/>
                <a:gd name="T4" fmla="*/ 2147483646 w 48"/>
                <a:gd name="T5" fmla="*/ 2147483646 h 60"/>
                <a:gd name="T6" fmla="*/ 2147483646 w 48"/>
                <a:gd name="T7" fmla="*/ 2147483646 h 60"/>
                <a:gd name="T8" fmla="*/ 0 w 48"/>
                <a:gd name="T9" fmla="*/ 2147483646 h 60"/>
                <a:gd name="T10" fmla="*/ 0 w 48"/>
                <a:gd name="T11" fmla="*/ 0 h 60"/>
                <a:gd name="T12" fmla="*/ 0 60000 65536"/>
                <a:gd name="T13" fmla="*/ 0 60000 65536"/>
                <a:gd name="T14" fmla="*/ 0 60000 65536"/>
                <a:gd name="T15" fmla="*/ 0 60000 65536"/>
                <a:gd name="T16" fmla="*/ 0 60000 65536"/>
                <a:gd name="T17" fmla="*/ 0 60000 65536"/>
                <a:gd name="T18" fmla="*/ 0 w 48"/>
                <a:gd name="T19" fmla="*/ 0 h 60"/>
                <a:gd name="T20" fmla="*/ 48 w 4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48" h="60">
                  <a:moveTo>
                    <a:pt x="0" y="0"/>
                  </a:moveTo>
                  <a:lnTo>
                    <a:pt x="32" y="0"/>
                  </a:lnTo>
                  <a:lnTo>
                    <a:pt x="48" y="17"/>
                  </a:lnTo>
                  <a:lnTo>
                    <a:pt x="30" y="56"/>
                  </a:lnTo>
                  <a:lnTo>
                    <a:pt x="0" y="60"/>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1" name="Freeform 13"/>
            <p:cNvSpPr>
              <a:spLocks noChangeAspect="1"/>
            </p:cNvSpPr>
            <p:nvPr/>
          </p:nvSpPr>
          <p:spPr bwMode="ltGray">
            <a:xfrm>
              <a:off x="6592141" y="2864435"/>
              <a:ext cx="151440" cy="93555"/>
            </a:xfrm>
            <a:custGeom>
              <a:avLst/>
              <a:gdLst>
                <a:gd name="T0" fmla="*/ 2147483646 w 115"/>
                <a:gd name="T1" fmla="*/ 0 h 78"/>
                <a:gd name="T2" fmla="*/ 2147483646 w 115"/>
                <a:gd name="T3" fmla="*/ 0 h 78"/>
                <a:gd name="T4" fmla="*/ 2147483646 w 115"/>
                <a:gd name="T5" fmla="*/ 2147483646 h 78"/>
                <a:gd name="T6" fmla="*/ 0 w 115"/>
                <a:gd name="T7" fmla="*/ 2147483646 h 78"/>
                <a:gd name="T8" fmla="*/ 2147483646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2" name="Freeform 14"/>
            <p:cNvSpPr>
              <a:spLocks noChangeAspect="1"/>
            </p:cNvSpPr>
            <p:nvPr/>
          </p:nvSpPr>
          <p:spPr bwMode="ltGray">
            <a:xfrm>
              <a:off x="6413733" y="2957990"/>
              <a:ext cx="131732" cy="228108"/>
            </a:xfrm>
            <a:custGeom>
              <a:avLst/>
              <a:gdLst>
                <a:gd name="T0" fmla="*/ 2147483646 w 100"/>
                <a:gd name="T1" fmla="*/ 0 h 190"/>
                <a:gd name="T2" fmla="*/ 2147483646 w 100"/>
                <a:gd name="T3" fmla="*/ 2147483646 h 190"/>
                <a:gd name="T4" fmla="*/ 2147483646 w 100"/>
                <a:gd name="T5" fmla="*/ 2147483646 h 190"/>
                <a:gd name="T6" fmla="*/ 2147483646 w 100"/>
                <a:gd name="T7" fmla="*/ 2147483646 h 190"/>
                <a:gd name="T8" fmla="*/ 0 w 100"/>
                <a:gd name="T9" fmla="*/ 2147483646 h 190"/>
                <a:gd name="T10" fmla="*/ 2147483646 w 100"/>
                <a:gd name="T11" fmla="*/ 2147483646 h 190"/>
                <a:gd name="T12" fmla="*/ 2147483646 w 100"/>
                <a:gd name="T13" fmla="*/ 2147483646 h 190"/>
                <a:gd name="T14" fmla="*/ 2147483646 w 100"/>
                <a:gd name="T15" fmla="*/ 2147483646 h 190"/>
                <a:gd name="T16" fmla="*/ 2147483646 w 100"/>
                <a:gd name="T17" fmla="*/ 2147483646 h 190"/>
                <a:gd name="T18" fmla="*/ 2147483646 w 100"/>
                <a:gd name="T19" fmla="*/ 2147483646 h 190"/>
                <a:gd name="T20" fmla="*/ 2147483646 w 100"/>
                <a:gd name="T21" fmla="*/ 2147483646 h 190"/>
                <a:gd name="T22" fmla="*/ 2147483646 w 100"/>
                <a:gd name="T23" fmla="*/ 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0"/>
                <a:gd name="T38" fmla="*/ 100 w 100"/>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0">
                  <a:moveTo>
                    <a:pt x="46" y="0"/>
                  </a:moveTo>
                  <a:lnTo>
                    <a:pt x="22" y="21"/>
                  </a:lnTo>
                  <a:lnTo>
                    <a:pt x="43" y="76"/>
                  </a:lnTo>
                  <a:lnTo>
                    <a:pt x="22" y="102"/>
                  </a:lnTo>
                  <a:lnTo>
                    <a:pt x="0" y="131"/>
                  </a:lnTo>
                  <a:lnTo>
                    <a:pt x="43" y="190"/>
                  </a:lnTo>
                  <a:lnTo>
                    <a:pt x="87" y="131"/>
                  </a:lnTo>
                  <a:lnTo>
                    <a:pt x="100" y="64"/>
                  </a:lnTo>
                  <a:lnTo>
                    <a:pt x="84" y="61"/>
                  </a:lnTo>
                  <a:lnTo>
                    <a:pt x="99" y="27"/>
                  </a:lnTo>
                  <a:lnTo>
                    <a:pt x="96" y="8"/>
                  </a:lnTo>
                  <a:lnTo>
                    <a:pt x="4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3" name="Freeform 15"/>
            <p:cNvSpPr>
              <a:spLocks noChangeAspect="1"/>
            </p:cNvSpPr>
            <p:nvPr/>
          </p:nvSpPr>
          <p:spPr bwMode="ltGray">
            <a:xfrm>
              <a:off x="6356684" y="3076774"/>
              <a:ext cx="102689" cy="158729"/>
            </a:xfrm>
            <a:custGeom>
              <a:avLst/>
              <a:gdLst>
                <a:gd name="T0" fmla="*/ 2147483646 w 77"/>
                <a:gd name="T1" fmla="*/ 0 h 134"/>
                <a:gd name="T2" fmla="*/ 0 w 77"/>
                <a:gd name="T3" fmla="*/ 0 h 134"/>
                <a:gd name="T4" fmla="*/ 0 w 77"/>
                <a:gd name="T5" fmla="*/ 2147483646 h 134"/>
                <a:gd name="T6" fmla="*/ 2147483646 w 77"/>
                <a:gd name="T7" fmla="*/ 2147483646 h 134"/>
                <a:gd name="T8" fmla="*/ 2147483646 w 77"/>
                <a:gd name="T9" fmla="*/ 2147483646 h 134"/>
                <a:gd name="T10" fmla="*/ 2147483646 w 77"/>
                <a:gd name="T11" fmla="*/ 2147483646 h 134"/>
                <a:gd name="T12" fmla="*/ 2147483646 w 77"/>
                <a:gd name="T13" fmla="*/ 2147483646 h 134"/>
                <a:gd name="T14" fmla="*/ 2147483646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4" name="Freeform 16"/>
            <p:cNvSpPr>
              <a:spLocks noChangeAspect="1"/>
            </p:cNvSpPr>
            <p:nvPr/>
          </p:nvSpPr>
          <p:spPr bwMode="ltGray">
            <a:xfrm>
              <a:off x="6063139" y="3100951"/>
              <a:ext cx="379637" cy="220749"/>
            </a:xfrm>
            <a:custGeom>
              <a:avLst/>
              <a:gdLst>
                <a:gd name="T0" fmla="*/ 0 w 287"/>
                <a:gd name="T1" fmla="*/ 0 h 185"/>
                <a:gd name="T2" fmla="*/ 2147483646 w 287"/>
                <a:gd name="T3" fmla="*/ 0 h 185"/>
                <a:gd name="T4" fmla="*/ 2147483646 w 287"/>
                <a:gd name="T5" fmla="*/ 2147483646 h 185"/>
                <a:gd name="T6" fmla="*/ 2147483646 w 287"/>
                <a:gd name="T7" fmla="*/ 2147483646 h 185"/>
                <a:gd name="T8" fmla="*/ 2147483646 w 287"/>
                <a:gd name="T9" fmla="*/ 2147483646 h 185"/>
                <a:gd name="T10" fmla="*/ 2147483646 w 287"/>
                <a:gd name="T11" fmla="*/ 2147483646 h 185"/>
                <a:gd name="T12" fmla="*/ 2147483646 w 287"/>
                <a:gd name="T13" fmla="*/ 2147483646 h 185"/>
                <a:gd name="T14" fmla="*/ 2147483646 w 287"/>
                <a:gd name="T15" fmla="*/ 2147483646 h 185"/>
                <a:gd name="T16" fmla="*/ 2147483646 w 287"/>
                <a:gd name="T17" fmla="*/ 2147483646 h 185"/>
                <a:gd name="T18" fmla="*/ 0 w 287"/>
                <a:gd name="T19" fmla="*/ 2147483646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25" name="Freeform 17"/>
            <p:cNvSpPr>
              <a:spLocks noChangeAspect="1"/>
            </p:cNvSpPr>
            <p:nvPr/>
          </p:nvSpPr>
          <p:spPr bwMode="ltGray">
            <a:xfrm>
              <a:off x="4886888" y="2341994"/>
              <a:ext cx="519666" cy="481443"/>
            </a:xfrm>
            <a:custGeom>
              <a:avLst/>
              <a:gdLst>
                <a:gd name="T0" fmla="*/ 2147483646 w 393"/>
                <a:gd name="T1" fmla="*/ 2147483646 h 403"/>
                <a:gd name="T2" fmla="*/ 2147483646 w 393"/>
                <a:gd name="T3" fmla="*/ 0 h 403"/>
                <a:gd name="T4" fmla="*/ 2147483646 w 393"/>
                <a:gd name="T5" fmla="*/ 2147483646 h 403"/>
                <a:gd name="T6" fmla="*/ 2147483646 w 393"/>
                <a:gd name="T7" fmla="*/ 2147483646 h 403"/>
                <a:gd name="T8" fmla="*/ 2147483646 w 393"/>
                <a:gd name="T9" fmla="*/ 2147483646 h 403"/>
                <a:gd name="T10" fmla="*/ 2147483646 w 393"/>
                <a:gd name="T11" fmla="*/ 2147483646 h 403"/>
                <a:gd name="T12" fmla="*/ 2147483646 w 393"/>
                <a:gd name="T13" fmla="*/ 2147483646 h 403"/>
                <a:gd name="T14" fmla="*/ 2147483646 w 393"/>
                <a:gd name="T15" fmla="*/ 2147483646 h 403"/>
                <a:gd name="T16" fmla="*/ 2147483646 w 393"/>
                <a:gd name="T17" fmla="*/ 2147483646 h 403"/>
                <a:gd name="T18" fmla="*/ 2147483646 w 393"/>
                <a:gd name="T19" fmla="*/ 2147483646 h 403"/>
                <a:gd name="T20" fmla="*/ 2147483646 w 393"/>
                <a:gd name="T21" fmla="*/ 2147483646 h 403"/>
                <a:gd name="T22" fmla="*/ 2147483646 w 393"/>
                <a:gd name="T23" fmla="*/ 2147483646 h 403"/>
                <a:gd name="T24" fmla="*/ 2147483646 w 393"/>
                <a:gd name="T25" fmla="*/ 2147483646 h 403"/>
                <a:gd name="T26" fmla="*/ 2147483646 w 393"/>
                <a:gd name="T27" fmla="*/ 2147483646 h 403"/>
                <a:gd name="T28" fmla="*/ 2147483646 w 393"/>
                <a:gd name="T29" fmla="*/ 2147483646 h 403"/>
                <a:gd name="T30" fmla="*/ 0 w 393"/>
                <a:gd name="T31" fmla="*/ 2147483646 h 403"/>
                <a:gd name="T32" fmla="*/ 0 w 393"/>
                <a:gd name="T33" fmla="*/ 2147483646 h 403"/>
                <a:gd name="T34" fmla="*/ 2147483646 w 393"/>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6" name="Freeform 18"/>
            <p:cNvSpPr>
              <a:spLocks noChangeAspect="1"/>
            </p:cNvSpPr>
            <p:nvPr/>
          </p:nvSpPr>
          <p:spPr bwMode="ltGray">
            <a:xfrm>
              <a:off x="5075669" y="2292590"/>
              <a:ext cx="599535" cy="261745"/>
            </a:xfrm>
            <a:custGeom>
              <a:avLst/>
              <a:gdLst>
                <a:gd name="T0" fmla="*/ 0 w 454"/>
                <a:gd name="T1" fmla="*/ 2147483646 h 220"/>
                <a:gd name="T2" fmla="*/ 2147483646 w 454"/>
                <a:gd name="T3" fmla="*/ 2147483646 h 220"/>
                <a:gd name="T4" fmla="*/ 2147483646 w 454"/>
                <a:gd name="T5" fmla="*/ 2147483646 h 220"/>
                <a:gd name="T6" fmla="*/ 2147483646 w 454"/>
                <a:gd name="T7" fmla="*/ 2147483646 h 220"/>
                <a:gd name="T8" fmla="*/ 2147483646 w 454"/>
                <a:gd name="T9" fmla="*/ 2147483646 h 220"/>
                <a:gd name="T10" fmla="*/ 2147483646 w 454"/>
                <a:gd name="T11" fmla="*/ 2147483646 h 220"/>
                <a:gd name="T12" fmla="*/ 2147483646 w 454"/>
                <a:gd name="T13" fmla="*/ 2147483646 h 220"/>
                <a:gd name="T14" fmla="*/ 2147483646 w 454"/>
                <a:gd name="T15" fmla="*/ 2147483646 h 220"/>
                <a:gd name="T16" fmla="*/ 2147483646 w 454"/>
                <a:gd name="T17" fmla="*/ 2147483646 h 220"/>
                <a:gd name="T18" fmla="*/ 2147483646 w 454"/>
                <a:gd name="T19" fmla="*/ 2147483646 h 220"/>
                <a:gd name="T20" fmla="*/ 2147483646 w 454"/>
                <a:gd name="T21" fmla="*/ 0 h 220"/>
                <a:gd name="T22" fmla="*/ 0 w 454"/>
                <a:gd name="T23" fmla="*/ 2147483646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4"/>
                <a:gd name="T37" fmla="*/ 0 h 220"/>
                <a:gd name="T38" fmla="*/ 454 w 454"/>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4" h="220">
                  <a:moveTo>
                    <a:pt x="0" y="76"/>
                  </a:moveTo>
                  <a:lnTo>
                    <a:pt x="141" y="151"/>
                  </a:lnTo>
                  <a:lnTo>
                    <a:pt x="168" y="187"/>
                  </a:lnTo>
                  <a:lnTo>
                    <a:pt x="178" y="220"/>
                  </a:lnTo>
                  <a:lnTo>
                    <a:pt x="256" y="143"/>
                  </a:lnTo>
                  <a:lnTo>
                    <a:pt x="454" y="113"/>
                  </a:lnTo>
                  <a:lnTo>
                    <a:pt x="367" y="58"/>
                  </a:lnTo>
                  <a:lnTo>
                    <a:pt x="250" y="109"/>
                  </a:lnTo>
                  <a:lnTo>
                    <a:pt x="139" y="64"/>
                  </a:lnTo>
                  <a:lnTo>
                    <a:pt x="204" y="10"/>
                  </a:lnTo>
                  <a:lnTo>
                    <a:pt x="147" y="0"/>
                  </a:lnTo>
                  <a:lnTo>
                    <a:pt x="0" y="7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7" name="Freeform 19"/>
            <p:cNvSpPr>
              <a:spLocks noChangeAspect="1"/>
            </p:cNvSpPr>
            <p:nvPr/>
          </p:nvSpPr>
          <p:spPr bwMode="ltGray">
            <a:xfrm>
              <a:off x="5420040" y="2492316"/>
              <a:ext cx="388972" cy="408911"/>
            </a:xfrm>
            <a:custGeom>
              <a:avLst/>
              <a:gdLst>
                <a:gd name="T0" fmla="*/ 2147483646 w 295"/>
                <a:gd name="T1" fmla="*/ 0 h 342"/>
                <a:gd name="T2" fmla="*/ 2147483646 w 295"/>
                <a:gd name="T3" fmla="*/ 2147483646 h 342"/>
                <a:gd name="T4" fmla="*/ 2147483646 w 295"/>
                <a:gd name="T5" fmla="*/ 2147483646 h 342"/>
                <a:gd name="T6" fmla="*/ 2147483646 w 295"/>
                <a:gd name="T7" fmla="*/ 2147483646 h 342"/>
                <a:gd name="T8" fmla="*/ 2147483646 w 295"/>
                <a:gd name="T9" fmla="*/ 2147483646 h 342"/>
                <a:gd name="T10" fmla="*/ 2147483646 w 295"/>
                <a:gd name="T11" fmla="*/ 2147483646 h 342"/>
                <a:gd name="T12" fmla="*/ 2147483646 w 295"/>
                <a:gd name="T13" fmla="*/ 2147483646 h 342"/>
                <a:gd name="T14" fmla="*/ 2147483646 w 295"/>
                <a:gd name="T15" fmla="*/ 2147483646 h 342"/>
                <a:gd name="T16" fmla="*/ 2147483646 w 295"/>
                <a:gd name="T17" fmla="*/ 2147483646 h 342"/>
                <a:gd name="T18" fmla="*/ 2147483646 w 295"/>
                <a:gd name="T19" fmla="*/ 2147483646 h 342"/>
                <a:gd name="T20" fmla="*/ 0 w 295"/>
                <a:gd name="T21" fmla="*/ 2147483646 h 342"/>
                <a:gd name="T22" fmla="*/ 2147483646 w 295"/>
                <a:gd name="T23" fmla="*/ 2147483646 h 342"/>
                <a:gd name="T24" fmla="*/ 2147483646 w 295"/>
                <a:gd name="T25" fmla="*/ 2147483646 h 342"/>
                <a:gd name="T26" fmla="*/ 2147483646 w 295"/>
                <a:gd name="T27" fmla="*/ 2147483646 h 342"/>
                <a:gd name="T28" fmla="*/ 2147483646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8" name="Freeform 20"/>
            <p:cNvSpPr>
              <a:spLocks noChangeAspect="1"/>
            </p:cNvSpPr>
            <p:nvPr/>
          </p:nvSpPr>
          <p:spPr bwMode="ltGray">
            <a:xfrm>
              <a:off x="5000986" y="2823438"/>
              <a:ext cx="353705" cy="548719"/>
            </a:xfrm>
            <a:custGeom>
              <a:avLst/>
              <a:gdLst>
                <a:gd name="T0" fmla="*/ 2147483646 w 268"/>
                <a:gd name="T1" fmla="*/ 0 h 457"/>
                <a:gd name="T2" fmla="*/ 2147483646 w 268"/>
                <a:gd name="T3" fmla="*/ 0 h 457"/>
                <a:gd name="T4" fmla="*/ 2147483646 w 268"/>
                <a:gd name="T5" fmla="*/ 2147483646 h 457"/>
                <a:gd name="T6" fmla="*/ 2147483646 w 268"/>
                <a:gd name="T7" fmla="*/ 2147483646 h 457"/>
                <a:gd name="T8" fmla="*/ 2147483646 w 268"/>
                <a:gd name="T9" fmla="*/ 2147483646 h 457"/>
                <a:gd name="T10" fmla="*/ 2147483646 w 268"/>
                <a:gd name="T11" fmla="*/ 2147483646 h 457"/>
                <a:gd name="T12" fmla="*/ 2147483646 w 268"/>
                <a:gd name="T13" fmla="*/ 2147483646 h 457"/>
                <a:gd name="T14" fmla="*/ 2147483646 w 268"/>
                <a:gd name="T15" fmla="*/ 2147483646 h 457"/>
                <a:gd name="T16" fmla="*/ 2147483646 w 268"/>
                <a:gd name="T17" fmla="*/ 2147483646 h 457"/>
                <a:gd name="T18" fmla="*/ 2147483646 w 268"/>
                <a:gd name="T19" fmla="*/ 2147483646 h 457"/>
                <a:gd name="T20" fmla="*/ 2147483646 w 268"/>
                <a:gd name="T21" fmla="*/ 2147483646 h 457"/>
                <a:gd name="T22" fmla="*/ 2147483646 w 268"/>
                <a:gd name="T23" fmla="*/ 2147483646 h 457"/>
                <a:gd name="T24" fmla="*/ 0 w 268"/>
                <a:gd name="T25" fmla="*/ 2147483646 h 457"/>
                <a:gd name="T26" fmla="*/ 2147483646 w 268"/>
                <a:gd name="T27" fmla="*/ 2147483646 h 457"/>
                <a:gd name="T28" fmla="*/ 2147483646 w 268"/>
                <a:gd name="T29" fmla="*/ 2147483646 h 457"/>
                <a:gd name="T30" fmla="*/ 2147483646 w 268"/>
                <a:gd name="T31" fmla="*/ 2147483646 h 457"/>
                <a:gd name="T32" fmla="*/ 2147483646 w 268"/>
                <a:gd name="T33" fmla="*/ 2147483646 h 457"/>
                <a:gd name="T34" fmla="*/ 2147483646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6" y="412"/>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29" name="Freeform 21"/>
            <p:cNvSpPr>
              <a:spLocks noChangeAspect="1"/>
            </p:cNvSpPr>
            <p:nvPr/>
          </p:nvSpPr>
          <p:spPr bwMode="ltGray">
            <a:xfrm>
              <a:off x="4604755" y="3010550"/>
              <a:ext cx="609908" cy="476188"/>
            </a:xfrm>
            <a:custGeom>
              <a:avLst/>
              <a:gdLst>
                <a:gd name="T0" fmla="*/ 0 w 461"/>
                <a:gd name="T1" fmla="*/ 0 h 399"/>
                <a:gd name="T2" fmla="*/ 2147483646 w 461"/>
                <a:gd name="T3" fmla="*/ 0 h 399"/>
                <a:gd name="T4" fmla="*/ 2147483646 w 461"/>
                <a:gd name="T5" fmla="*/ 2147483646 h 399"/>
                <a:gd name="T6" fmla="*/ 2147483646 w 461"/>
                <a:gd name="T7" fmla="*/ 2147483646 h 399"/>
                <a:gd name="T8" fmla="*/ 2147483646 w 461"/>
                <a:gd name="T9" fmla="*/ 2147483646 h 399"/>
                <a:gd name="T10" fmla="*/ 2147483646 w 461"/>
                <a:gd name="T11" fmla="*/ 2147483646 h 399"/>
                <a:gd name="T12" fmla="*/ 2147483646 w 461"/>
                <a:gd name="T13" fmla="*/ 2147483646 h 399"/>
                <a:gd name="T14" fmla="*/ 2147483646 w 461"/>
                <a:gd name="T15" fmla="*/ 2147483646 h 399"/>
                <a:gd name="T16" fmla="*/ 2147483646 w 461"/>
                <a:gd name="T17" fmla="*/ 2147483646 h 399"/>
                <a:gd name="T18" fmla="*/ 2147483646 w 461"/>
                <a:gd name="T19" fmla="*/ 2147483646 h 399"/>
                <a:gd name="T20" fmla="*/ 2147483646 w 461"/>
                <a:gd name="T21" fmla="*/ 2147483646 h 399"/>
                <a:gd name="T22" fmla="*/ 2147483646 w 461"/>
                <a:gd name="T23" fmla="*/ 2147483646 h 399"/>
                <a:gd name="T24" fmla="*/ 2147483646 w 461"/>
                <a:gd name="T25" fmla="*/ 2147483646 h 399"/>
                <a:gd name="T26" fmla="*/ 2147483646 w 461"/>
                <a:gd name="T27" fmla="*/ 2147483646 h 399"/>
                <a:gd name="T28" fmla="*/ 2147483646 w 461"/>
                <a:gd name="T29" fmla="*/ 2147483646 h 399"/>
                <a:gd name="T30" fmla="*/ 2147483646 w 461"/>
                <a:gd name="T31" fmla="*/ 2147483646 h 399"/>
                <a:gd name="T32" fmla="*/ 0 w 461"/>
                <a:gd name="T33" fmla="*/ 0 h 3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399"/>
                <a:gd name="T53" fmla="*/ 461 w 461"/>
                <a:gd name="T54" fmla="*/ 399 h 3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399">
                  <a:moveTo>
                    <a:pt x="0" y="0"/>
                  </a:moveTo>
                  <a:lnTo>
                    <a:pt x="304" y="0"/>
                  </a:lnTo>
                  <a:lnTo>
                    <a:pt x="300" y="53"/>
                  </a:lnTo>
                  <a:lnTo>
                    <a:pt x="356" y="149"/>
                  </a:lnTo>
                  <a:lnTo>
                    <a:pt x="383" y="166"/>
                  </a:lnTo>
                  <a:lnTo>
                    <a:pt x="366" y="194"/>
                  </a:lnTo>
                  <a:lnTo>
                    <a:pt x="431" y="293"/>
                  </a:lnTo>
                  <a:lnTo>
                    <a:pt x="461" y="303"/>
                  </a:lnTo>
                  <a:lnTo>
                    <a:pt x="421" y="399"/>
                  </a:lnTo>
                  <a:lnTo>
                    <a:pt x="381" y="399"/>
                  </a:lnTo>
                  <a:lnTo>
                    <a:pt x="393" y="357"/>
                  </a:lnTo>
                  <a:lnTo>
                    <a:pt x="87" y="357"/>
                  </a:lnTo>
                  <a:lnTo>
                    <a:pt x="72" y="313"/>
                  </a:lnTo>
                  <a:lnTo>
                    <a:pt x="72" y="127"/>
                  </a:lnTo>
                  <a:lnTo>
                    <a:pt x="40" y="97"/>
                  </a:lnTo>
                  <a:lnTo>
                    <a:pt x="60" y="7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0" name="Freeform 22"/>
            <p:cNvSpPr>
              <a:spLocks noChangeAspect="1"/>
            </p:cNvSpPr>
            <p:nvPr/>
          </p:nvSpPr>
          <p:spPr bwMode="ltGray">
            <a:xfrm>
              <a:off x="5299719" y="2899123"/>
              <a:ext cx="286283" cy="423629"/>
            </a:xfrm>
            <a:custGeom>
              <a:avLst/>
              <a:gdLst>
                <a:gd name="T0" fmla="*/ 2147483646 w 217"/>
                <a:gd name="T1" fmla="*/ 0 h 354"/>
                <a:gd name="T2" fmla="*/ 2147483646 w 217"/>
                <a:gd name="T3" fmla="*/ 2147483646 h 354"/>
                <a:gd name="T4" fmla="*/ 2147483646 w 217"/>
                <a:gd name="T5" fmla="*/ 2147483646 h 354"/>
                <a:gd name="T6" fmla="*/ 2147483646 w 217"/>
                <a:gd name="T7" fmla="*/ 2147483646 h 354"/>
                <a:gd name="T8" fmla="*/ 2147483646 w 217"/>
                <a:gd name="T9" fmla="*/ 2147483646 h 354"/>
                <a:gd name="T10" fmla="*/ 2147483646 w 217"/>
                <a:gd name="T11" fmla="*/ 2147483646 h 354"/>
                <a:gd name="T12" fmla="*/ 0 w 217"/>
                <a:gd name="T13" fmla="*/ 2147483646 h 354"/>
                <a:gd name="T14" fmla="*/ 2147483646 w 217"/>
                <a:gd name="T15" fmla="*/ 2147483646 h 354"/>
                <a:gd name="T16" fmla="*/ 2147483646 w 217"/>
                <a:gd name="T17" fmla="*/ 2147483646 h 354"/>
                <a:gd name="T18" fmla="*/ 2147483646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13"/>
                  </a:lnTo>
                  <a:lnTo>
                    <a:pt x="137" y="322"/>
                  </a:lnTo>
                  <a:lnTo>
                    <a:pt x="0" y="354"/>
                  </a:lnTo>
                  <a:lnTo>
                    <a:pt x="10" y="302"/>
                  </a:lnTo>
                  <a:lnTo>
                    <a:pt x="40" y="264"/>
                  </a:lnTo>
                  <a:lnTo>
                    <a:pt x="4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1" name="Freeform 23"/>
            <p:cNvSpPr>
              <a:spLocks noChangeAspect="1"/>
            </p:cNvSpPr>
            <p:nvPr/>
          </p:nvSpPr>
          <p:spPr bwMode="ltGray">
            <a:xfrm>
              <a:off x="5587037" y="2874947"/>
              <a:ext cx="398307" cy="363710"/>
            </a:xfrm>
            <a:custGeom>
              <a:avLst/>
              <a:gdLst>
                <a:gd name="T0" fmla="*/ 0 w 299"/>
                <a:gd name="T1" fmla="*/ 2147483646 h 303"/>
                <a:gd name="T2" fmla="*/ 2147483646 w 299"/>
                <a:gd name="T3" fmla="*/ 2147483646 h 303"/>
                <a:gd name="T4" fmla="*/ 2147483646 w 299"/>
                <a:gd name="T5" fmla="*/ 2147483646 h 303"/>
                <a:gd name="T6" fmla="*/ 2147483646 w 299"/>
                <a:gd name="T7" fmla="*/ 2147483646 h 303"/>
                <a:gd name="T8" fmla="*/ 2147483646 w 299"/>
                <a:gd name="T9" fmla="*/ 0 h 303"/>
                <a:gd name="T10" fmla="*/ 2147483646 w 299"/>
                <a:gd name="T11" fmla="*/ 2147483646 h 303"/>
                <a:gd name="T12" fmla="*/ 2147483646 w 299"/>
                <a:gd name="T13" fmla="*/ 2147483646 h 303"/>
                <a:gd name="T14" fmla="*/ 2147483646 w 299"/>
                <a:gd name="T15" fmla="*/ 2147483646 h 303"/>
                <a:gd name="T16" fmla="*/ 2147483646 w 299"/>
                <a:gd name="T17" fmla="*/ 2147483646 h 303"/>
                <a:gd name="T18" fmla="*/ 2147483646 w 299"/>
                <a:gd name="T19" fmla="*/ 2147483646 h 303"/>
                <a:gd name="T20" fmla="*/ 2147483646 w 299"/>
                <a:gd name="T21" fmla="*/ 2147483646 h 303"/>
                <a:gd name="T22" fmla="*/ 2147483646 w 299"/>
                <a:gd name="T23" fmla="*/ 2147483646 h 303"/>
                <a:gd name="T24" fmla="*/ 0 w 299"/>
                <a:gd name="T25" fmla="*/ 2147483646 h 303"/>
                <a:gd name="T26" fmla="*/ 0 w 299"/>
                <a:gd name="T27" fmla="*/ 2147483646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9"/>
                <a:gd name="T43" fmla="*/ 0 h 303"/>
                <a:gd name="T44" fmla="*/ 299 w 299"/>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9" h="303">
                  <a:moveTo>
                    <a:pt x="0" y="21"/>
                  </a:moveTo>
                  <a:lnTo>
                    <a:pt x="112" y="21"/>
                  </a:lnTo>
                  <a:lnTo>
                    <a:pt x="154" y="41"/>
                  </a:lnTo>
                  <a:lnTo>
                    <a:pt x="217" y="41"/>
                  </a:lnTo>
                  <a:lnTo>
                    <a:pt x="299" y="0"/>
                  </a:lnTo>
                  <a:lnTo>
                    <a:pt x="299" y="132"/>
                  </a:lnTo>
                  <a:lnTo>
                    <a:pt x="287" y="138"/>
                  </a:lnTo>
                  <a:lnTo>
                    <a:pt x="247" y="218"/>
                  </a:lnTo>
                  <a:lnTo>
                    <a:pt x="225" y="218"/>
                  </a:lnTo>
                  <a:lnTo>
                    <a:pt x="152" y="303"/>
                  </a:lnTo>
                  <a:lnTo>
                    <a:pt x="128" y="281"/>
                  </a:lnTo>
                  <a:lnTo>
                    <a:pt x="91" y="291"/>
                  </a:lnTo>
                  <a:lnTo>
                    <a:pt x="0" y="216"/>
                  </a:lnTo>
                  <a:lnTo>
                    <a:pt x="0" y="21"/>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2" name="Freeform 24"/>
            <p:cNvSpPr>
              <a:spLocks noChangeAspect="1"/>
            </p:cNvSpPr>
            <p:nvPr/>
          </p:nvSpPr>
          <p:spPr bwMode="ltGray">
            <a:xfrm>
              <a:off x="5788266" y="3037881"/>
              <a:ext cx="472990" cy="323765"/>
            </a:xfrm>
            <a:custGeom>
              <a:avLst/>
              <a:gdLst>
                <a:gd name="T0" fmla="*/ 2147483646 w 357"/>
                <a:gd name="T1" fmla="*/ 0 h 270"/>
                <a:gd name="T2" fmla="*/ 2147483646 w 357"/>
                <a:gd name="T3" fmla="*/ 0 h 270"/>
                <a:gd name="T4" fmla="*/ 2147483646 w 357"/>
                <a:gd name="T5" fmla="*/ 2147483646 h 270"/>
                <a:gd name="T6" fmla="*/ 2147483646 w 357"/>
                <a:gd name="T7" fmla="*/ 2147483646 h 270"/>
                <a:gd name="T8" fmla="*/ 0 w 357"/>
                <a:gd name="T9" fmla="*/ 2147483646 h 270"/>
                <a:gd name="T10" fmla="*/ 2147483646 w 357"/>
                <a:gd name="T11" fmla="*/ 2147483646 h 270"/>
                <a:gd name="T12" fmla="*/ 2147483646 w 357"/>
                <a:gd name="T13" fmla="*/ 2147483646 h 270"/>
                <a:gd name="T14" fmla="*/ 2147483646 w 357"/>
                <a:gd name="T15" fmla="*/ 2147483646 h 270"/>
                <a:gd name="T16" fmla="*/ 2147483646 w 357"/>
                <a:gd name="T17" fmla="*/ 2147483646 h 270"/>
                <a:gd name="T18" fmla="*/ 2147483646 w 357"/>
                <a:gd name="T19" fmla="*/ 2147483646 h 270"/>
                <a:gd name="T20" fmla="*/ 2147483646 w 357"/>
                <a:gd name="T21" fmla="*/ 2147483646 h 270"/>
                <a:gd name="T22" fmla="*/ 2147483646 w 357"/>
                <a:gd name="T23" fmla="*/ 2147483646 h 270"/>
                <a:gd name="T24" fmla="*/ 2147483646 w 357"/>
                <a:gd name="T25" fmla="*/ 2147483646 h 270"/>
                <a:gd name="T26" fmla="*/ 2147483646 w 357"/>
                <a:gd name="T27" fmla="*/ 2147483646 h 270"/>
                <a:gd name="T28" fmla="*/ 2147483646 w 357"/>
                <a:gd name="T29" fmla="*/ 2147483646 h 270"/>
                <a:gd name="T30" fmla="*/ 2147483646 w 357"/>
                <a:gd name="T31" fmla="*/ 2147483646 h 270"/>
                <a:gd name="T32" fmla="*/ 2147483646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rgbClr val="0000FF"/>
            </a:solidFill>
            <a:ln w="6350">
              <a:solidFill>
                <a:srgbClr val="000000"/>
              </a:solidFill>
              <a:round/>
              <a:headEnd/>
              <a:tailEnd/>
            </a:ln>
          </p:spPr>
          <p:txBody>
            <a:bodyPr lIns="61544" tIns="30772" rIns="61544" bIns="30772"/>
            <a:lstStyle/>
            <a:p>
              <a:endParaRPr lang="en-US" dirty="0"/>
            </a:p>
          </p:txBody>
        </p:sp>
        <p:sp>
          <p:nvSpPr>
            <p:cNvPr id="33" name="Freeform 25"/>
            <p:cNvSpPr>
              <a:spLocks noChangeAspect="1"/>
            </p:cNvSpPr>
            <p:nvPr/>
          </p:nvSpPr>
          <p:spPr bwMode="ltGray">
            <a:xfrm>
              <a:off x="5636826" y="3190303"/>
              <a:ext cx="756162" cy="243875"/>
            </a:xfrm>
            <a:custGeom>
              <a:avLst/>
              <a:gdLst>
                <a:gd name="T0" fmla="*/ 0 w 571"/>
                <a:gd name="T1" fmla="*/ 2147483646 h 204"/>
                <a:gd name="T2" fmla="*/ 2147483646 w 571"/>
                <a:gd name="T3" fmla="*/ 2147483646 h 204"/>
                <a:gd name="T4" fmla="*/ 2147483646 w 571"/>
                <a:gd name="T5" fmla="*/ 2147483646 h 204"/>
                <a:gd name="T6" fmla="*/ 2147483646 w 571"/>
                <a:gd name="T7" fmla="*/ 2147483646 h 204"/>
                <a:gd name="T8" fmla="*/ 2147483646 w 571"/>
                <a:gd name="T9" fmla="*/ 2147483646 h 204"/>
                <a:gd name="T10" fmla="*/ 2147483646 w 571"/>
                <a:gd name="T11" fmla="*/ 2147483646 h 204"/>
                <a:gd name="T12" fmla="*/ 2147483646 w 571"/>
                <a:gd name="T13" fmla="*/ 0 h 204"/>
                <a:gd name="T14" fmla="*/ 2147483646 w 571"/>
                <a:gd name="T15" fmla="*/ 2147483646 h 204"/>
                <a:gd name="T16" fmla="*/ 2147483646 w 571"/>
                <a:gd name="T17" fmla="*/ 2147483646 h 204"/>
                <a:gd name="T18" fmla="*/ 2147483646 w 571"/>
                <a:gd name="T19" fmla="*/ 2147483646 h 204"/>
                <a:gd name="T20" fmla="*/ 2147483646 w 571"/>
                <a:gd name="T21" fmla="*/ 2147483646 h 204"/>
                <a:gd name="T22" fmla="*/ 0 w 571"/>
                <a:gd name="T23" fmla="*/ 2147483646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1"/>
                <a:gd name="T37" fmla="*/ 0 h 204"/>
                <a:gd name="T38" fmla="*/ 571 w 571"/>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1" h="204">
                  <a:moveTo>
                    <a:pt x="0" y="203"/>
                  </a:moveTo>
                  <a:lnTo>
                    <a:pt x="18" y="184"/>
                  </a:lnTo>
                  <a:lnTo>
                    <a:pt x="146" y="125"/>
                  </a:lnTo>
                  <a:lnTo>
                    <a:pt x="257" y="143"/>
                  </a:lnTo>
                  <a:lnTo>
                    <a:pt x="287" y="121"/>
                  </a:lnTo>
                  <a:lnTo>
                    <a:pt x="322" y="53"/>
                  </a:lnTo>
                  <a:lnTo>
                    <a:pt x="473" y="0"/>
                  </a:lnTo>
                  <a:lnTo>
                    <a:pt x="499" y="91"/>
                  </a:lnTo>
                  <a:lnTo>
                    <a:pt x="571" y="109"/>
                  </a:lnTo>
                  <a:lnTo>
                    <a:pt x="535" y="152"/>
                  </a:lnTo>
                  <a:lnTo>
                    <a:pt x="559" y="204"/>
                  </a:lnTo>
                  <a:lnTo>
                    <a:pt x="0" y="203"/>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4" name="Freeform 26"/>
            <p:cNvSpPr>
              <a:spLocks noChangeAspect="1"/>
            </p:cNvSpPr>
            <p:nvPr/>
          </p:nvSpPr>
          <p:spPr bwMode="ltGray">
            <a:xfrm>
              <a:off x="5177322" y="3137744"/>
              <a:ext cx="649324" cy="318509"/>
            </a:xfrm>
            <a:custGeom>
              <a:avLst/>
              <a:gdLst>
                <a:gd name="T0" fmla="*/ 0 w 492"/>
                <a:gd name="T1" fmla="*/ 2147483646 h 266"/>
                <a:gd name="T2" fmla="*/ 2147483646 w 492"/>
                <a:gd name="T3" fmla="*/ 2147483646 h 266"/>
                <a:gd name="T4" fmla="*/ 2147483646 w 492"/>
                <a:gd name="T5" fmla="*/ 2147483646 h 266"/>
                <a:gd name="T6" fmla="*/ 2147483646 w 492"/>
                <a:gd name="T7" fmla="*/ 2147483646 h 266"/>
                <a:gd name="T8" fmla="*/ 2147483646 w 492"/>
                <a:gd name="T9" fmla="*/ 2147483646 h 266"/>
                <a:gd name="T10" fmla="*/ 2147483646 w 492"/>
                <a:gd name="T11" fmla="*/ 0 h 266"/>
                <a:gd name="T12" fmla="*/ 2147483646 w 492"/>
                <a:gd name="T13" fmla="*/ 2147483646 h 266"/>
                <a:gd name="T14" fmla="*/ 2147483646 w 492"/>
                <a:gd name="T15" fmla="*/ 2147483646 h 266"/>
                <a:gd name="T16" fmla="*/ 2147483646 w 492"/>
                <a:gd name="T17" fmla="*/ 2147483646 h 266"/>
                <a:gd name="T18" fmla="*/ 2147483646 w 492"/>
                <a:gd name="T19" fmla="*/ 2147483646 h 266"/>
                <a:gd name="T20" fmla="*/ 2147483646 w 492"/>
                <a:gd name="T21" fmla="*/ 2147483646 h 266"/>
                <a:gd name="T22" fmla="*/ 2147483646 w 492"/>
                <a:gd name="T23" fmla="*/ 2147483646 h 266"/>
                <a:gd name="T24" fmla="*/ 2147483646 w 492"/>
                <a:gd name="T25" fmla="*/ 2147483646 h 266"/>
                <a:gd name="T26" fmla="*/ 2147483646 w 492"/>
                <a:gd name="T27" fmla="*/ 2147483646 h 266"/>
                <a:gd name="T28" fmla="*/ 0 w 492"/>
                <a:gd name="T29" fmla="*/ 2147483646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66"/>
                <a:gd name="T47" fmla="*/ 492 w 492"/>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66">
                  <a:moveTo>
                    <a:pt x="0" y="266"/>
                  </a:moveTo>
                  <a:lnTo>
                    <a:pt x="28" y="196"/>
                  </a:lnTo>
                  <a:lnTo>
                    <a:pt x="93" y="153"/>
                  </a:lnTo>
                  <a:lnTo>
                    <a:pt x="228" y="125"/>
                  </a:lnTo>
                  <a:lnTo>
                    <a:pt x="310" y="18"/>
                  </a:lnTo>
                  <a:lnTo>
                    <a:pt x="310" y="0"/>
                  </a:lnTo>
                  <a:lnTo>
                    <a:pt x="401" y="73"/>
                  </a:lnTo>
                  <a:lnTo>
                    <a:pt x="438" y="61"/>
                  </a:lnTo>
                  <a:lnTo>
                    <a:pt x="460" y="83"/>
                  </a:lnTo>
                  <a:lnTo>
                    <a:pt x="492" y="169"/>
                  </a:lnTo>
                  <a:lnTo>
                    <a:pt x="366" y="228"/>
                  </a:lnTo>
                  <a:lnTo>
                    <a:pt x="348" y="248"/>
                  </a:lnTo>
                  <a:lnTo>
                    <a:pt x="103" y="248"/>
                  </a:lnTo>
                  <a:lnTo>
                    <a:pt x="103" y="266"/>
                  </a:lnTo>
                  <a:lnTo>
                    <a:pt x="0" y="26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5" name="Freeform 27"/>
            <p:cNvSpPr>
              <a:spLocks noChangeAspect="1"/>
            </p:cNvSpPr>
            <p:nvPr/>
          </p:nvSpPr>
          <p:spPr bwMode="ltGray">
            <a:xfrm>
              <a:off x="5114048" y="3434176"/>
              <a:ext cx="759273" cy="176600"/>
            </a:xfrm>
            <a:custGeom>
              <a:avLst/>
              <a:gdLst>
                <a:gd name="T0" fmla="*/ 2147483646 w 575"/>
                <a:gd name="T1" fmla="*/ 2147483646 h 147"/>
                <a:gd name="T2" fmla="*/ 2147483646 w 575"/>
                <a:gd name="T3" fmla="*/ 2147483646 h 147"/>
                <a:gd name="T4" fmla="*/ 2147483646 w 575"/>
                <a:gd name="T5" fmla="*/ 0 h 147"/>
                <a:gd name="T6" fmla="*/ 2147483646 w 575"/>
                <a:gd name="T7" fmla="*/ 0 h 147"/>
                <a:gd name="T8" fmla="*/ 2147483646 w 575"/>
                <a:gd name="T9" fmla="*/ 2147483646 h 147"/>
                <a:gd name="T10" fmla="*/ 2147483646 w 575"/>
                <a:gd name="T11" fmla="*/ 2147483646 h 147"/>
                <a:gd name="T12" fmla="*/ 2147483646 w 575"/>
                <a:gd name="T13" fmla="*/ 2147483646 h 147"/>
                <a:gd name="T14" fmla="*/ 0 w 575"/>
                <a:gd name="T15" fmla="*/ 2147483646 h 147"/>
                <a:gd name="T16" fmla="*/ 2147483646 w 575"/>
                <a:gd name="T17" fmla="*/ 2147483646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7"/>
                <a:gd name="T29" fmla="*/ 575 w 575"/>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7">
                  <a:moveTo>
                    <a:pt x="51" y="16"/>
                  </a:moveTo>
                  <a:lnTo>
                    <a:pt x="151" y="16"/>
                  </a:lnTo>
                  <a:lnTo>
                    <a:pt x="151" y="0"/>
                  </a:lnTo>
                  <a:lnTo>
                    <a:pt x="575" y="0"/>
                  </a:lnTo>
                  <a:lnTo>
                    <a:pt x="567" y="32"/>
                  </a:lnTo>
                  <a:lnTo>
                    <a:pt x="397" y="105"/>
                  </a:lnTo>
                  <a:lnTo>
                    <a:pt x="381" y="147"/>
                  </a:lnTo>
                  <a:lnTo>
                    <a:pt x="0" y="147"/>
                  </a:lnTo>
                  <a:lnTo>
                    <a:pt x="51" y="16"/>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36" name="Freeform 28"/>
            <p:cNvSpPr>
              <a:spLocks noChangeAspect="1"/>
            </p:cNvSpPr>
            <p:nvPr/>
          </p:nvSpPr>
          <p:spPr bwMode="ltGray">
            <a:xfrm>
              <a:off x="5618156" y="3434178"/>
              <a:ext cx="793503" cy="282769"/>
            </a:xfrm>
            <a:custGeom>
              <a:avLst/>
              <a:gdLst>
                <a:gd name="T0" fmla="*/ 2147483646 w 601"/>
                <a:gd name="T1" fmla="*/ 0 h 234"/>
                <a:gd name="T2" fmla="*/ 2147483646 w 601"/>
                <a:gd name="T3" fmla="*/ 0 h 234"/>
                <a:gd name="T4" fmla="*/ 2147483646 w 601"/>
                <a:gd name="T5" fmla="*/ 2147483646 h 234"/>
                <a:gd name="T6" fmla="*/ 2147483646 w 601"/>
                <a:gd name="T7" fmla="*/ 2147483646 h 234"/>
                <a:gd name="T8" fmla="*/ 2147483646 w 601"/>
                <a:gd name="T9" fmla="*/ 2147483646 h 234"/>
                <a:gd name="T10" fmla="*/ 2147483646 w 601"/>
                <a:gd name="T11" fmla="*/ 2147483646 h 234"/>
                <a:gd name="T12" fmla="*/ 2147483646 w 601"/>
                <a:gd name="T13" fmla="*/ 2147483646 h 234"/>
                <a:gd name="T14" fmla="*/ 2147483646 w 601"/>
                <a:gd name="T15" fmla="*/ 2147483646 h 234"/>
                <a:gd name="T16" fmla="*/ 2147483646 w 601"/>
                <a:gd name="T17" fmla="*/ 2147483646 h 234"/>
                <a:gd name="T18" fmla="*/ 2147483646 w 601"/>
                <a:gd name="T19" fmla="*/ 2147483646 h 234"/>
                <a:gd name="T20" fmla="*/ 2147483646 w 601"/>
                <a:gd name="T21" fmla="*/ 2147483646 h 234"/>
                <a:gd name="T22" fmla="*/ 0 w 601"/>
                <a:gd name="T23" fmla="*/ 2147483646 h 234"/>
                <a:gd name="T24" fmla="*/ 2147483646 w 601"/>
                <a:gd name="T25" fmla="*/ 2147483646 h 234"/>
                <a:gd name="T26" fmla="*/ 2147483646 w 601"/>
                <a:gd name="T27" fmla="*/ 2147483646 h 234"/>
                <a:gd name="T28" fmla="*/ 2147483646 w 601"/>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1"/>
                <a:gd name="T46" fmla="*/ 0 h 234"/>
                <a:gd name="T47" fmla="*/ 601 w 601"/>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1" h="234">
                  <a:moveTo>
                    <a:pt x="194" y="0"/>
                  </a:moveTo>
                  <a:lnTo>
                    <a:pt x="575" y="0"/>
                  </a:lnTo>
                  <a:lnTo>
                    <a:pt x="601" y="72"/>
                  </a:lnTo>
                  <a:lnTo>
                    <a:pt x="535" y="143"/>
                  </a:lnTo>
                  <a:lnTo>
                    <a:pt x="440" y="173"/>
                  </a:lnTo>
                  <a:lnTo>
                    <a:pt x="402" y="234"/>
                  </a:lnTo>
                  <a:lnTo>
                    <a:pt x="309" y="133"/>
                  </a:lnTo>
                  <a:lnTo>
                    <a:pt x="235" y="133"/>
                  </a:lnTo>
                  <a:lnTo>
                    <a:pt x="222" y="113"/>
                  </a:lnTo>
                  <a:lnTo>
                    <a:pt x="122" y="113"/>
                  </a:lnTo>
                  <a:lnTo>
                    <a:pt x="85" y="147"/>
                  </a:lnTo>
                  <a:lnTo>
                    <a:pt x="0" y="147"/>
                  </a:lnTo>
                  <a:lnTo>
                    <a:pt x="16" y="104"/>
                  </a:lnTo>
                  <a:lnTo>
                    <a:pt x="186" y="34"/>
                  </a:lnTo>
                  <a:lnTo>
                    <a:pt x="194" y="0"/>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7" name="Freeform 29"/>
            <p:cNvSpPr>
              <a:spLocks noChangeAspect="1"/>
            </p:cNvSpPr>
            <p:nvPr/>
          </p:nvSpPr>
          <p:spPr bwMode="ltGray">
            <a:xfrm>
              <a:off x="5715659" y="3570831"/>
              <a:ext cx="433574" cy="339533"/>
            </a:xfrm>
            <a:custGeom>
              <a:avLst/>
              <a:gdLst>
                <a:gd name="T0" fmla="*/ 2147483646 w 327"/>
                <a:gd name="T1" fmla="*/ 2147483646 h 283"/>
                <a:gd name="T2" fmla="*/ 2147483646 w 327"/>
                <a:gd name="T3" fmla="*/ 0 h 283"/>
                <a:gd name="T4" fmla="*/ 2147483646 w 327"/>
                <a:gd name="T5" fmla="*/ 0 h 283"/>
                <a:gd name="T6" fmla="*/ 2147483646 w 327"/>
                <a:gd name="T7" fmla="*/ 2147483646 h 283"/>
                <a:gd name="T8" fmla="*/ 2147483646 w 327"/>
                <a:gd name="T9" fmla="*/ 2147483646 h 283"/>
                <a:gd name="T10" fmla="*/ 2147483646 w 327"/>
                <a:gd name="T11" fmla="*/ 2147483646 h 283"/>
                <a:gd name="T12" fmla="*/ 2147483646 w 327"/>
                <a:gd name="T13" fmla="*/ 2147483646 h 283"/>
                <a:gd name="T14" fmla="*/ 2147483646 w 327"/>
                <a:gd name="T15" fmla="*/ 2147483646 h 283"/>
                <a:gd name="T16" fmla="*/ 2147483646 w 327"/>
                <a:gd name="T17" fmla="*/ 2147483646 h 283"/>
                <a:gd name="T18" fmla="*/ 2147483646 w 327"/>
                <a:gd name="T19" fmla="*/ 2147483646 h 283"/>
                <a:gd name="T20" fmla="*/ 0 w 327"/>
                <a:gd name="T21" fmla="*/ 2147483646 h 283"/>
                <a:gd name="T22" fmla="*/ 2147483646 w 327"/>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rgbClr val="FFFF00"/>
            </a:solidFill>
            <a:ln w="6350">
              <a:solidFill>
                <a:srgbClr val="000000"/>
              </a:solidFill>
              <a:round/>
              <a:headEnd/>
              <a:tailEnd/>
            </a:ln>
          </p:spPr>
          <p:txBody>
            <a:bodyPr lIns="61544" tIns="30772" rIns="61544" bIns="30772"/>
            <a:lstStyle/>
            <a:p>
              <a:endParaRPr lang="en-US" dirty="0"/>
            </a:p>
          </p:txBody>
        </p:sp>
        <p:sp>
          <p:nvSpPr>
            <p:cNvPr id="38" name="Freeform 30"/>
            <p:cNvSpPr>
              <a:spLocks noChangeAspect="1"/>
            </p:cNvSpPr>
            <p:nvPr/>
          </p:nvSpPr>
          <p:spPr bwMode="ltGray">
            <a:xfrm>
              <a:off x="5522728" y="3611828"/>
              <a:ext cx="418016" cy="425731"/>
            </a:xfrm>
            <a:custGeom>
              <a:avLst/>
              <a:gdLst>
                <a:gd name="T0" fmla="*/ 0 w 316"/>
                <a:gd name="T1" fmla="*/ 0 h 355"/>
                <a:gd name="T2" fmla="*/ 2147483646 w 316"/>
                <a:gd name="T3" fmla="*/ 0 h 355"/>
                <a:gd name="T4" fmla="*/ 2147483646 w 316"/>
                <a:gd name="T5" fmla="*/ 2147483646 h 355"/>
                <a:gd name="T6" fmla="*/ 2147483646 w 316"/>
                <a:gd name="T7" fmla="*/ 2147483646 h 355"/>
                <a:gd name="T8" fmla="*/ 2147483646 w 316"/>
                <a:gd name="T9" fmla="*/ 2147483646 h 355"/>
                <a:gd name="T10" fmla="*/ 2147483646 w 316"/>
                <a:gd name="T11" fmla="*/ 2147483646 h 355"/>
                <a:gd name="T12" fmla="*/ 2147483646 w 316"/>
                <a:gd name="T13" fmla="*/ 2147483646 h 355"/>
                <a:gd name="T14" fmla="*/ 2147483646 w 316"/>
                <a:gd name="T15" fmla="*/ 2147483646 h 355"/>
                <a:gd name="T16" fmla="*/ 2147483646 w 316"/>
                <a:gd name="T17" fmla="*/ 2147483646 h 355"/>
                <a:gd name="T18" fmla="*/ 2147483646 w 316"/>
                <a:gd name="T19" fmla="*/ 2147483646 h 355"/>
                <a:gd name="T20" fmla="*/ 0 w 316"/>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355"/>
                <a:gd name="T35" fmla="*/ 316 w 316"/>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355">
                  <a:moveTo>
                    <a:pt x="0" y="0"/>
                  </a:moveTo>
                  <a:lnTo>
                    <a:pt x="159" y="0"/>
                  </a:lnTo>
                  <a:lnTo>
                    <a:pt x="146" y="28"/>
                  </a:lnTo>
                  <a:lnTo>
                    <a:pt x="283" y="190"/>
                  </a:lnTo>
                  <a:lnTo>
                    <a:pt x="316" y="249"/>
                  </a:lnTo>
                  <a:lnTo>
                    <a:pt x="275" y="355"/>
                  </a:lnTo>
                  <a:lnTo>
                    <a:pt x="57" y="355"/>
                  </a:lnTo>
                  <a:lnTo>
                    <a:pt x="35" y="311"/>
                  </a:lnTo>
                  <a:lnTo>
                    <a:pt x="23" y="255"/>
                  </a:lnTo>
                  <a:lnTo>
                    <a:pt x="45" y="224"/>
                  </a:lnTo>
                  <a:lnTo>
                    <a:pt x="0"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39" name="Freeform 31"/>
            <p:cNvSpPr>
              <a:spLocks noChangeAspect="1"/>
            </p:cNvSpPr>
            <p:nvPr/>
          </p:nvSpPr>
          <p:spPr bwMode="ltGray">
            <a:xfrm>
              <a:off x="5246818" y="3610776"/>
              <a:ext cx="335035" cy="444651"/>
            </a:xfrm>
            <a:custGeom>
              <a:avLst/>
              <a:gdLst>
                <a:gd name="T0" fmla="*/ 2147483646 w 255"/>
                <a:gd name="T1" fmla="*/ 0 h 371"/>
                <a:gd name="T2" fmla="*/ 2147483646 w 255"/>
                <a:gd name="T3" fmla="*/ 0 h 371"/>
                <a:gd name="T4" fmla="*/ 2147483646 w 255"/>
                <a:gd name="T5" fmla="*/ 2147483646 h 371"/>
                <a:gd name="T6" fmla="*/ 2147483646 w 255"/>
                <a:gd name="T7" fmla="*/ 2147483646 h 371"/>
                <a:gd name="T8" fmla="*/ 2147483646 w 255"/>
                <a:gd name="T9" fmla="*/ 2147483646 h 371"/>
                <a:gd name="T10" fmla="*/ 2147483646 w 255"/>
                <a:gd name="T11" fmla="*/ 2147483646 h 371"/>
                <a:gd name="T12" fmla="*/ 2147483646 w 255"/>
                <a:gd name="T13" fmla="*/ 2147483646 h 371"/>
                <a:gd name="T14" fmla="*/ 0 w 255"/>
                <a:gd name="T15" fmla="*/ 2147483646 h 371"/>
                <a:gd name="T16" fmla="*/ 2147483646 w 255"/>
                <a:gd name="T17" fmla="*/ 2147483646 h 371"/>
                <a:gd name="T18" fmla="*/ 2147483646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0" name="Freeform 32"/>
            <p:cNvSpPr>
              <a:spLocks noChangeAspect="1"/>
            </p:cNvSpPr>
            <p:nvPr/>
          </p:nvSpPr>
          <p:spPr bwMode="ltGray">
            <a:xfrm>
              <a:off x="5013434" y="3610776"/>
              <a:ext cx="299768" cy="480392"/>
            </a:xfrm>
            <a:custGeom>
              <a:avLst/>
              <a:gdLst>
                <a:gd name="T0" fmla="*/ 2147483646 w 227"/>
                <a:gd name="T1" fmla="*/ 0 h 401"/>
                <a:gd name="T2" fmla="*/ 2147483646 w 227"/>
                <a:gd name="T3" fmla="*/ 0 h 401"/>
                <a:gd name="T4" fmla="*/ 2147483646 w 227"/>
                <a:gd name="T5" fmla="*/ 2147483646 h 401"/>
                <a:gd name="T6" fmla="*/ 2147483646 w 227"/>
                <a:gd name="T7" fmla="*/ 2147483646 h 401"/>
                <a:gd name="T8" fmla="*/ 2147483646 w 227"/>
                <a:gd name="T9" fmla="*/ 2147483646 h 401"/>
                <a:gd name="T10" fmla="*/ 2147483646 w 227"/>
                <a:gd name="T11" fmla="*/ 2147483646 h 401"/>
                <a:gd name="T12" fmla="*/ 0 w 227"/>
                <a:gd name="T13" fmla="*/ 2147483646 h 401"/>
                <a:gd name="T14" fmla="*/ 2147483646 w 227"/>
                <a:gd name="T15" fmla="*/ 2147483646 h 401"/>
                <a:gd name="T16" fmla="*/ 2147483646 w 227"/>
                <a:gd name="T17" fmla="*/ 2147483646 h 401"/>
                <a:gd name="T18" fmla="*/ 2147483646 w 227"/>
                <a:gd name="T19" fmla="*/ 2147483646 h 401"/>
                <a:gd name="T20" fmla="*/ 2147483646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1" name="Freeform 33"/>
            <p:cNvSpPr>
              <a:spLocks noChangeAspect="1"/>
            </p:cNvSpPr>
            <p:nvPr/>
          </p:nvSpPr>
          <p:spPr bwMode="ltGray">
            <a:xfrm>
              <a:off x="4774866" y="3791581"/>
              <a:ext cx="441872" cy="384734"/>
            </a:xfrm>
            <a:custGeom>
              <a:avLst/>
              <a:gdLst>
                <a:gd name="T0" fmla="*/ 2147483646 w 334"/>
                <a:gd name="T1" fmla="*/ 0 h 322"/>
                <a:gd name="T2" fmla="*/ 2147483646 w 334"/>
                <a:gd name="T3" fmla="*/ 0 h 322"/>
                <a:gd name="T4" fmla="*/ 2147483646 w 334"/>
                <a:gd name="T5" fmla="*/ 2147483646 h 322"/>
                <a:gd name="T6" fmla="*/ 2147483646 w 334"/>
                <a:gd name="T7" fmla="*/ 2147483646 h 322"/>
                <a:gd name="T8" fmla="*/ 2147483646 w 334"/>
                <a:gd name="T9" fmla="*/ 2147483646 h 322"/>
                <a:gd name="T10" fmla="*/ 2147483646 w 334"/>
                <a:gd name="T11" fmla="*/ 2147483646 h 322"/>
                <a:gd name="T12" fmla="*/ 2147483646 w 334"/>
                <a:gd name="T13" fmla="*/ 2147483646 h 322"/>
                <a:gd name="T14" fmla="*/ 2147483646 w 334"/>
                <a:gd name="T15" fmla="*/ 2147483646 h 322"/>
                <a:gd name="T16" fmla="*/ 2147483646 w 334"/>
                <a:gd name="T17" fmla="*/ 2147483646 h 322"/>
                <a:gd name="T18" fmla="*/ 2147483646 w 334"/>
                <a:gd name="T19" fmla="*/ 2147483646 h 322"/>
                <a:gd name="T20" fmla="*/ 0 w 334"/>
                <a:gd name="T21" fmla="*/ 2147483646 h 322"/>
                <a:gd name="T22" fmla="*/ 2147483646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2"/>
                  </a:lnTo>
                  <a:lnTo>
                    <a:pt x="180" y="178"/>
                  </a:lnTo>
                  <a:lnTo>
                    <a:pt x="285" y="178"/>
                  </a:lnTo>
                  <a:lnTo>
                    <a:pt x="309" y="249"/>
                  </a:lnTo>
                  <a:lnTo>
                    <a:pt x="334" y="322"/>
                  </a:lnTo>
                  <a:lnTo>
                    <a:pt x="193" y="314"/>
                  </a:lnTo>
                  <a:lnTo>
                    <a:pt x="23" y="250"/>
                  </a:lnTo>
                  <a:lnTo>
                    <a:pt x="43" y="200"/>
                  </a:lnTo>
                  <a:lnTo>
                    <a:pt x="0" y="99"/>
                  </a:lnTo>
                  <a:lnTo>
                    <a:pt x="3" y="0"/>
                  </a:lnTo>
                  <a:close/>
                </a:path>
              </a:pathLst>
            </a:custGeom>
            <a:solidFill>
              <a:srgbClr val="00B0F0"/>
            </a:solidFill>
            <a:ln w="6350">
              <a:solidFill>
                <a:srgbClr val="000000"/>
              </a:solidFill>
              <a:round/>
              <a:headEnd/>
              <a:tailEnd/>
            </a:ln>
          </p:spPr>
          <p:txBody>
            <a:bodyPr lIns="61544" tIns="30772" rIns="61544" bIns="30772"/>
            <a:lstStyle/>
            <a:p>
              <a:endParaRPr lang="en-US" dirty="0"/>
            </a:p>
          </p:txBody>
        </p:sp>
        <p:sp>
          <p:nvSpPr>
            <p:cNvPr id="42" name="Freeform 35"/>
            <p:cNvSpPr>
              <a:spLocks noChangeAspect="1"/>
            </p:cNvSpPr>
            <p:nvPr/>
          </p:nvSpPr>
          <p:spPr bwMode="ltGray">
            <a:xfrm>
              <a:off x="2114298" y="2416630"/>
              <a:ext cx="662809" cy="457265"/>
            </a:xfrm>
            <a:custGeom>
              <a:avLst/>
              <a:gdLst>
                <a:gd name="T0" fmla="*/ 2147483646 w 501"/>
                <a:gd name="T1" fmla="*/ 0 h 381"/>
                <a:gd name="T2" fmla="*/ 2147483646 w 501"/>
                <a:gd name="T3" fmla="*/ 2147483646 h 381"/>
                <a:gd name="T4" fmla="*/ 2147483646 w 501"/>
                <a:gd name="T5" fmla="*/ 2147483646 h 381"/>
                <a:gd name="T6" fmla="*/ 2147483646 w 501"/>
                <a:gd name="T7" fmla="*/ 2147483646 h 381"/>
                <a:gd name="T8" fmla="*/ 2147483646 w 501"/>
                <a:gd name="T9" fmla="*/ 2147483646 h 381"/>
                <a:gd name="T10" fmla="*/ 2147483646 w 501"/>
                <a:gd name="T11" fmla="*/ 2147483646 h 381"/>
                <a:gd name="T12" fmla="*/ 2147483646 w 501"/>
                <a:gd name="T13" fmla="*/ 2147483646 h 381"/>
                <a:gd name="T14" fmla="*/ 2147483646 w 501"/>
                <a:gd name="T15" fmla="*/ 2147483646 h 381"/>
                <a:gd name="T16" fmla="*/ 2147483646 w 501"/>
                <a:gd name="T17" fmla="*/ 2147483646 h 381"/>
                <a:gd name="T18" fmla="*/ 2147483646 w 501"/>
                <a:gd name="T19" fmla="*/ 2147483646 h 381"/>
                <a:gd name="T20" fmla="*/ 0 w 501"/>
                <a:gd name="T21" fmla="*/ 2147483646 h 381"/>
                <a:gd name="T22" fmla="*/ 2147483646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3" name="Freeform 36"/>
            <p:cNvSpPr>
              <a:spLocks noChangeAspect="1"/>
            </p:cNvSpPr>
            <p:nvPr/>
          </p:nvSpPr>
          <p:spPr bwMode="ltGray">
            <a:xfrm>
              <a:off x="2137635" y="2873113"/>
              <a:ext cx="916937" cy="925043"/>
            </a:xfrm>
            <a:custGeom>
              <a:avLst/>
              <a:gdLst>
                <a:gd name="T0" fmla="*/ 2147483646 w 693"/>
                <a:gd name="T1" fmla="*/ 0 h 772"/>
                <a:gd name="T2" fmla="*/ 2147483646 w 693"/>
                <a:gd name="T3" fmla="*/ 0 h 772"/>
                <a:gd name="T4" fmla="*/ 2147483646 w 693"/>
                <a:gd name="T5" fmla="*/ 2147483646 h 772"/>
                <a:gd name="T6" fmla="*/ 2147483646 w 693"/>
                <a:gd name="T7" fmla="*/ 2147483646 h 772"/>
                <a:gd name="T8" fmla="*/ 2147483646 w 693"/>
                <a:gd name="T9" fmla="*/ 2147483646 h 772"/>
                <a:gd name="T10" fmla="*/ 2147483646 w 693"/>
                <a:gd name="T11" fmla="*/ 2147483646 h 772"/>
                <a:gd name="T12" fmla="*/ 2147483646 w 693"/>
                <a:gd name="T13" fmla="*/ 2147483646 h 772"/>
                <a:gd name="T14" fmla="*/ 2147483646 w 693"/>
                <a:gd name="T15" fmla="*/ 2147483646 h 772"/>
                <a:gd name="T16" fmla="*/ 2147483646 w 693"/>
                <a:gd name="T17" fmla="*/ 2147483646 h 772"/>
                <a:gd name="T18" fmla="*/ 2147483646 w 693"/>
                <a:gd name="T19" fmla="*/ 2147483646 h 772"/>
                <a:gd name="T20" fmla="*/ 2147483646 w 693"/>
                <a:gd name="T21" fmla="*/ 2147483646 h 772"/>
                <a:gd name="T22" fmla="*/ 2147483646 w 693"/>
                <a:gd name="T23" fmla="*/ 2147483646 h 772"/>
                <a:gd name="T24" fmla="*/ 0 w 693"/>
                <a:gd name="T25" fmla="*/ 2147483646 h 772"/>
                <a:gd name="T26" fmla="*/ 2147483646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4" name="Freeform 38"/>
            <p:cNvSpPr>
              <a:spLocks noChangeAspect="1"/>
            </p:cNvSpPr>
            <p:nvPr/>
          </p:nvSpPr>
          <p:spPr bwMode="ltGray">
            <a:xfrm>
              <a:off x="2838304" y="2121246"/>
              <a:ext cx="1056967" cy="495109"/>
            </a:xfrm>
            <a:custGeom>
              <a:avLst/>
              <a:gdLst>
                <a:gd name="T0" fmla="*/ 2147483646 w 800"/>
                <a:gd name="T1" fmla="*/ 0 h 413"/>
                <a:gd name="T2" fmla="*/ 2147483646 w 800"/>
                <a:gd name="T3" fmla="*/ 0 h 413"/>
                <a:gd name="T4" fmla="*/ 2147483646 w 800"/>
                <a:gd name="T5" fmla="*/ 2147483646 h 413"/>
                <a:gd name="T6" fmla="*/ 2147483646 w 800"/>
                <a:gd name="T7" fmla="*/ 2147483646 h 413"/>
                <a:gd name="T8" fmla="*/ 2147483646 w 800"/>
                <a:gd name="T9" fmla="*/ 2147483646 h 413"/>
                <a:gd name="T10" fmla="*/ 2147483646 w 800"/>
                <a:gd name="T11" fmla="*/ 2147483646 h 413"/>
                <a:gd name="T12" fmla="*/ 2147483646 w 800"/>
                <a:gd name="T13" fmla="*/ 2147483646 h 413"/>
                <a:gd name="T14" fmla="*/ 2147483646 w 800"/>
                <a:gd name="T15" fmla="*/ 2147483646 h 413"/>
                <a:gd name="T16" fmla="*/ 2147483646 w 800"/>
                <a:gd name="T17" fmla="*/ 2147483646 h 413"/>
                <a:gd name="T18" fmla="*/ 2147483646 w 800"/>
                <a:gd name="T19" fmla="*/ 2147483646 h 413"/>
                <a:gd name="T20" fmla="*/ 0 w 800"/>
                <a:gd name="T21" fmla="*/ 2147483646 h 413"/>
                <a:gd name="T22" fmla="*/ 2147483646 w 800"/>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0"/>
                <a:gd name="T37" fmla="*/ 0 h 413"/>
                <a:gd name="T38" fmla="*/ 800 w 800"/>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0" h="413">
                  <a:moveTo>
                    <a:pt x="2" y="0"/>
                  </a:moveTo>
                  <a:lnTo>
                    <a:pt x="800" y="0"/>
                  </a:lnTo>
                  <a:lnTo>
                    <a:pt x="800" y="358"/>
                  </a:lnTo>
                  <a:lnTo>
                    <a:pt x="329" y="358"/>
                  </a:lnTo>
                  <a:lnTo>
                    <a:pt x="329" y="380"/>
                  </a:lnTo>
                  <a:lnTo>
                    <a:pt x="216" y="413"/>
                  </a:lnTo>
                  <a:lnTo>
                    <a:pt x="149" y="298"/>
                  </a:lnTo>
                  <a:lnTo>
                    <a:pt x="109" y="314"/>
                  </a:lnTo>
                  <a:lnTo>
                    <a:pt x="99" y="292"/>
                  </a:lnTo>
                  <a:lnTo>
                    <a:pt x="123" y="231"/>
                  </a:lnTo>
                  <a:lnTo>
                    <a:pt x="0" y="104"/>
                  </a:lnTo>
                  <a:lnTo>
                    <a:pt x="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5" name="Freeform 39"/>
            <p:cNvSpPr>
              <a:spLocks noChangeAspect="1"/>
            </p:cNvSpPr>
            <p:nvPr/>
          </p:nvSpPr>
          <p:spPr bwMode="ltGray">
            <a:xfrm>
              <a:off x="3893195" y="2121245"/>
              <a:ext cx="656585" cy="318510"/>
            </a:xfrm>
            <a:custGeom>
              <a:avLst/>
              <a:gdLst>
                <a:gd name="T0" fmla="*/ 0 w 498"/>
                <a:gd name="T1" fmla="*/ 0 h 265"/>
                <a:gd name="T2" fmla="*/ 2147483646 w 498"/>
                <a:gd name="T3" fmla="*/ 0 h 265"/>
                <a:gd name="T4" fmla="*/ 2147483646 w 498"/>
                <a:gd name="T5" fmla="*/ 2147483646 h 265"/>
                <a:gd name="T6" fmla="*/ 2147483646 w 498"/>
                <a:gd name="T7" fmla="*/ 2147483646 h 265"/>
                <a:gd name="T8" fmla="*/ 2147483646 w 498"/>
                <a:gd name="T9" fmla="*/ 2147483646 h 265"/>
                <a:gd name="T10" fmla="*/ 0 w 498"/>
                <a:gd name="T11" fmla="*/ 0 h 265"/>
                <a:gd name="T12" fmla="*/ 0 60000 65536"/>
                <a:gd name="T13" fmla="*/ 0 60000 65536"/>
                <a:gd name="T14" fmla="*/ 0 60000 65536"/>
                <a:gd name="T15" fmla="*/ 0 60000 65536"/>
                <a:gd name="T16" fmla="*/ 0 60000 65536"/>
                <a:gd name="T17" fmla="*/ 0 60000 65536"/>
                <a:gd name="T18" fmla="*/ 0 w 498"/>
                <a:gd name="T19" fmla="*/ 0 h 265"/>
                <a:gd name="T20" fmla="*/ 498 w 49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498" h="265">
                  <a:moveTo>
                    <a:pt x="0" y="0"/>
                  </a:moveTo>
                  <a:lnTo>
                    <a:pt x="448" y="0"/>
                  </a:lnTo>
                  <a:lnTo>
                    <a:pt x="490" y="199"/>
                  </a:lnTo>
                  <a:lnTo>
                    <a:pt x="498" y="265"/>
                  </a:lnTo>
                  <a:lnTo>
                    <a:pt x="2" y="265"/>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6" name="Freeform 40"/>
            <p:cNvSpPr>
              <a:spLocks noChangeAspect="1"/>
            </p:cNvSpPr>
            <p:nvPr/>
          </p:nvSpPr>
          <p:spPr bwMode="ltGray">
            <a:xfrm>
              <a:off x="2730430" y="2121247"/>
              <a:ext cx="538337" cy="751598"/>
            </a:xfrm>
            <a:custGeom>
              <a:avLst/>
              <a:gdLst>
                <a:gd name="T0" fmla="*/ 2147483646 w 410"/>
                <a:gd name="T1" fmla="*/ 0 h 628"/>
                <a:gd name="T2" fmla="*/ 2147483646 w 410"/>
                <a:gd name="T3" fmla="*/ 0 h 628"/>
                <a:gd name="T4" fmla="*/ 2147483646 w 410"/>
                <a:gd name="T5" fmla="*/ 2147483646 h 628"/>
                <a:gd name="T6" fmla="*/ 2147483646 w 410"/>
                <a:gd name="T7" fmla="*/ 2147483646 h 628"/>
                <a:gd name="T8" fmla="*/ 2147483646 w 410"/>
                <a:gd name="T9" fmla="*/ 2147483646 h 628"/>
                <a:gd name="T10" fmla="*/ 2147483646 w 410"/>
                <a:gd name="T11" fmla="*/ 2147483646 h 628"/>
                <a:gd name="T12" fmla="*/ 2147483646 w 410"/>
                <a:gd name="T13" fmla="*/ 2147483646 h 628"/>
                <a:gd name="T14" fmla="*/ 2147483646 w 410"/>
                <a:gd name="T15" fmla="*/ 2147483646 h 628"/>
                <a:gd name="T16" fmla="*/ 2147483646 w 410"/>
                <a:gd name="T17" fmla="*/ 2147483646 h 628"/>
                <a:gd name="T18" fmla="*/ 2147483646 w 410"/>
                <a:gd name="T19" fmla="*/ 2147483646 h 628"/>
                <a:gd name="T20" fmla="*/ 2147483646 w 410"/>
                <a:gd name="T21" fmla="*/ 2147483646 h 628"/>
                <a:gd name="T22" fmla="*/ 2147483646 w 410"/>
                <a:gd name="T23" fmla="*/ 2147483646 h 628"/>
                <a:gd name="T24" fmla="*/ 2147483646 w 410"/>
                <a:gd name="T25" fmla="*/ 2147483646 h 628"/>
                <a:gd name="T26" fmla="*/ 0 w 410"/>
                <a:gd name="T27" fmla="*/ 2147483646 h 628"/>
                <a:gd name="T28" fmla="*/ 2147483646 w 410"/>
                <a:gd name="T29" fmla="*/ 2147483646 h 628"/>
                <a:gd name="T30" fmla="*/ 2147483646 w 410"/>
                <a:gd name="T31" fmla="*/ 2147483646 h 628"/>
                <a:gd name="T32" fmla="*/ 2147483646 w 410"/>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628"/>
                <a:gd name="T53" fmla="*/ 410 w 410"/>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628">
                  <a:moveTo>
                    <a:pt x="12" y="0"/>
                  </a:moveTo>
                  <a:lnTo>
                    <a:pt x="84" y="0"/>
                  </a:lnTo>
                  <a:lnTo>
                    <a:pt x="84" y="104"/>
                  </a:lnTo>
                  <a:lnTo>
                    <a:pt x="205" y="233"/>
                  </a:lnTo>
                  <a:lnTo>
                    <a:pt x="180" y="290"/>
                  </a:lnTo>
                  <a:lnTo>
                    <a:pt x="190" y="316"/>
                  </a:lnTo>
                  <a:lnTo>
                    <a:pt x="235" y="300"/>
                  </a:lnTo>
                  <a:lnTo>
                    <a:pt x="299" y="413"/>
                  </a:lnTo>
                  <a:lnTo>
                    <a:pt x="410" y="380"/>
                  </a:lnTo>
                  <a:lnTo>
                    <a:pt x="410" y="628"/>
                  </a:lnTo>
                  <a:lnTo>
                    <a:pt x="211" y="628"/>
                  </a:lnTo>
                  <a:lnTo>
                    <a:pt x="24" y="628"/>
                  </a:lnTo>
                  <a:lnTo>
                    <a:pt x="24" y="443"/>
                  </a:lnTo>
                  <a:lnTo>
                    <a:pt x="0" y="439"/>
                  </a:lnTo>
                  <a:lnTo>
                    <a:pt x="36" y="296"/>
                  </a:lnTo>
                  <a:lnTo>
                    <a:pt x="12" y="253"/>
                  </a:lnTo>
                  <a:lnTo>
                    <a:pt x="12"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47" name="Freeform 41"/>
            <p:cNvSpPr>
              <a:spLocks noChangeAspect="1"/>
            </p:cNvSpPr>
            <p:nvPr/>
          </p:nvSpPr>
          <p:spPr bwMode="ltGray">
            <a:xfrm>
              <a:off x="4059157" y="3080978"/>
              <a:ext cx="642062" cy="300639"/>
            </a:xfrm>
            <a:custGeom>
              <a:avLst/>
              <a:gdLst>
                <a:gd name="T0" fmla="*/ 0 w 486"/>
                <a:gd name="T1" fmla="*/ 0 h 252"/>
                <a:gd name="T2" fmla="*/ 2147483646 w 486"/>
                <a:gd name="T3" fmla="*/ 0 h 252"/>
                <a:gd name="T4" fmla="*/ 2147483646 w 486"/>
                <a:gd name="T5" fmla="*/ 2147483646 h 252"/>
                <a:gd name="T6" fmla="*/ 2147483646 w 486"/>
                <a:gd name="T7" fmla="*/ 2147483646 h 252"/>
                <a:gd name="T8" fmla="*/ 2147483646 w 486"/>
                <a:gd name="T9" fmla="*/ 2147483646 h 252"/>
                <a:gd name="T10" fmla="*/ 2147483646 w 486"/>
                <a:gd name="T11" fmla="*/ 2147483646 h 252"/>
                <a:gd name="T12" fmla="*/ 0 w 486"/>
                <a:gd name="T13" fmla="*/ 2147483646 h 252"/>
                <a:gd name="T14" fmla="*/ 0 w 486"/>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6"/>
                <a:gd name="T25" fmla="*/ 0 h 252"/>
                <a:gd name="T26" fmla="*/ 486 w 486"/>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6" h="252">
                  <a:moveTo>
                    <a:pt x="0" y="0"/>
                  </a:moveTo>
                  <a:lnTo>
                    <a:pt x="460" y="0"/>
                  </a:lnTo>
                  <a:lnTo>
                    <a:pt x="474" y="18"/>
                  </a:lnTo>
                  <a:lnTo>
                    <a:pt x="454" y="40"/>
                  </a:lnTo>
                  <a:lnTo>
                    <a:pt x="486" y="70"/>
                  </a:lnTo>
                  <a:lnTo>
                    <a:pt x="486" y="252"/>
                  </a:lnTo>
                  <a:lnTo>
                    <a:pt x="0" y="25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8" name="Freeform 42"/>
            <p:cNvSpPr>
              <a:spLocks noChangeAspect="1"/>
            </p:cNvSpPr>
            <p:nvPr/>
          </p:nvSpPr>
          <p:spPr bwMode="ltGray">
            <a:xfrm>
              <a:off x="3895271" y="2439755"/>
              <a:ext cx="670069" cy="382632"/>
            </a:xfrm>
            <a:custGeom>
              <a:avLst/>
              <a:gdLst>
                <a:gd name="T0" fmla="*/ 0 w 506"/>
                <a:gd name="T1" fmla="*/ 0 h 319"/>
                <a:gd name="T2" fmla="*/ 2147483646 w 506"/>
                <a:gd name="T3" fmla="*/ 0 h 319"/>
                <a:gd name="T4" fmla="*/ 2147483646 w 506"/>
                <a:gd name="T5" fmla="*/ 2147483646 h 319"/>
                <a:gd name="T6" fmla="*/ 2147483646 w 506"/>
                <a:gd name="T7" fmla="*/ 2147483646 h 319"/>
                <a:gd name="T8" fmla="*/ 2147483646 w 506"/>
                <a:gd name="T9" fmla="*/ 2147483646 h 319"/>
                <a:gd name="T10" fmla="*/ 2147483646 w 506"/>
                <a:gd name="T11" fmla="*/ 2147483646 h 319"/>
                <a:gd name="T12" fmla="*/ 2147483646 w 506"/>
                <a:gd name="T13" fmla="*/ 2147483646 h 319"/>
                <a:gd name="T14" fmla="*/ 2147483646 w 506"/>
                <a:gd name="T15" fmla="*/ 2147483646 h 319"/>
                <a:gd name="T16" fmla="*/ 2147483646 w 506"/>
                <a:gd name="T17" fmla="*/ 2147483646 h 319"/>
                <a:gd name="T18" fmla="*/ 2147483646 w 506"/>
                <a:gd name="T19" fmla="*/ 2147483646 h 319"/>
                <a:gd name="T20" fmla="*/ 0 w 506"/>
                <a:gd name="T21" fmla="*/ 2147483646 h 319"/>
                <a:gd name="T22" fmla="*/ 0 w 506"/>
                <a:gd name="T23" fmla="*/ 0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6"/>
                <a:gd name="T37" fmla="*/ 0 h 319"/>
                <a:gd name="T38" fmla="*/ 506 w 506"/>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6" h="319">
                  <a:moveTo>
                    <a:pt x="0" y="0"/>
                  </a:moveTo>
                  <a:lnTo>
                    <a:pt x="496" y="0"/>
                  </a:lnTo>
                  <a:lnTo>
                    <a:pt x="496" y="25"/>
                  </a:lnTo>
                  <a:lnTo>
                    <a:pt x="474" y="51"/>
                  </a:lnTo>
                  <a:lnTo>
                    <a:pt x="506" y="89"/>
                  </a:lnTo>
                  <a:lnTo>
                    <a:pt x="506" y="228"/>
                  </a:lnTo>
                  <a:lnTo>
                    <a:pt x="484" y="228"/>
                  </a:lnTo>
                  <a:lnTo>
                    <a:pt x="484" y="319"/>
                  </a:lnTo>
                  <a:lnTo>
                    <a:pt x="398" y="291"/>
                  </a:lnTo>
                  <a:lnTo>
                    <a:pt x="363" y="270"/>
                  </a:lnTo>
                  <a:lnTo>
                    <a:pt x="0" y="27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49" name="Freeform 43"/>
            <p:cNvSpPr>
              <a:spLocks noChangeAspect="1"/>
            </p:cNvSpPr>
            <p:nvPr/>
          </p:nvSpPr>
          <p:spPr bwMode="ltGray">
            <a:xfrm>
              <a:off x="4534222" y="2712013"/>
              <a:ext cx="583976" cy="298537"/>
            </a:xfrm>
            <a:custGeom>
              <a:avLst/>
              <a:gdLst>
                <a:gd name="T0" fmla="*/ 0 w 439"/>
                <a:gd name="T1" fmla="*/ 0 h 248"/>
                <a:gd name="T2" fmla="*/ 2147483646 w 439"/>
                <a:gd name="T3" fmla="*/ 0 h 248"/>
                <a:gd name="T4" fmla="*/ 2147483646 w 439"/>
                <a:gd name="T5" fmla="*/ 2147483646 h 248"/>
                <a:gd name="T6" fmla="*/ 2147483646 w 439"/>
                <a:gd name="T7" fmla="*/ 2147483646 h 248"/>
                <a:gd name="T8" fmla="*/ 2147483646 w 439"/>
                <a:gd name="T9" fmla="*/ 2147483646 h 248"/>
                <a:gd name="T10" fmla="*/ 2147483646 w 439"/>
                <a:gd name="T11" fmla="*/ 2147483646 h 248"/>
                <a:gd name="T12" fmla="*/ 2147483646 w 439"/>
                <a:gd name="T13" fmla="*/ 2147483646 h 248"/>
                <a:gd name="T14" fmla="*/ 2147483646 w 439"/>
                <a:gd name="T15" fmla="*/ 2147483646 h 248"/>
                <a:gd name="T16" fmla="*/ 2147483646 w 439"/>
                <a:gd name="T17" fmla="*/ 2147483646 h 248"/>
                <a:gd name="T18" fmla="*/ 2147483646 w 439"/>
                <a:gd name="T19" fmla="*/ 2147483646 h 248"/>
                <a:gd name="T20" fmla="*/ 0 w 439"/>
                <a:gd name="T21" fmla="*/ 2147483646 h 248"/>
                <a:gd name="T22" fmla="*/ 0 w 439"/>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8"/>
                <a:gd name="T38" fmla="*/ 439 w 439"/>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8">
                  <a:moveTo>
                    <a:pt x="0" y="0"/>
                  </a:moveTo>
                  <a:lnTo>
                    <a:pt x="374" y="0"/>
                  </a:lnTo>
                  <a:lnTo>
                    <a:pt x="386" y="28"/>
                  </a:lnTo>
                  <a:lnTo>
                    <a:pt x="384" y="62"/>
                  </a:lnTo>
                  <a:lnTo>
                    <a:pt x="420" y="96"/>
                  </a:lnTo>
                  <a:lnTo>
                    <a:pt x="439" y="137"/>
                  </a:lnTo>
                  <a:lnTo>
                    <a:pt x="386" y="176"/>
                  </a:lnTo>
                  <a:lnTo>
                    <a:pt x="396" y="202"/>
                  </a:lnTo>
                  <a:lnTo>
                    <a:pt x="352" y="248"/>
                  </a:lnTo>
                  <a:lnTo>
                    <a:pt x="52" y="248"/>
                  </a:lnTo>
                  <a:lnTo>
                    <a:pt x="0" y="90"/>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0" name="Rectangle 44"/>
            <p:cNvSpPr>
              <a:spLocks noChangeAspect="1" noChangeArrowheads="1"/>
            </p:cNvSpPr>
            <p:nvPr/>
          </p:nvSpPr>
          <p:spPr bwMode="ltGray">
            <a:xfrm>
              <a:off x="3268767" y="2530159"/>
              <a:ext cx="631690" cy="438344"/>
            </a:xfrm>
            <a:prstGeom prst="rect">
              <a:avLst/>
            </a:prstGeom>
            <a:solidFill>
              <a:schemeClr val="tx1">
                <a:lumMod val="50000"/>
              </a:schemeClr>
            </a:solidFill>
            <a:ln w="6350">
              <a:solidFill>
                <a:schemeClr val="tx1"/>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1" name="Rectangle 46"/>
            <p:cNvSpPr>
              <a:spLocks noChangeAspect="1" noChangeArrowheads="1"/>
            </p:cNvSpPr>
            <p:nvPr/>
          </p:nvSpPr>
          <p:spPr bwMode="ltGray">
            <a:xfrm>
              <a:off x="3447175" y="2968699"/>
              <a:ext cx="605759" cy="398400"/>
            </a:xfrm>
            <a:prstGeom prst="rect">
              <a:avLst/>
            </a:prstGeom>
            <a:solidFill>
              <a:srgbClr val="FF9900"/>
            </a:solidFill>
            <a:ln w="6350">
              <a:solidFill>
                <a:srgbClr val="000000"/>
              </a:solidFill>
              <a:miter lim="800000"/>
              <a:headEnd/>
              <a:tailEnd/>
            </a:ln>
          </p:spPr>
          <p:txBody>
            <a:bodyPr lIns="61544" tIns="30772" rIns="61544" bIns="30772"/>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
          <p:nvSpPr>
            <p:cNvPr id="52" name="Freeform 47"/>
            <p:cNvSpPr>
              <a:spLocks noChangeAspect="1"/>
            </p:cNvSpPr>
            <p:nvPr/>
          </p:nvSpPr>
          <p:spPr bwMode="ltGray">
            <a:xfrm>
              <a:off x="4718854" y="3436281"/>
              <a:ext cx="449132" cy="363710"/>
            </a:xfrm>
            <a:custGeom>
              <a:avLst/>
              <a:gdLst>
                <a:gd name="T0" fmla="*/ 0 w 339"/>
                <a:gd name="T1" fmla="*/ 0 h 303"/>
                <a:gd name="T2" fmla="*/ 2147483646 w 339"/>
                <a:gd name="T3" fmla="*/ 0 h 303"/>
                <a:gd name="T4" fmla="*/ 2147483646 w 339"/>
                <a:gd name="T5" fmla="*/ 2147483646 h 303"/>
                <a:gd name="T6" fmla="*/ 2147483646 w 339"/>
                <a:gd name="T7" fmla="*/ 2147483646 h 303"/>
                <a:gd name="T8" fmla="*/ 2147483646 w 339"/>
                <a:gd name="T9" fmla="*/ 2147483646 h 303"/>
                <a:gd name="T10" fmla="*/ 2147483646 w 339"/>
                <a:gd name="T11" fmla="*/ 2147483646 h 303"/>
                <a:gd name="T12" fmla="*/ 2147483646 w 339"/>
                <a:gd name="T13" fmla="*/ 2147483646 h 303"/>
                <a:gd name="T14" fmla="*/ 2147483646 w 339"/>
                <a:gd name="T15" fmla="*/ 2147483646 h 303"/>
                <a:gd name="T16" fmla="*/ 2147483646 w 339"/>
                <a:gd name="T17" fmla="*/ 2147483646 h 303"/>
                <a:gd name="T18" fmla="*/ 2147483646 w 339"/>
                <a:gd name="T19" fmla="*/ 2147483646 h 303"/>
                <a:gd name="T20" fmla="*/ 2147483646 w 339"/>
                <a:gd name="T21" fmla="*/ 2147483646 h 303"/>
                <a:gd name="T22" fmla="*/ 0 w 339"/>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303"/>
                <a:gd name="T38" fmla="*/ 339 w 339"/>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303">
                  <a:moveTo>
                    <a:pt x="0" y="0"/>
                  </a:moveTo>
                  <a:lnTo>
                    <a:pt x="306" y="0"/>
                  </a:lnTo>
                  <a:lnTo>
                    <a:pt x="294" y="40"/>
                  </a:lnTo>
                  <a:lnTo>
                    <a:pt x="339" y="42"/>
                  </a:lnTo>
                  <a:lnTo>
                    <a:pt x="296" y="147"/>
                  </a:lnTo>
                  <a:lnTo>
                    <a:pt x="252" y="203"/>
                  </a:lnTo>
                  <a:lnTo>
                    <a:pt x="222" y="303"/>
                  </a:lnTo>
                  <a:lnTo>
                    <a:pt x="45" y="303"/>
                  </a:lnTo>
                  <a:lnTo>
                    <a:pt x="45" y="257"/>
                  </a:lnTo>
                  <a:lnTo>
                    <a:pt x="12" y="249"/>
                  </a:lnTo>
                  <a:lnTo>
                    <a:pt x="12" y="62"/>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3" name="Freeform 48"/>
            <p:cNvSpPr>
              <a:spLocks noChangeAspect="1"/>
            </p:cNvSpPr>
            <p:nvPr/>
          </p:nvSpPr>
          <p:spPr bwMode="ltGray">
            <a:xfrm>
              <a:off x="3973831" y="3374259"/>
              <a:ext cx="760580" cy="356073"/>
            </a:xfrm>
            <a:custGeom>
              <a:avLst/>
              <a:gdLst>
                <a:gd name="T0" fmla="*/ 0 w 577"/>
                <a:gd name="T1" fmla="*/ 0 h 297"/>
                <a:gd name="T2" fmla="*/ 2147483646 w 577"/>
                <a:gd name="T3" fmla="*/ 0 h 297"/>
                <a:gd name="T4" fmla="*/ 2147483646 w 577"/>
                <a:gd name="T5" fmla="*/ 2147483646 h 297"/>
                <a:gd name="T6" fmla="*/ 2147483646 w 577"/>
                <a:gd name="T7" fmla="*/ 2147483646 h 297"/>
                <a:gd name="T8" fmla="*/ 2147483646 w 577"/>
                <a:gd name="T9" fmla="*/ 2147483646 h 297"/>
                <a:gd name="T10" fmla="*/ 2147483646 w 577"/>
                <a:gd name="T11" fmla="*/ 2147483646 h 297"/>
                <a:gd name="T12" fmla="*/ 2147483646 w 577"/>
                <a:gd name="T13" fmla="*/ 2147483646 h 297"/>
                <a:gd name="T14" fmla="*/ 2147483646 w 577"/>
                <a:gd name="T15" fmla="*/ 2147483646 h 297"/>
                <a:gd name="T16" fmla="*/ 2147483646 w 577"/>
                <a:gd name="T17" fmla="*/ 2147483646 h 297"/>
                <a:gd name="T18" fmla="*/ 0 w 577"/>
                <a:gd name="T19" fmla="*/ 2147483646 h 297"/>
                <a:gd name="T20" fmla="*/ 0 w 577"/>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7"/>
                <a:gd name="T34" fmla="*/ 0 h 297"/>
                <a:gd name="T35" fmla="*/ 577 w 577"/>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7" h="297">
                  <a:moveTo>
                    <a:pt x="0" y="0"/>
                  </a:moveTo>
                  <a:lnTo>
                    <a:pt x="554" y="0"/>
                  </a:lnTo>
                  <a:lnTo>
                    <a:pt x="569" y="54"/>
                  </a:lnTo>
                  <a:lnTo>
                    <a:pt x="577" y="115"/>
                  </a:lnTo>
                  <a:lnTo>
                    <a:pt x="577" y="297"/>
                  </a:lnTo>
                  <a:lnTo>
                    <a:pt x="482" y="273"/>
                  </a:lnTo>
                  <a:lnTo>
                    <a:pt x="440" y="281"/>
                  </a:lnTo>
                  <a:lnTo>
                    <a:pt x="197" y="231"/>
                  </a:lnTo>
                  <a:lnTo>
                    <a:pt x="197" y="88"/>
                  </a:lnTo>
                  <a:lnTo>
                    <a:pt x="0" y="86"/>
                  </a:lnTo>
                  <a:lnTo>
                    <a:pt x="0" y="0"/>
                  </a:lnTo>
                  <a:close/>
                </a:path>
              </a:pathLst>
            </a:custGeom>
            <a:solidFill>
              <a:srgbClr val="CC99FF"/>
            </a:solidFill>
            <a:ln w="6350">
              <a:solidFill>
                <a:srgbClr val="000000"/>
              </a:solidFill>
              <a:round/>
              <a:headEnd/>
              <a:tailEnd/>
            </a:ln>
          </p:spPr>
          <p:txBody>
            <a:bodyPr lIns="61544" tIns="30772" rIns="61544" bIns="30772"/>
            <a:lstStyle/>
            <a:p>
              <a:endParaRPr lang="en-US" dirty="0"/>
            </a:p>
          </p:txBody>
        </p:sp>
        <p:sp>
          <p:nvSpPr>
            <p:cNvPr id="54" name="Freeform 49"/>
            <p:cNvSpPr>
              <a:spLocks noChangeAspect="1"/>
            </p:cNvSpPr>
            <p:nvPr/>
          </p:nvSpPr>
          <p:spPr bwMode="ltGray">
            <a:xfrm>
              <a:off x="3457547" y="3366902"/>
              <a:ext cx="511368" cy="583408"/>
            </a:xfrm>
            <a:custGeom>
              <a:avLst/>
              <a:gdLst>
                <a:gd name="T0" fmla="*/ 0 w 387"/>
                <a:gd name="T1" fmla="*/ 0 h 487"/>
                <a:gd name="T2" fmla="*/ 2147483646 w 387"/>
                <a:gd name="T3" fmla="*/ 0 h 487"/>
                <a:gd name="T4" fmla="*/ 2147483646 w 387"/>
                <a:gd name="T5" fmla="*/ 2147483646 h 487"/>
                <a:gd name="T6" fmla="*/ 2147483646 w 387"/>
                <a:gd name="T7" fmla="*/ 2147483646 h 487"/>
                <a:gd name="T8" fmla="*/ 2147483646 w 387"/>
                <a:gd name="T9" fmla="*/ 2147483646 h 487"/>
                <a:gd name="T10" fmla="*/ 2147483646 w 387"/>
                <a:gd name="T11" fmla="*/ 2147483646 h 487"/>
                <a:gd name="T12" fmla="*/ 0 w 387"/>
                <a:gd name="T13" fmla="*/ 2147483646 h 487"/>
                <a:gd name="T14" fmla="*/ 0 w 387"/>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87"/>
                <a:gd name="T25" fmla="*/ 0 h 487"/>
                <a:gd name="T26" fmla="*/ 387 w 387"/>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7" h="487">
                  <a:moveTo>
                    <a:pt x="0" y="0"/>
                  </a:moveTo>
                  <a:lnTo>
                    <a:pt x="387" y="0"/>
                  </a:lnTo>
                  <a:lnTo>
                    <a:pt x="387" y="420"/>
                  </a:lnTo>
                  <a:lnTo>
                    <a:pt x="135" y="420"/>
                  </a:lnTo>
                  <a:lnTo>
                    <a:pt x="64" y="420"/>
                  </a:lnTo>
                  <a:lnTo>
                    <a:pt x="64" y="487"/>
                  </a:lnTo>
                  <a:lnTo>
                    <a:pt x="0" y="487"/>
                  </a:lnTo>
                  <a:lnTo>
                    <a:pt x="0"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5" name="Freeform 50"/>
            <p:cNvSpPr>
              <a:spLocks noChangeAspect="1"/>
            </p:cNvSpPr>
            <p:nvPr/>
          </p:nvSpPr>
          <p:spPr bwMode="ltGray">
            <a:xfrm>
              <a:off x="3013601" y="2875997"/>
              <a:ext cx="439798" cy="510876"/>
            </a:xfrm>
            <a:custGeom>
              <a:avLst/>
              <a:gdLst>
                <a:gd name="T0" fmla="*/ 2147483646 w 332"/>
                <a:gd name="T1" fmla="*/ 2147483646 h 426"/>
                <a:gd name="T2" fmla="*/ 2147483646 w 332"/>
                <a:gd name="T3" fmla="*/ 2147483646 h 426"/>
                <a:gd name="T4" fmla="*/ 2147483646 w 332"/>
                <a:gd name="T5" fmla="*/ 2147483646 h 426"/>
                <a:gd name="T6" fmla="*/ 0 w 332"/>
                <a:gd name="T7" fmla="*/ 2147483646 h 426"/>
                <a:gd name="T8" fmla="*/ 0 w 332"/>
                <a:gd name="T9" fmla="*/ 0 h 426"/>
                <a:gd name="T10" fmla="*/ 2147483646 w 332"/>
                <a:gd name="T11" fmla="*/ 0 h 426"/>
                <a:gd name="T12" fmla="*/ 2147483646 w 332"/>
                <a:gd name="T13" fmla="*/ 2147483646 h 426"/>
                <a:gd name="T14" fmla="*/ 0 60000 65536"/>
                <a:gd name="T15" fmla="*/ 0 60000 65536"/>
                <a:gd name="T16" fmla="*/ 0 60000 65536"/>
                <a:gd name="T17" fmla="*/ 0 60000 65536"/>
                <a:gd name="T18" fmla="*/ 0 60000 65536"/>
                <a:gd name="T19" fmla="*/ 0 60000 65536"/>
                <a:gd name="T20" fmla="*/ 0 60000 65536"/>
                <a:gd name="T21" fmla="*/ 0 w 332"/>
                <a:gd name="T22" fmla="*/ 0 h 426"/>
                <a:gd name="T23" fmla="*/ 332 w 332"/>
                <a:gd name="T24" fmla="*/ 426 h 4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2" h="426">
                  <a:moveTo>
                    <a:pt x="195" y="81"/>
                  </a:moveTo>
                  <a:lnTo>
                    <a:pt x="332" y="81"/>
                  </a:lnTo>
                  <a:lnTo>
                    <a:pt x="332" y="426"/>
                  </a:lnTo>
                  <a:lnTo>
                    <a:pt x="0" y="426"/>
                  </a:lnTo>
                  <a:lnTo>
                    <a:pt x="0" y="0"/>
                  </a:lnTo>
                  <a:lnTo>
                    <a:pt x="195" y="0"/>
                  </a:lnTo>
                  <a:lnTo>
                    <a:pt x="195" y="81"/>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6" name="Freeform 51"/>
            <p:cNvSpPr>
              <a:spLocks noChangeAspect="1"/>
            </p:cNvSpPr>
            <p:nvPr/>
          </p:nvSpPr>
          <p:spPr bwMode="ltGray">
            <a:xfrm>
              <a:off x="2503270" y="2875998"/>
              <a:ext cx="510331" cy="745291"/>
            </a:xfrm>
            <a:custGeom>
              <a:avLst/>
              <a:gdLst>
                <a:gd name="T0" fmla="*/ 0 w 386"/>
                <a:gd name="T1" fmla="*/ 0 h 623"/>
                <a:gd name="T2" fmla="*/ 2147483646 w 386"/>
                <a:gd name="T3" fmla="*/ 0 h 623"/>
                <a:gd name="T4" fmla="*/ 2147483646 w 386"/>
                <a:gd name="T5" fmla="*/ 2147483646 h 623"/>
                <a:gd name="T6" fmla="*/ 2147483646 w 386"/>
                <a:gd name="T7" fmla="*/ 2147483646 h 623"/>
                <a:gd name="T8" fmla="*/ 2147483646 w 386"/>
                <a:gd name="T9" fmla="*/ 2147483646 h 623"/>
                <a:gd name="T10" fmla="*/ 2147483646 w 386"/>
                <a:gd name="T11" fmla="*/ 2147483646 h 623"/>
                <a:gd name="T12" fmla="*/ 0 w 386"/>
                <a:gd name="T13" fmla="*/ 2147483646 h 623"/>
                <a:gd name="T14" fmla="*/ 0 w 386"/>
                <a:gd name="T15" fmla="*/ 0 h 623"/>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23"/>
                <a:gd name="T26" fmla="*/ 386 w 386"/>
                <a:gd name="T27" fmla="*/ 623 h 6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23">
                  <a:moveTo>
                    <a:pt x="0" y="0"/>
                  </a:moveTo>
                  <a:lnTo>
                    <a:pt x="386" y="0"/>
                  </a:lnTo>
                  <a:lnTo>
                    <a:pt x="386" y="424"/>
                  </a:lnTo>
                  <a:lnTo>
                    <a:pt x="386" y="519"/>
                  </a:lnTo>
                  <a:lnTo>
                    <a:pt x="343" y="509"/>
                  </a:lnTo>
                  <a:lnTo>
                    <a:pt x="363" y="623"/>
                  </a:lnTo>
                  <a:lnTo>
                    <a:pt x="0" y="263"/>
                  </a:lnTo>
                  <a:lnTo>
                    <a:pt x="0" y="0"/>
                  </a:lnTo>
                  <a:close/>
                </a:path>
              </a:pathLst>
            </a:custGeom>
            <a:solidFill>
              <a:schemeClr val="tx1">
                <a:lumMod val="50000"/>
              </a:schemeClr>
            </a:solidFill>
            <a:ln w="6350">
              <a:solidFill>
                <a:schemeClr val="tx1"/>
              </a:solidFill>
              <a:round/>
              <a:headEnd/>
              <a:tailEnd/>
            </a:ln>
          </p:spPr>
          <p:txBody>
            <a:bodyPr lIns="61544" tIns="30772" rIns="61544" bIns="30772"/>
            <a:lstStyle/>
            <a:p>
              <a:endParaRPr lang="en-US" dirty="0"/>
            </a:p>
          </p:txBody>
        </p:sp>
        <p:sp>
          <p:nvSpPr>
            <p:cNvPr id="57" name="Freeform 52"/>
            <p:cNvSpPr>
              <a:spLocks noChangeAspect="1"/>
            </p:cNvSpPr>
            <p:nvPr/>
          </p:nvSpPr>
          <p:spPr bwMode="ltGray">
            <a:xfrm>
              <a:off x="2958626" y="3386873"/>
              <a:ext cx="498922" cy="579204"/>
            </a:xfrm>
            <a:custGeom>
              <a:avLst/>
              <a:gdLst>
                <a:gd name="T0" fmla="*/ 2147483646 w 377"/>
                <a:gd name="T1" fmla="*/ 0 h 483"/>
                <a:gd name="T2" fmla="*/ 2147483646 w 377"/>
                <a:gd name="T3" fmla="*/ 0 h 483"/>
                <a:gd name="T4" fmla="*/ 2147483646 w 377"/>
                <a:gd name="T5" fmla="*/ 2147483646 h 483"/>
                <a:gd name="T6" fmla="*/ 2147483646 w 377"/>
                <a:gd name="T7" fmla="*/ 2147483646 h 483"/>
                <a:gd name="T8" fmla="*/ 2147483646 w 377"/>
                <a:gd name="T9" fmla="*/ 2147483646 h 483"/>
                <a:gd name="T10" fmla="*/ 2147483646 w 377"/>
                <a:gd name="T11" fmla="*/ 2147483646 h 483"/>
                <a:gd name="T12" fmla="*/ 2147483646 w 377"/>
                <a:gd name="T13" fmla="*/ 2147483646 h 483"/>
                <a:gd name="T14" fmla="*/ 2147483646 w 377"/>
                <a:gd name="T15" fmla="*/ 2147483646 h 483"/>
                <a:gd name="T16" fmla="*/ 0 w 377"/>
                <a:gd name="T17" fmla="*/ 2147483646 h 483"/>
                <a:gd name="T18" fmla="*/ 2147483646 w 377"/>
                <a:gd name="T19" fmla="*/ 2147483646 h 483"/>
                <a:gd name="T20" fmla="*/ 2147483646 w 377"/>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3"/>
                <a:gd name="T35" fmla="*/ 377 w 377"/>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3">
                  <a:moveTo>
                    <a:pt x="41" y="0"/>
                  </a:moveTo>
                  <a:lnTo>
                    <a:pt x="377" y="0"/>
                  </a:lnTo>
                  <a:lnTo>
                    <a:pt x="377" y="483"/>
                  </a:lnTo>
                  <a:lnTo>
                    <a:pt x="260" y="483"/>
                  </a:lnTo>
                  <a:lnTo>
                    <a:pt x="37" y="376"/>
                  </a:lnTo>
                  <a:lnTo>
                    <a:pt x="37" y="342"/>
                  </a:lnTo>
                  <a:lnTo>
                    <a:pt x="51" y="239"/>
                  </a:lnTo>
                  <a:lnTo>
                    <a:pt x="16" y="191"/>
                  </a:lnTo>
                  <a:lnTo>
                    <a:pt x="0" y="83"/>
                  </a:lnTo>
                  <a:lnTo>
                    <a:pt x="41" y="93"/>
                  </a:lnTo>
                  <a:lnTo>
                    <a:pt x="41" y="0"/>
                  </a:lnTo>
                  <a:close/>
                </a:path>
              </a:pathLst>
            </a:custGeom>
            <a:solidFill>
              <a:srgbClr val="FF9900"/>
            </a:solidFill>
            <a:ln w="6350">
              <a:solidFill>
                <a:srgbClr val="000000"/>
              </a:solidFill>
              <a:round/>
              <a:headEnd/>
              <a:tailEnd/>
            </a:ln>
          </p:spPr>
          <p:txBody>
            <a:bodyPr lIns="61544" tIns="30772" rIns="61544" bIns="30772"/>
            <a:lstStyle/>
            <a:p>
              <a:endParaRPr lang="en-US" dirty="0"/>
            </a:p>
          </p:txBody>
        </p:sp>
        <p:sp>
          <p:nvSpPr>
            <p:cNvPr id="58" name="AutoShape 53"/>
            <p:cNvSpPr>
              <a:spLocks noChangeArrowheads="1"/>
            </p:cNvSpPr>
            <p:nvPr/>
          </p:nvSpPr>
          <p:spPr bwMode="black">
            <a:xfrm>
              <a:off x="4570976" y="323129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59" name="AutoShape 55"/>
            <p:cNvSpPr>
              <a:spLocks noChangeArrowheads="1"/>
            </p:cNvSpPr>
            <p:nvPr/>
          </p:nvSpPr>
          <p:spPr bwMode="black">
            <a:xfrm>
              <a:off x="5542436" y="3767403"/>
              <a:ext cx="88167" cy="74635"/>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nvGrpSpPr>
            <p:cNvPr id="60" name="Group 56"/>
            <p:cNvGrpSpPr>
              <a:grpSpLocks/>
            </p:cNvGrpSpPr>
            <p:nvPr/>
          </p:nvGrpSpPr>
          <p:grpSpPr bwMode="auto">
            <a:xfrm>
              <a:off x="5850520" y="3951373"/>
              <a:ext cx="628572" cy="239672"/>
              <a:chOff x="4239" y="3161"/>
              <a:chExt cx="703" cy="285"/>
            </a:xfrm>
          </p:grpSpPr>
          <p:sp>
            <p:nvSpPr>
              <p:cNvPr id="115" name="Text Box 57"/>
              <p:cNvSpPr txBox="1">
                <a:spLocks noChangeArrowheads="1"/>
              </p:cNvSpPr>
              <p:nvPr/>
            </p:nvSpPr>
            <p:spPr bwMode="black">
              <a:xfrm>
                <a:off x="4267" y="3226"/>
                <a:ext cx="67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Stewart</a:t>
                </a:r>
              </a:p>
            </p:txBody>
          </p:sp>
          <p:sp>
            <p:nvSpPr>
              <p:cNvPr id="116" name="AutoShape 58"/>
              <p:cNvSpPr>
                <a:spLocks noChangeArrowheads="1"/>
              </p:cNvSpPr>
              <p:nvPr/>
            </p:nvSpPr>
            <p:spPr bwMode="black">
              <a:xfrm>
                <a:off x="4239" y="3161"/>
                <a:ext cx="99" cy="90"/>
              </a:xfrm>
              <a:custGeom>
                <a:avLst/>
                <a:gdLst>
                  <a:gd name="T0" fmla="*/ 50 w 99"/>
                  <a:gd name="T1" fmla="*/ 0 h 90"/>
                  <a:gd name="T2" fmla="*/ 0 w 99"/>
                  <a:gd name="T3" fmla="*/ 34 h 90"/>
                  <a:gd name="T4" fmla="*/ 19 w 99"/>
                  <a:gd name="T5" fmla="*/ 90 h 90"/>
                  <a:gd name="T6" fmla="*/ 80 w 99"/>
                  <a:gd name="T7" fmla="*/ 90 h 90"/>
                  <a:gd name="T8" fmla="*/ 99 w 99"/>
                  <a:gd name="T9" fmla="*/ 34 h 90"/>
                  <a:gd name="T10" fmla="*/ 17694720 60000 65536"/>
                  <a:gd name="T11" fmla="*/ 11796480 60000 65536"/>
                  <a:gd name="T12" fmla="*/ 5898240 60000 65536"/>
                  <a:gd name="T13" fmla="*/ 5898240 60000 65536"/>
                  <a:gd name="T14" fmla="*/ 0 60000 65536"/>
                  <a:gd name="T15" fmla="*/ 31 w 99"/>
                  <a:gd name="T16" fmla="*/ 34 h 90"/>
                  <a:gd name="T17" fmla="*/ 68 w 99"/>
                  <a:gd name="T18" fmla="*/ 69 h 90"/>
                </a:gdLst>
                <a:ahLst/>
                <a:cxnLst>
                  <a:cxn ang="T10">
                    <a:pos x="T0" y="T1"/>
                  </a:cxn>
                  <a:cxn ang="T11">
                    <a:pos x="T2" y="T3"/>
                  </a:cxn>
                  <a:cxn ang="T12">
                    <a:pos x="T4" y="T5"/>
                  </a:cxn>
                  <a:cxn ang="T13">
                    <a:pos x="T6" y="T7"/>
                  </a:cxn>
                  <a:cxn ang="T14">
                    <a:pos x="T8" y="T9"/>
                  </a:cxn>
                </a:cxnLst>
                <a:rect l="T15" t="T16" r="T17" b="T18"/>
                <a:pathLst>
                  <a:path w="99" h="90">
                    <a:moveTo>
                      <a:pt x="0" y="34"/>
                    </a:moveTo>
                    <a:lnTo>
                      <a:pt x="38" y="34"/>
                    </a:lnTo>
                    <a:lnTo>
                      <a:pt x="50" y="0"/>
                    </a:lnTo>
                    <a:lnTo>
                      <a:pt x="61" y="34"/>
                    </a:lnTo>
                    <a:lnTo>
                      <a:pt x="99" y="34"/>
                    </a:lnTo>
                    <a:lnTo>
                      <a:pt x="68" y="56"/>
                    </a:lnTo>
                    <a:lnTo>
                      <a:pt x="80" y="90"/>
                    </a:lnTo>
                    <a:lnTo>
                      <a:pt x="50" y="69"/>
                    </a:lnTo>
                    <a:lnTo>
                      <a:pt x="19" y="90"/>
                    </a:lnTo>
                    <a:lnTo>
                      <a:pt x="31" y="56"/>
                    </a:lnTo>
                    <a:lnTo>
                      <a:pt x="0" y="34"/>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grpSp>
        <p:grpSp>
          <p:nvGrpSpPr>
            <p:cNvPr id="61" name="Group 59"/>
            <p:cNvGrpSpPr>
              <a:grpSpLocks/>
            </p:cNvGrpSpPr>
            <p:nvPr/>
          </p:nvGrpSpPr>
          <p:grpSpPr bwMode="auto">
            <a:xfrm>
              <a:off x="5966280" y="2588365"/>
              <a:ext cx="534545" cy="185064"/>
              <a:chOff x="4693" y="2030"/>
              <a:chExt cx="532" cy="223"/>
            </a:xfrm>
            <a:noFill/>
          </p:grpSpPr>
          <p:sp>
            <p:nvSpPr>
              <p:cNvPr id="113" name="Text Box 60"/>
              <p:cNvSpPr txBox="1">
                <a:spLocks noChangeArrowheads="1"/>
              </p:cNvSpPr>
              <p:nvPr/>
            </p:nvSpPr>
            <p:spPr bwMode="black">
              <a:xfrm>
                <a:off x="4693" y="2030"/>
                <a:ext cx="532" cy="223"/>
              </a:xfrm>
              <a:prstGeom prst="rect">
                <a:avLst/>
              </a:prstGeom>
              <a:grpFill/>
              <a:ln w="9525">
                <a:noFill/>
                <a:miter lim="800000"/>
                <a:headEnd/>
                <a:tailEnd/>
              </a:ln>
            </p:spPr>
            <p:txBody>
              <a:bodyPr wrap="none" lIns="68572" tIns="34286" rIns="68572" bIns="34286">
                <a:spAutoFit/>
              </a:bodyPr>
              <a:lstStyle/>
              <a:p>
                <a:pPr>
                  <a:defRPr/>
                </a:pPr>
                <a:r>
                  <a:rPr lang="en-US" sz="750" b="1" dirty="0">
                    <a:latin typeface="Arial"/>
                  </a:rPr>
                  <a:t> Ft Drum</a:t>
                </a:r>
              </a:p>
            </p:txBody>
          </p:sp>
          <p:sp>
            <p:nvSpPr>
              <p:cNvPr id="114" name="AutoShape 61"/>
              <p:cNvSpPr>
                <a:spLocks noChangeArrowheads="1"/>
              </p:cNvSpPr>
              <p:nvPr/>
            </p:nvSpPr>
            <p:spPr bwMode="black">
              <a:xfrm>
                <a:off x="5097" y="2136"/>
                <a:ext cx="99" cy="91"/>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grpSp>
        <p:sp>
          <p:nvSpPr>
            <p:cNvPr id="62" name="AutoShape 63"/>
            <p:cNvSpPr>
              <a:spLocks noChangeArrowheads="1"/>
            </p:cNvSpPr>
            <p:nvPr/>
          </p:nvSpPr>
          <p:spPr bwMode="black">
            <a:xfrm>
              <a:off x="5264450" y="3353235"/>
              <a:ext cx="88167" cy="76737"/>
            </a:xfrm>
            <a:custGeom>
              <a:avLst/>
              <a:gdLst>
                <a:gd name="T0" fmla="*/ 15998 w 147637"/>
                <a:gd name="T1" fmla="*/ 0 h 131763"/>
                <a:gd name="T2" fmla="*/ 0 w 147637"/>
                <a:gd name="T3" fmla="*/ 5674 h 131763"/>
                <a:gd name="T4" fmla="*/ 6111 w 147637"/>
                <a:gd name="T5" fmla="*/ 14857 h 131763"/>
                <a:gd name="T6" fmla="*/ 25886 w 147637"/>
                <a:gd name="T7" fmla="*/ 14857 h 131763"/>
                <a:gd name="T8" fmla="*/ 31997 w 147637"/>
                <a:gd name="T9" fmla="*/ 5674 h 131763"/>
                <a:gd name="T10" fmla="*/ 17694720 60000 65536"/>
                <a:gd name="T11" fmla="*/ 11796480 60000 65536"/>
                <a:gd name="T12" fmla="*/ 5898240 60000 65536"/>
                <a:gd name="T13" fmla="*/ 5898240 60000 65536"/>
                <a:gd name="T14" fmla="*/ 0 60000 65536"/>
                <a:gd name="T15" fmla="*/ 45623 w 147637"/>
                <a:gd name="T16" fmla="*/ 50329 h 131763"/>
                <a:gd name="T17" fmla="*/ 102014 w 147637"/>
                <a:gd name="T18" fmla="*/ 100657 h 131763"/>
              </a:gdLst>
              <a:ahLst/>
              <a:cxnLst>
                <a:cxn ang="T10">
                  <a:pos x="T0" y="T1"/>
                </a:cxn>
                <a:cxn ang="T11">
                  <a:pos x="T2" y="T3"/>
                </a:cxn>
                <a:cxn ang="T12">
                  <a:pos x="T4" y="T5"/>
                </a:cxn>
                <a:cxn ang="T13">
                  <a:pos x="T6" y="T7"/>
                </a:cxn>
                <a:cxn ang="T14">
                  <a:pos x="T8" y="T9"/>
                </a:cxn>
              </a:cxnLst>
              <a:rect l="T15" t="T16" r="T17" b="T18"/>
              <a:pathLst>
                <a:path w="147637" h="131763">
                  <a:moveTo>
                    <a:pt x="0" y="50329"/>
                  </a:moveTo>
                  <a:lnTo>
                    <a:pt x="56393" y="50329"/>
                  </a:lnTo>
                  <a:lnTo>
                    <a:pt x="73819" y="0"/>
                  </a:lnTo>
                  <a:lnTo>
                    <a:pt x="91244" y="50329"/>
                  </a:lnTo>
                  <a:lnTo>
                    <a:pt x="147637" y="50329"/>
                  </a:lnTo>
                  <a:lnTo>
                    <a:pt x="102014" y="81434"/>
                  </a:lnTo>
                  <a:lnTo>
                    <a:pt x="119441" y="131763"/>
                  </a:lnTo>
                  <a:lnTo>
                    <a:pt x="73819" y="100657"/>
                  </a:lnTo>
                  <a:lnTo>
                    <a:pt x="28196" y="131763"/>
                  </a:lnTo>
                  <a:lnTo>
                    <a:pt x="45623" y="81434"/>
                  </a:lnTo>
                  <a:lnTo>
                    <a:pt x="0" y="50329"/>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3" name="Text Box 64"/>
            <p:cNvSpPr txBox="1">
              <a:spLocks noChangeArrowheads="1"/>
            </p:cNvSpPr>
            <p:nvPr/>
          </p:nvSpPr>
          <p:spPr bwMode="black">
            <a:xfrm>
              <a:off x="4221083" y="3910364"/>
              <a:ext cx="536553"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Cavazos</a:t>
              </a:r>
            </a:p>
          </p:txBody>
        </p:sp>
        <p:sp>
          <p:nvSpPr>
            <p:cNvPr id="64" name="AutoShape 65"/>
            <p:cNvSpPr>
              <a:spLocks noChangeArrowheads="1"/>
            </p:cNvSpPr>
            <p:nvPr/>
          </p:nvSpPr>
          <p:spPr bwMode="black">
            <a:xfrm>
              <a:off x="3825772" y="313564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5" name="AutoShape 67"/>
            <p:cNvSpPr>
              <a:spLocks noChangeArrowheads="1"/>
            </p:cNvSpPr>
            <p:nvPr/>
          </p:nvSpPr>
          <p:spPr bwMode="black">
            <a:xfrm>
              <a:off x="2261589" y="2245287"/>
              <a:ext cx="89204" cy="73583"/>
            </a:xfrm>
            <a:custGeom>
              <a:avLst/>
              <a:gdLst>
                <a:gd name="T0" fmla="*/ 13886 w 150813"/>
                <a:gd name="T1" fmla="*/ 0 h 127000"/>
                <a:gd name="T2" fmla="*/ 0 w 150813"/>
                <a:gd name="T3" fmla="*/ 5013 h 127000"/>
                <a:gd name="T4" fmla="*/ 5304 w 150813"/>
                <a:gd name="T5" fmla="*/ 13121 h 127000"/>
                <a:gd name="T6" fmla="*/ 22468 w 150813"/>
                <a:gd name="T7" fmla="*/ 13121 h 127000"/>
                <a:gd name="T8" fmla="*/ 27771 w 150813"/>
                <a:gd name="T9" fmla="*/ 5013 h 127000"/>
                <a:gd name="T10" fmla="*/ 17694720 60000 65536"/>
                <a:gd name="T11" fmla="*/ 11796480 60000 65536"/>
                <a:gd name="T12" fmla="*/ 5898240 60000 65536"/>
                <a:gd name="T13" fmla="*/ 5898240 60000 65536"/>
                <a:gd name="T14" fmla="*/ 0 60000 65536"/>
                <a:gd name="T15" fmla="*/ 46604 w 150813"/>
                <a:gd name="T16" fmla="*/ 48510 h 127000"/>
                <a:gd name="T17" fmla="*/ 104209 w 150813"/>
                <a:gd name="T18" fmla="*/ 97019 h 127000"/>
              </a:gdLst>
              <a:ahLst/>
              <a:cxnLst>
                <a:cxn ang="T10">
                  <a:pos x="T0" y="T1"/>
                </a:cxn>
                <a:cxn ang="T11">
                  <a:pos x="T2" y="T3"/>
                </a:cxn>
                <a:cxn ang="T12">
                  <a:pos x="T4" y="T5"/>
                </a:cxn>
                <a:cxn ang="T13">
                  <a:pos x="T6" y="T7"/>
                </a:cxn>
                <a:cxn ang="T14">
                  <a:pos x="T8" y="T9"/>
                </a:cxn>
              </a:cxnLst>
              <a:rect l="T15" t="T16" r="T17" b="T18"/>
              <a:pathLst>
                <a:path w="150813" h="127000">
                  <a:moveTo>
                    <a:pt x="0" y="48510"/>
                  </a:moveTo>
                  <a:lnTo>
                    <a:pt x="57606" y="48510"/>
                  </a:lnTo>
                  <a:lnTo>
                    <a:pt x="75407" y="0"/>
                  </a:lnTo>
                  <a:lnTo>
                    <a:pt x="93207" y="48510"/>
                  </a:lnTo>
                  <a:lnTo>
                    <a:pt x="150813" y="48510"/>
                  </a:lnTo>
                  <a:lnTo>
                    <a:pt x="104209" y="78490"/>
                  </a:lnTo>
                  <a:lnTo>
                    <a:pt x="122010" y="127000"/>
                  </a:lnTo>
                  <a:lnTo>
                    <a:pt x="75407" y="97019"/>
                  </a:lnTo>
                  <a:lnTo>
                    <a:pt x="28803" y="127000"/>
                  </a:lnTo>
                  <a:lnTo>
                    <a:pt x="46604" y="78490"/>
                  </a:lnTo>
                  <a:lnTo>
                    <a:pt x="0" y="4851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6" name="Text Box 68"/>
            <p:cNvSpPr txBox="1">
              <a:spLocks noChangeArrowheads="1"/>
            </p:cNvSpPr>
            <p:nvPr/>
          </p:nvSpPr>
          <p:spPr bwMode="black">
            <a:xfrm>
              <a:off x="2298825" y="2214802"/>
              <a:ext cx="52480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Lewis</a:t>
              </a:r>
            </a:p>
          </p:txBody>
        </p:sp>
        <p:sp>
          <p:nvSpPr>
            <p:cNvPr id="67" name="AutoShape 69"/>
            <p:cNvSpPr>
              <a:spLocks noChangeArrowheads="1"/>
            </p:cNvSpPr>
            <p:nvPr/>
          </p:nvSpPr>
          <p:spPr bwMode="black">
            <a:xfrm>
              <a:off x="4211633" y="4048069"/>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68" name="Text Box 72"/>
            <p:cNvSpPr txBox="1">
              <a:spLocks noChangeArrowheads="1"/>
            </p:cNvSpPr>
            <p:nvPr/>
          </p:nvSpPr>
          <p:spPr bwMode="black">
            <a:xfrm>
              <a:off x="4158734" y="3166125"/>
              <a:ext cx="486335"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Riley</a:t>
              </a:r>
            </a:p>
          </p:txBody>
        </p:sp>
        <p:sp>
          <p:nvSpPr>
            <p:cNvPr id="69" name="Text Box 73"/>
            <p:cNvSpPr txBox="1">
              <a:spLocks noChangeArrowheads="1"/>
            </p:cNvSpPr>
            <p:nvPr/>
          </p:nvSpPr>
          <p:spPr bwMode="black">
            <a:xfrm>
              <a:off x="6340838" y="3506772"/>
              <a:ext cx="480550" cy="169062"/>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Liberty</a:t>
              </a:r>
            </a:p>
          </p:txBody>
        </p:sp>
        <p:sp>
          <p:nvSpPr>
            <p:cNvPr id="70" name="Text Box 118"/>
            <p:cNvSpPr txBox="1">
              <a:spLocks noChangeArrowheads="1"/>
            </p:cNvSpPr>
            <p:nvPr/>
          </p:nvSpPr>
          <p:spPr bwMode="black">
            <a:xfrm>
              <a:off x="2903998" y="4048001"/>
              <a:ext cx="733343" cy="3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Schofield Barracks</a:t>
              </a:r>
            </a:p>
          </p:txBody>
        </p:sp>
        <p:sp>
          <p:nvSpPr>
            <p:cNvPr id="73" name="Freeform 279"/>
            <p:cNvSpPr>
              <a:spLocks/>
            </p:cNvSpPr>
            <p:nvPr/>
          </p:nvSpPr>
          <p:spPr bwMode="auto">
            <a:xfrm rot="1768585">
              <a:off x="2029104" y="4269702"/>
              <a:ext cx="237533" cy="344789"/>
            </a:xfrm>
            <a:custGeom>
              <a:avLst/>
              <a:gdLst>
                <a:gd name="T0" fmla="*/ 2147483646 w 69"/>
                <a:gd name="T1" fmla="*/ 0 h 125"/>
                <a:gd name="T2" fmla="*/ 0 w 69"/>
                <a:gd name="T3" fmla="*/ 2147483646 h 125"/>
                <a:gd name="T4" fmla="*/ 2147483646 w 69"/>
                <a:gd name="T5" fmla="*/ 2147483646 h 125"/>
                <a:gd name="T6" fmla="*/ 2147483646 w 69"/>
                <a:gd name="T7" fmla="*/ 2147483646 h 125"/>
                <a:gd name="T8" fmla="*/ 0 w 69"/>
                <a:gd name="T9" fmla="*/ 2147483646 h 125"/>
                <a:gd name="T10" fmla="*/ 0 w 69"/>
                <a:gd name="T11" fmla="*/ 2147483646 h 125"/>
                <a:gd name="T12" fmla="*/ 2147483646 w 69"/>
                <a:gd name="T13" fmla="*/ 2147483646 h 125"/>
                <a:gd name="T14" fmla="*/ 2147483646 w 69"/>
                <a:gd name="T15" fmla="*/ 2147483646 h 125"/>
                <a:gd name="T16" fmla="*/ 2147483646 w 69"/>
                <a:gd name="T17" fmla="*/ 2147483646 h 125"/>
                <a:gd name="T18" fmla="*/ 2147483646 w 69"/>
                <a:gd name="T19" fmla="*/ 2147483646 h 125"/>
                <a:gd name="T20" fmla="*/ 2147483646 w 69"/>
                <a:gd name="T21" fmla="*/ 2147483646 h 125"/>
                <a:gd name="T22" fmla="*/ 2147483646 w 69"/>
                <a:gd name="T23" fmla="*/ 2147483646 h 125"/>
                <a:gd name="T24" fmla="*/ 2147483646 w 69"/>
                <a:gd name="T25" fmla="*/ 2147483646 h 125"/>
                <a:gd name="T26" fmla="*/ 2147483646 w 69"/>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125"/>
                <a:gd name="T44" fmla="*/ 69 w 69"/>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125">
                  <a:moveTo>
                    <a:pt x="28" y="0"/>
                  </a:moveTo>
                  <a:lnTo>
                    <a:pt x="0" y="26"/>
                  </a:lnTo>
                  <a:lnTo>
                    <a:pt x="8" y="43"/>
                  </a:lnTo>
                  <a:lnTo>
                    <a:pt x="8" y="52"/>
                  </a:lnTo>
                  <a:lnTo>
                    <a:pt x="0" y="50"/>
                  </a:lnTo>
                  <a:lnTo>
                    <a:pt x="0" y="71"/>
                  </a:lnTo>
                  <a:lnTo>
                    <a:pt x="12" y="71"/>
                  </a:lnTo>
                  <a:lnTo>
                    <a:pt x="21" y="90"/>
                  </a:lnTo>
                  <a:lnTo>
                    <a:pt x="19" y="106"/>
                  </a:lnTo>
                  <a:lnTo>
                    <a:pt x="35" y="124"/>
                  </a:lnTo>
                  <a:lnTo>
                    <a:pt x="68" y="75"/>
                  </a:lnTo>
                  <a:lnTo>
                    <a:pt x="62" y="26"/>
                  </a:lnTo>
                  <a:lnTo>
                    <a:pt x="39" y="7"/>
                  </a:lnTo>
                  <a:lnTo>
                    <a:pt x="28" y="0"/>
                  </a:lnTo>
                </a:path>
              </a:pathLst>
            </a:custGeom>
            <a:solidFill>
              <a:srgbClr val="FF0000"/>
            </a:solidFill>
            <a:ln w="12700" cap="rnd">
              <a:solidFill>
                <a:srgbClr val="000000"/>
              </a:solidFill>
              <a:round/>
              <a:headEnd type="none" w="sm" len="sm"/>
              <a:tailEnd type="none" w="sm" len="sm"/>
            </a:ln>
          </p:spPr>
          <p:txBody>
            <a:bodyPr lIns="61544" tIns="30772" rIns="61544" bIns="30772"/>
            <a:lstStyle/>
            <a:p>
              <a:endParaRPr lang="en-US" dirty="0"/>
            </a:p>
          </p:txBody>
        </p:sp>
        <p:sp>
          <p:nvSpPr>
            <p:cNvPr id="74" name="Text Box 280"/>
            <p:cNvSpPr txBox="1">
              <a:spLocks noChangeArrowheads="1"/>
            </p:cNvSpPr>
            <p:nvPr/>
          </p:nvSpPr>
          <p:spPr bwMode="auto">
            <a:xfrm>
              <a:off x="1993528" y="4328565"/>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Korea</a:t>
              </a:r>
            </a:p>
          </p:txBody>
        </p:sp>
        <p:sp>
          <p:nvSpPr>
            <p:cNvPr id="75" name="Text Box 70"/>
            <p:cNvSpPr txBox="1">
              <a:spLocks noChangeArrowheads="1"/>
            </p:cNvSpPr>
            <p:nvPr/>
          </p:nvSpPr>
          <p:spPr bwMode="black">
            <a:xfrm>
              <a:off x="3494574" y="3183855"/>
              <a:ext cx="5873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Carson</a:t>
              </a:r>
            </a:p>
          </p:txBody>
        </p:sp>
        <p:sp>
          <p:nvSpPr>
            <p:cNvPr id="76" name="Text Box 120"/>
            <p:cNvSpPr txBox="1">
              <a:spLocks noChangeArrowheads="1"/>
            </p:cNvSpPr>
            <p:nvPr/>
          </p:nvSpPr>
          <p:spPr bwMode="auto">
            <a:xfrm>
              <a:off x="5093533" y="5043799"/>
              <a:ext cx="60057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Germany</a:t>
              </a:r>
            </a:p>
          </p:txBody>
        </p:sp>
        <p:sp>
          <p:nvSpPr>
            <p:cNvPr id="77" name="Text Box 252"/>
            <p:cNvSpPr txBox="1">
              <a:spLocks noChangeArrowheads="1"/>
            </p:cNvSpPr>
            <p:nvPr/>
          </p:nvSpPr>
          <p:spPr bwMode="auto">
            <a:xfrm>
              <a:off x="5612451" y="4926729"/>
              <a:ext cx="428388"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Italy</a:t>
              </a:r>
            </a:p>
          </p:txBody>
        </p:sp>
        <p:sp>
          <p:nvSpPr>
            <p:cNvPr id="78" name="Text Box 54"/>
            <p:cNvSpPr txBox="1">
              <a:spLocks noChangeArrowheads="1"/>
            </p:cNvSpPr>
            <p:nvPr/>
          </p:nvSpPr>
          <p:spPr bwMode="black">
            <a:xfrm>
              <a:off x="5039311" y="3701631"/>
              <a:ext cx="453881"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Moore</a:t>
              </a:r>
            </a:p>
          </p:txBody>
        </p:sp>
        <p:sp>
          <p:nvSpPr>
            <p:cNvPr id="79" name="Text Box 62"/>
            <p:cNvSpPr txBox="1">
              <a:spLocks noChangeArrowheads="1"/>
            </p:cNvSpPr>
            <p:nvPr/>
          </p:nvSpPr>
          <p:spPr bwMode="black">
            <a:xfrm>
              <a:off x="5066142" y="3410939"/>
              <a:ext cx="689916"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Campbell</a:t>
              </a:r>
            </a:p>
          </p:txBody>
        </p:sp>
        <p:sp>
          <p:nvSpPr>
            <p:cNvPr id="81" name="AutoShape 329"/>
            <p:cNvSpPr>
              <a:spLocks noChangeArrowheads="1"/>
            </p:cNvSpPr>
            <p:nvPr/>
          </p:nvSpPr>
          <p:spPr bwMode="auto">
            <a:xfrm>
              <a:off x="4926240" y="4397440"/>
              <a:ext cx="882772" cy="368761"/>
            </a:xfrm>
            <a:prstGeom prst="wedgeRectCallout">
              <a:avLst>
                <a:gd name="adj1" fmla="val 24300"/>
                <a:gd name="adj2" fmla="val -19885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SOUTHEAST</a:t>
              </a:r>
            </a:p>
            <a:p>
              <a:pPr algn="ctr" eaLnBrk="1" hangingPunct="1"/>
              <a:r>
                <a:rPr lang="en-US" altLang="en-US" sz="750" b="1" dirty="0">
                  <a:solidFill>
                    <a:srgbClr val="000000"/>
                  </a:solidFill>
                </a:rPr>
                <a:t> CW3 Freeman 420A</a:t>
              </a:r>
            </a:p>
            <a:p>
              <a:pPr algn="ctr" eaLnBrk="1" hangingPunct="1"/>
              <a:r>
                <a:rPr lang="en-US" altLang="en-US" sz="750" b="1" dirty="0">
                  <a:solidFill>
                    <a:srgbClr val="000000"/>
                  </a:solidFill>
                </a:rPr>
                <a:t>SSG Simms 79R</a:t>
              </a:r>
            </a:p>
          </p:txBody>
        </p:sp>
        <p:sp>
          <p:nvSpPr>
            <p:cNvPr id="80" name="AutoShape 327"/>
            <p:cNvSpPr>
              <a:spLocks noChangeArrowheads="1"/>
            </p:cNvSpPr>
            <p:nvPr/>
          </p:nvSpPr>
          <p:spPr bwMode="auto">
            <a:xfrm>
              <a:off x="7192314" y="3109521"/>
              <a:ext cx="892653" cy="342244"/>
            </a:xfrm>
            <a:prstGeom prst="wedgeRectCallout">
              <a:avLst>
                <a:gd name="adj1" fmla="val -161794"/>
                <a:gd name="adj2" fmla="val 72816"/>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EAST</a:t>
              </a:r>
            </a:p>
            <a:p>
              <a:pPr algn="ctr" eaLnBrk="1" hangingPunct="1"/>
              <a:r>
                <a:rPr lang="en-US" altLang="en-US" sz="750" b="1" dirty="0">
                  <a:solidFill>
                    <a:srgbClr val="000000"/>
                  </a:solidFill>
                </a:rPr>
                <a:t> CW4 Gathright 882A </a:t>
              </a:r>
            </a:p>
            <a:p>
              <a:pPr algn="ctr" eaLnBrk="1" hangingPunct="1"/>
              <a:r>
                <a:rPr lang="en-US" altLang="en-US" sz="750" b="1" dirty="0">
                  <a:solidFill>
                    <a:srgbClr val="000000"/>
                  </a:solidFill>
                </a:rPr>
                <a:t>SSG Paige </a:t>
              </a:r>
              <a:r>
                <a:rPr lang="en-US" altLang="en-US" sz="750" b="1" dirty="0" err="1">
                  <a:solidFill>
                    <a:srgbClr val="000000"/>
                  </a:solidFill>
                </a:rPr>
                <a:t>35L</a:t>
              </a:r>
              <a:endParaRPr lang="en-US" altLang="en-US" sz="750" b="1" dirty="0">
                <a:solidFill>
                  <a:srgbClr val="000000"/>
                </a:solidFill>
              </a:endParaRPr>
            </a:p>
          </p:txBody>
        </p:sp>
        <p:sp>
          <p:nvSpPr>
            <p:cNvPr id="82" name="AutoShape 324"/>
            <p:cNvSpPr>
              <a:spLocks noChangeArrowheads="1"/>
            </p:cNvSpPr>
            <p:nvPr/>
          </p:nvSpPr>
          <p:spPr bwMode="auto">
            <a:xfrm>
              <a:off x="4343781" y="2531737"/>
              <a:ext cx="812382" cy="487557"/>
            </a:xfrm>
            <a:prstGeom prst="wedgeRectCallout">
              <a:avLst>
                <a:gd name="adj1" fmla="val 64242"/>
                <a:gd name="adj2" fmla="val 12016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CENTRAL</a:t>
              </a:r>
            </a:p>
            <a:p>
              <a:pPr algn="ctr" eaLnBrk="1" hangingPunct="1"/>
              <a:r>
                <a:rPr lang="en-US" altLang="en-US" sz="750" b="1" dirty="0">
                  <a:solidFill>
                    <a:srgbClr val="000000"/>
                  </a:solidFill>
                </a:rPr>
                <a:t>CW3 Perkins 420A</a:t>
              </a:r>
            </a:p>
            <a:p>
              <a:pPr algn="ctr" eaLnBrk="1" hangingPunct="1"/>
              <a:r>
                <a:rPr lang="en-US" altLang="en-US" sz="750" b="1" dirty="0">
                  <a:solidFill>
                    <a:srgbClr val="000000"/>
                  </a:solidFill>
                </a:rPr>
                <a:t>CW2 James </a:t>
              </a:r>
              <a:r>
                <a:rPr lang="en-US" altLang="en-US" sz="750" b="1" dirty="0" err="1">
                  <a:solidFill>
                    <a:srgbClr val="000000"/>
                  </a:solidFill>
                </a:rPr>
                <a:t>881A</a:t>
              </a:r>
              <a:endParaRPr lang="en-US" altLang="en-US" sz="750" b="1" dirty="0">
                <a:solidFill>
                  <a:srgbClr val="000000"/>
                </a:solidFill>
              </a:endParaRPr>
            </a:p>
            <a:p>
              <a:pPr algn="ctr" eaLnBrk="1" hangingPunct="1"/>
              <a:r>
                <a:rPr lang="en-US" altLang="en-US" sz="750" b="1" dirty="0">
                  <a:solidFill>
                    <a:srgbClr val="000000"/>
                  </a:solidFill>
                </a:rPr>
                <a:t>SFC Carter </a:t>
              </a:r>
              <a:r>
                <a:rPr lang="en-US" altLang="en-US" sz="750" b="1" dirty="0" err="1">
                  <a:solidFill>
                    <a:srgbClr val="000000"/>
                  </a:solidFill>
                </a:rPr>
                <a:t>79R</a:t>
              </a:r>
              <a:r>
                <a:rPr lang="en-US" altLang="en-US" sz="750" b="1" dirty="0">
                  <a:solidFill>
                    <a:srgbClr val="000000"/>
                  </a:solidFill>
                </a:rPr>
                <a:t> </a:t>
              </a:r>
            </a:p>
          </p:txBody>
        </p:sp>
        <p:sp>
          <p:nvSpPr>
            <p:cNvPr id="83" name="AutoShape 69"/>
            <p:cNvSpPr>
              <a:spLocks noChangeArrowheads="1"/>
            </p:cNvSpPr>
            <p:nvPr/>
          </p:nvSpPr>
          <p:spPr bwMode="black">
            <a:xfrm>
              <a:off x="5334984" y="5197015"/>
              <a:ext cx="88167" cy="75686"/>
            </a:xfrm>
            <a:custGeom>
              <a:avLst/>
              <a:gdLst>
                <a:gd name="T0" fmla="*/ 13482 w 149225"/>
                <a:gd name="T1" fmla="*/ 0 h 128587"/>
                <a:gd name="T2" fmla="*/ 0 w 149225"/>
                <a:gd name="T3" fmla="*/ 6631 h 128587"/>
                <a:gd name="T4" fmla="*/ 5150 w 149225"/>
                <a:gd name="T5" fmla="*/ 17364 h 128587"/>
                <a:gd name="T6" fmla="*/ 21816 w 149225"/>
                <a:gd name="T7" fmla="*/ 17364 h 128587"/>
                <a:gd name="T8" fmla="*/ 26965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4" name="AutoShape 66"/>
            <p:cNvSpPr>
              <a:spLocks noChangeArrowheads="1"/>
            </p:cNvSpPr>
            <p:nvPr/>
          </p:nvSpPr>
          <p:spPr bwMode="black">
            <a:xfrm>
              <a:off x="3726223" y="3858947"/>
              <a:ext cx="93524" cy="92378"/>
            </a:xfrm>
            <a:custGeom>
              <a:avLst/>
              <a:gdLst>
                <a:gd name="T0" fmla="*/ 13481 w 149225"/>
                <a:gd name="T1" fmla="*/ 0 h 128587"/>
                <a:gd name="T2" fmla="*/ 0 w 149225"/>
                <a:gd name="T3" fmla="*/ 5229 h 128587"/>
                <a:gd name="T4" fmla="*/ 5150 w 149225"/>
                <a:gd name="T5" fmla="*/ 13690 h 128587"/>
                <a:gd name="T6" fmla="*/ 21813 w 149225"/>
                <a:gd name="T7" fmla="*/ 13690 h 128587"/>
                <a:gd name="T8" fmla="*/ 26964 w 149225"/>
                <a:gd name="T9" fmla="*/ 5229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85" name="Text Box 71"/>
            <p:cNvSpPr txBox="1">
              <a:spLocks noChangeArrowheads="1"/>
            </p:cNvSpPr>
            <p:nvPr/>
          </p:nvSpPr>
          <p:spPr bwMode="black">
            <a:xfrm>
              <a:off x="3760774" y="3846874"/>
              <a:ext cx="48633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Bliss</a:t>
              </a:r>
            </a:p>
          </p:txBody>
        </p:sp>
        <p:sp>
          <p:nvSpPr>
            <p:cNvPr id="86" name="AutoShape 328"/>
            <p:cNvSpPr>
              <a:spLocks noChangeArrowheads="1"/>
            </p:cNvSpPr>
            <p:nvPr/>
          </p:nvSpPr>
          <p:spPr bwMode="auto">
            <a:xfrm>
              <a:off x="3681620" y="4539468"/>
              <a:ext cx="837069" cy="471946"/>
            </a:xfrm>
            <a:prstGeom prst="wedgeRectCallout">
              <a:avLst>
                <a:gd name="adj1" fmla="val 18304"/>
                <a:gd name="adj2" fmla="val -134716"/>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SOUTHWEST</a:t>
              </a:r>
            </a:p>
            <a:p>
              <a:pPr algn="ctr" eaLnBrk="1" hangingPunct="1"/>
              <a:r>
                <a:rPr lang="en-US" altLang="en-US" sz="750" b="1" dirty="0">
                  <a:solidFill>
                    <a:srgbClr val="000000"/>
                  </a:solidFill>
                </a:rPr>
                <a:t>CW3 Puente 120A  </a:t>
              </a:r>
            </a:p>
            <a:p>
              <a:pPr algn="ctr" eaLnBrk="1" hangingPunct="1"/>
              <a:r>
                <a:rPr lang="en-US" altLang="en-US" sz="750" b="1" dirty="0">
                  <a:solidFill>
                    <a:srgbClr val="000000"/>
                  </a:solidFill>
                </a:rPr>
                <a:t>SFC Pusateri 79R</a:t>
              </a:r>
            </a:p>
            <a:p>
              <a:pPr algn="ctr" eaLnBrk="1" hangingPunct="1"/>
              <a:r>
                <a:rPr lang="en-US" altLang="en-US" sz="750" b="1" dirty="0">
                  <a:solidFill>
                    <a:srgbClr val="000000"/>
                  </a:solidFill>
                </a:rPr>
                <a:t>SFC Fettig 35L</a:t>
              </a:r>
              <a:endParaRPr lang="en-US" altLang="en-US" sz="750" b="1" dirty="0">
                <a:solidFill>
                  <a:srgbClr val="FF0000"/>
                </a:solidFill>
              </a:endParaRPr>
            </a:p>
            <a:p>
              <a:pPr algn="ctr" eaLnBrk="1" hangingPunct="1"/>
              <a:endParaRPr lang="en-US" altLang="en-US" sz="750" b="1" dirty="0">
                <a:solidFill>
                  <a:srgbClr val="000000"/>
                </a:solidFill>
              </a:endParaRPr>
            </a:p>
          </p:txBody>
        </p:sp>
        <p:sp>
          <p:nvSpPr>
            <p:cNvPr id="87" name="Text Box 211"/>
            <p:cNvSpPr txBox="1">
              <a:spLocks noChangeArrowheads="1"/>
            </p:cNvSpPr>
            <p:nvPr/>
          </p:nvSpPr>
          <p:spPr bwMode="black">
            <a:xfrm>
              <a:off x="1289853" y="1665543"/>
              <a:ext cx="55078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Alaska</a:t>
              </a:r>
            </a:p>
          </p:txBody>
        </p:sp>
        <p:pic>
          <p:nvPicPr>
            <p:cNvPr id="88" name="Picture 1"/>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451168" y="4976730"/>
              <a:ext cx="597461" cy="551873"/>
            </a:xfrm>
            <a:prstGeom prst="rect">
              <a:avLst/>
            </a:prstGeom>
            <a:solidFill>
              <a:schemeClr val="tx1">
                <a:lumMod val="65000"/>
                <a:lumOff val="35000"/>
              </a:schemeClr>
            </a:solidFill>
            <a:ln>
              <a:noFill/>
            </a:ln>
          </p:spPr>
        </p:pic>
        <p:sp>
          <p:nvSpPr>
            <p:cNvPr id="89" name="Text Box 70"/>
            <p:cNvSpPr txBox="1">
              <a:spLocks noChangeArrowheads="1"/>
            </p:cNvSpPr>
            <p:nvPr/>
          </p:nvSpPr>
          <p:spPr bwMode="black">
            <a:xfrm>
              <a:off x="6467896" y="5193929"/>
              <a:ext cx="62419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solidFill>
                    <a:srgbClr val="000000"/>
                  </a:solidFill>
                </a:rPr>
                <a:t>CENTCOM</a:t>
              </a:r>
            </a:p>
          </p:txBody>
        </p:sp>
        <p:sp>
          <p:nvSpPr>
            <p:cNvPr id="90" name="AutoShape 327"/>
            <p:cNvSpPr>
              <a:spLocks noChangeArrowheads="1"/>
            </p:cNvSpPr>
            <p:nvPr/>
          </p:nvSpPr>
          <p:spPr bwMode="auto">
            <a:xfrm>
              <a:off x="6544946" y="3989387"/>
              <a:ext cx="1040132" cy="485558"/>
            </a:xfrm>
            <a:prstGeom prst="wedgeRectCallout">
              <a:avLst>
                <a:gd name="adj1" fmla="val -79520"/>
                <a:gd name="adj2" fmla="val -139194"/>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Company HQ</a:t>
              </a:r>
            </a:p>
            <a:p>
              <a:pPr algn="ctr" eaLnBrk="1" hangingPunct="1"/>
              <a:r>
                <a:rPr lang="en-US" altLang="en-US" sz="750" b="1" dirty="0">
                  <a:solidFill>
                    <a:srgbClr val="000000"/>
                  </a:solidFill>
                </a:rPr>
                <a:t>CDR - CW4 Frye 120A</a:t>
              </a:r>
            </a:p>
            <a:p>
              <a:pPr algn="ctr" eaLnBrk="1" hangingPunct="1"/>
              <a:r>
                <a:rPr lang="en-US" altLang="en-US" sz="750" b="1" dirty="0">
                  <a:solidFill>
                    <a:srgbClr val="000000"/>
                  </a:solidFill>
                </a:rPr>
                <a:t>1SG - 1SG Kroeck 79R</a:t>
              </a:r>
            </a:p>
            <a:p>
              <a:pPr algn="ctr" eaLnBrk="1" hangingPunct="1"/>
              <a:r>
                <a:rPr lang="en-US" altLang="en-US" sz="750" b="1" dirty="0">
                  <a:solidFill>
                    <a:srgbClr val="000000"/>
                  </a:solidFill>
                </a:rPr>
                <a:t>SFC Powe 79R</a:t>
              </a:r>
            </a:p>
          </p:txBody>
        </p:sp>
        <p:sp>
          <p:nvSpPr>
            <p:cNvPr id="91" name="AutoShape 321"/>
            <p:cNvSpPr>
              <a:spLocks noChangeArrowheads="1"/>
            </p:cNvSpPr>
            <p:nvPr/>
          </p:nvSpPr>
          <p:spPr bwMode="auto">
            <a:xfrm>
              <a:off x="1831705" y="1225740"/>
              <a:ext cx="751431" cy="574761"/>
            </a:xfrm>
            <a:prstGeom prst="wedgeRectCallout">
              <a:avLst>
                <a:gd name="adj1" fmla="val 13807"/>
                <a:gd name="adj2" fmla="val 128007"/>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WEST</a:t>
              </a:r>
            </a:p>
            <a:p>
              <a:pPr algn="ctr" eaLnBrk="1" hangingPunct="1"/>
              <a:r>
                <a:rPr lang="en-US" altLang="en-US" sz="750" b="1" dirty="0">
                  <a:solidFill>
                    <a:srgbClr val="000000"/>
                  </a:solidFill>
                </a:rPr>
                <a:t>CW3 Losey </a:t>
              </a:r>
              <a:r>
                <a:rPr lang="en-US" altLang="en-US" sz="750" b="1" dirty="0" err="1">
                  <a:solidFill>
                    <a:srgbClr val="000000"/>
                  </a:solidFill>
                </a:rPr>
                <a:t>740A</a:t>
              </a:r>
              <a:endParaRPr lang="en-US" altLang="en-US" sz="750" b="1" dirty="0">
                <a:solidFill>
                  <a:srgbClr val="000000"/>
                </a:solidFill>
              </a:endParaRPr>
            </a:p>
            <a:p>
              <a:pPr algn="ctr" eaLnBrk="1" hangingPunct="1"/>
              <a:r>
                <a:rPr lang="en-US" altLang="en-US" sz="750" b="1" dirty="0">
                  <a:solidFill>
                    <a:srgbClr val="000000"/>
                  </a:solidFill>
                </a:rPr>
                <a:t>SFC Lermy </a:t>
              </a:r>
              <a:r>
                <a:rPr lang="en-US" altLang="en-US" sz="750" b="1" dirty="0" err="1">
                  <a:solidFill>
                    <a:srgbClr val="000000"/>
                  </a:solidFill>
                </a:rPr>
                <a:t>79R</a:t>
              </a:r>
              <a:endParaRPr lang="en-US" altLang="en-US" sz="750" b="1" dirty="0">
                <a:solidFill>
                  <a:srgbClr val="000000"/>
                </a:solidFill>
              </a:endParaRPr>
            </a:p>
            <a:p>
              <a:pPr algn="ctr" eaLnBrk="1" hangingPunct="1"/>
              <a:r>
                <a:rPr lang="en-US" altLang="en-US" sz="750" b="1" dirty="0">
                  <a:solidFill>
                    <a:srgbClr val="000000"/>
                  </a:solidFill>
                </a:rPr>
                <a:t>SSG Wold 25H</a:t>
              </a:r>
            </a:p>
            <a:p>
              <a:pPr algn="ctr" eaLnBrk="1" hangingPunct="1"/>
              <a:r>
                <a:rPr lang="en-US" altLang="en-US" sz="750" b="1" dirty="0">
                  <a:solidFill>
                    <a:srgbClr val="000000"/>
                  </a:solidFill>
                </a:rPr>
                <a:t>SSG Bado 91C</a:t>
              </a:r>
            </a:p>
          </p:txBody>
        </p:sp>
        <p:sp>
          <p:nvSpPr>
            <p:cNvPr id="92" name="Text Box 280"/>
            <p:cNvSpPr txBox="1">
              <a:spLocks noChangeArrowheads="1"/>
            </p:cNvSpPr>
            <p:nvPr/>
          </p:nvSpPr>
          <p:spPr bwMode="auto">
            <a:xfrm>
              <a:off x="2372646" y="4513221"/>
              <a:ext cx="428387"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50" b="1" dirty="0"/>
                <a:t>Japan</a:t>
              </a:r>
            </a:p>
          </p:txBody>
        </p:sp>
        <p:sp>
          <p:nvSpPr>
            <p:cNvPr id="93" name="AutoShape 53"/>
            <p:cNvSpPr>
              <a:spLocks noChangeArrowheads="1"/>
            </p:cNvSpPr>
            <p:nvPr/>
          </p:nvSpPr>
          <p:spPr bwMode="black">
            <a:xfrm>
              <a:off x="4582147" y="3535559"/>
              <a:ext cx="88167" cy="74635"/>
            </a:xfrm>
            <a:custGeom>
              <a:avLst/>
              <a:gdLst>
                <a:gd name="T0" fmla="*/ 13481 w 149225"/>
                <a:gd name="T1" fmla="*/ 0 h 128587"/>
                <a:gd name="T2" fmla="*/ 0 w 149225"/>
                <a:gd name="T3" fmla="*/ 5230 h 128587"/>
                <a:gd name="T4" fmla="*/ 5150 w 149225"/>
                <a:gd name="T5" fmla="*/ 13689 h 128587"/>
                <a:gd name="T6" fmla="*/ 21813 w 149225"/>
                <a:gd name="T7" fmla="*/ 13689 h 128587"/>
                <a:gd name="T8" fmla="*/ 26964 w 149225"/>
                <a:gd name="T9" fmla="*/ 5230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94" name="Text Box 72"/>
            <p:cNvSpPr txBox="1">
              <a:spLocks noChangeArrowheads="1"/>
            </p:cNvSpPr>
            <p:nvPr/>
          </p:nvSpPr>
          <p:spPr bwMode="black">
            <a:xfrm>
              <a:off x="4222802" y="3485277"/>
              <a:ext cx="402979"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Sill</a:t>
              </a:r>
            </a:p>
          </p:txBody>
        </p:sp>
        <p:sp>
          <p:nvSpPr>
            <p:cNvPr id="112" name="AutoShape 61"/>
            <p:cNvSpPr>
              <a:spLocks noChangeArrowheads="1"/>
            </p:cNvSpPr>
            <p:nvPr/>
          </p:nvSpPr>
          <p:spPr bwMode="black">
            <a:xfrm>
              <a:off x="6341609" y="3111730"/>
              <a:ext cx="99474" cy="75518"/>
            </a:xfrm>
            <a:custGeom>
              <a:avLst/>
              <a:gdLst>
                <a:gd name="T0" fmla="*/ 50 w 99"/>
                <a:gd name="T1" fmla="*/ 0 h 91"/>
                <a:gd name="T2" fmla="*/ 0 w 99"/>
                <a:gd name="T3" fmla="*/ 35 h 91"/>
                <a:gd name="T4" fmla="*/ 19 w 99"/>
                <a:gd name="T5" fmla="*/ 91 h 91"/>
                <a:gd name="T6" fmla="*/ 80 w 99"/>
                <a:gd name="T7" fmla="*/ 91 h 91"/>
                <a:gd name="T8" fmla="*/ 99 w 99"/>
                <a:gd name="T9" fmla="*/ 35 h 91"/>
                <a:gd name="T10" fmla="*/ 17694720 60000 65536"/>
                <a:gd name="T11" fmla="*/ 11796480 60000 65536"/>
                <a:gd name="T12" fmla="*/ 5898240 60000 65536"/>
                <a:gd name="T13" fmla="*/ 5898240 60000 65536"/>
                <a:gd name="T14" fmla="*/ 0 60000 65536"/>
                <a:gd name="T15" fmla="*/ 31 w 99"/>
                <a:gd name="T16" fmla="*/ 35 h 91"/>
                <a:gd name="T17" fmla="*/ 68 w 99"/>
                <a:gd name="T18" fmla="*/ 70 h 91"/>
              </a:gdLst>
              <a:ahLst/>
              <a:cxnLst>
                <a:cxn ang="T10">
                  <a:pos x="T0" y="T1"/>
                </a:cxn>
                <a:cxn ang="T11">
                  <a:pos x="T2" y="T3"/>
                </a:cxn>
                <a:cxn ang="T12">
                  <a:pos x="T4" y="T5"/>
                </a:cxn>
                <a:cxn ang="T13">
                  <a:pos x="T6" y="T7"/>
                </a:cxn>
                <a:cxn ang="T14">
                  <a:pos x="T8" y="T9"/>
                </a:cxn>
              </a:cxnLst>
              <a:rect l="T15" t="T16" r="T17" b="T18"/>
              <a:pathLst>
                <a:path w="99" h="91">
                  <a:moveTo>
                    <a:pt x="0" y="35"/>
                  </a:moveTo>
                  <a:lnTo>
                    <a:pt x="38" y="35"/>
                  </a:lnTo>
                  <a:lnTo>
                    <a:pt x="50" y="0"/>
                  </a:lnTo>
                  <a:lnTo>
                    <a:pt x="61" y="35"/>
                  </a:lnTo>
                  <a:lnTo>
                    <a:pt x="99" y="35"/>
                  </a:lnTo>
                  <a:lnTo>
                    <a:pt x="68" y="56"/>
                  </a:lnTo>
                  <a:lnTo>
                    <a:pt x="80" y="91"/>
                  </a:lnTo>
                  <a:lnTo>
                    <a:pt x="50" y="70"/>
                  </a:lnTo>
                  <a:lnTo>
                    <a:pt x="19" y="91"/>
                  </a:lnTo>
                  <a:lnTo>
                    <a:pt x="31" y="56"/>
                  </a:lnTo>
                  <a:close/>
                </a:path>
              </a:pathLst>
            </a:custGeom>
            <a:solidFill>
              <a:srgbClr val="FF0000"/>
            </a:solidFill>
            <a:ln w="9525">
              <a:solidFill>
                <a:schemeClr val="tx1"/>
              </a:solidFill>
              <a:miter lim="800000"/>
              <a:headEnd/>
              <a:tailEnd/>
            </a:ln>
          </p:spPr>
          <p:txBody>
            <a:bodyPr wrap="none" lIns="61544" tIns="30772" rIns="61544" bIns="30772" anchor="ctr"/>
            <a:lstStyle/>
            <a:p>
              <a:pPr eaLnBrk="1" hangingPunct="1">
                <a:defRPr/>
              </a:pPr>
              <a:endParaRPr lang="en-US" dirty="0">
                <a:solidFill>
                  <a:srgbClr val="000000"/>
                </a:solidFill>
                <a:latin typeface="Arial"/>
              </a:endParaRPr>
            </a:p>
          </p:txBody>
        </p:sp>
        <p:sp>
          <p:nvSpPr>
            <p:cNvPr id="96" name="AutoShape 327"/>
            <p:cNvSpPr>
              <a:spLocks noChangeArrowheads="1"/>
            </p:cNvSpPr>
            <p:nvPr/>
          </p:nvSpPr>
          <p:spPr bwMode="auto">
            <a:xfrm>
              <a:off x="7192314" y="2622047"/>
              <a:ext cx="837914" cy="367479"/>
            </a:xfrm>
            <a:prstGeom prst="wedgeRectCallout">
              <a:avLst>
                <a:gd name="adj1" fmla="val -144503"/>
                <a:gd name="adj2" fmla="val 91269"/>
              </a:avLst>
            </a:prstGeom>
            <a:solidFill>
              <a:srgbClr val="FFFF66"/>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NORTHEAST</a:t>
              </a:r>
            </a:p>
            <a:p>
              <a:pPr algn="ctr" eaLnBrk="1" hangingPunct="1"/>
              <a:r>
                <a:rPr lang="en-US" altLang="en-US" sz="750" b="1" dirty="0">
                  <a:solidFill>
                    <a:srgbClr val="000000"/>
                  </a:solidFill>
                </a:rPr>
                <a:t> CW4 Nettles </a:t>
              </a:r>
              <a:r>
                <a:rPr lang="en-US" altLang="en-US" sz="750" b="1" dirty="0" err="1">
                  <a:solidFill>
                    <a:srgbClr val="000000"/>
                  </a:solidFill>
                </a:rPr>
                <a:t>948D</a:t>
              </a:r>
              <a:endParaRPr lang="en-US" altLang="en-US" sz="750" b="1" dirty="0">
                <a:solidFill>
                  <a:srgbClr val="000000"/>
                </a:solidFill>
              </a:endParaRPr>
            </a:p>
            <a:p>
              <a:pPr algn="ctr" eaLnBrk="1" hangingPunct="1"/>
              <a:r>
                <a:rPr lang="en-US" altLang="en-US" sz="750" b="1" dirty="0">
                  <a:solidFill>
                    <a:srgbClr val="000000"/>
                  </a:solidFill>
                </a:rPr>
                <a:t>SFC Walker </a:t>
              </a:r>
              <a:r>
                <a:rPr lang="en-US" altLang="en-US" sz="750" b="1" dirty="0" err="1">
                  <a:solidFill>
                    <a:srgbClr val="000000"/>
                  </a:solidFill>
                </a:rPr>
                <a:t>79R</a:t>
              </a:r>
              <a:endParaRPr lang="en-US" altLang="en-US" sz="750" b="1" dirty="0">
                <a:solidFill>
                  <a:srgbClr val="000000"/>
                </a:solidFill>
              </a:endParaRPr>
            </a:p>
            <a:p>
              <a:pPr algn="ctr" eaLnBrk="1" hangingPunct="1"/>
              <a:endParaRPr lang="en-US" altLang="en-US" sz="750" b="1" dirty="0">
                <a:solidFill>
                  <a:srgbClr val="000000"/>
                </a:solidFill>
              </a:endParaRPr>
            </a:p>
          </p:txBody>
        </p:sp>
        <p:sp>
          <p:nvSpPr>
            <p:cNvPr id="98" name="AutoShape 327"/>
            <p:cNvSpPr>
              <a:spLocks noChangeArrowheads="1"/>
            </p:cNvSpPr>
            <p:nvPr/>
          </p:nvSpPr>
          <p:spPr bwMode="auto">
            <a:xfrm>
              <a:off x="3968915" y="5221243"/>
              <a:ext cx="1013357" cy="368761"/>
            </a:xfrm>
            <a:prstGeom prst="wedgeRectCallout">
              <a:avLst>
                <a:gd name="adj1" fmla="val 88012"/>
                <a:gd name="adj2" fmla="val -45800"/>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EUCOM</a:t>
              </a:r>
            </a:p>
            <a:p>
              <a:pPr algn="ctr" eaLnBrk="1" hangingPunct="1"/>
              <a:r>
                <a:rPr lang="en-US" altLang="en-US" sz="750" b="1" dirty="0">
                  <a:solidFill>
                    <a:srgbClr val="000000"/>
                  </a:solidFill>
                </a:rPr>
                <a:t>CW3 Rowe 153A</a:t>
              </a:r>
            </a:p>
            <a:p>
              <a:pPr algn="ctr" eaLnBrk="1" hangingPunct="1"/>
              <a:r>
                <a:rPr lang="en-US" altLang="en-US" sz="750" b="1" dirty="0">
                  <a:solidFill>
                    <a:srgbClr val="000000"/>
                  </a:solidFill>
                </a:rPr>
                <a:t>SFC Greenwood 79R</a:t>
              </a:r>
            </a:p>
          </p:txBody>
        </p:sp>
        <p:sp>
          <p:nvSpPr>
            <p:cNvPr id="99" name="Freeform 98"/>
            <p:cNvSpPr/>
            <p:nvPr/>
          </p:nvSpPr>
          <p:spPr>
            <a:xfrm>
              <a:off x="6020753" y="3188970"/>
              <a:ext cx="371475" cy="185738"/>
            </a:xfrm>
            <a:custGeom>
              <a:avLst/>
              <a:gdLst>
                <a:gd name="connsiteX0" fmla="*/ 316230 w 495300"/>
                <a:gd name="connsiteY0" fmla="*/ 0 h 247650"/>
                <a:gd name="connsiteX1" fmla="*/ 53340 w 495300"/>
                <a:gd name="connsiteY1" fmla="*/ 80010 h 247650"/>
                <a:gd name="connsiteX2" fmla="*/ 0 w 495300"/>
                <a:gd name="connsiteY2" fmla="*/ 190500 h 247650"/>
                <a:gd name="connsiteX3" fmla="*/ 434340 w 495300"/>
                <a:gd name="connsiteY3" fmla="*/ 247650 h 247650"/>
                <a:gd name="connsiteX4" fmla="*/ 495300 w 495300"/>
                <a:gd name="connsiteY4" fmla="*/ 171450 h 247650"/>
                <a:gd name="connsiteX5" fmla="*/ 361950 w 495300"/>
                <a:gd name="connsiteY5" fmla="*/ 144780 h 247650"/>
                <a:gd name="connsiteX6" fmla="*/ 316230 w 495300"/>
                <a:gd name="connsiteY6"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247650">
                  <a:moveTo>
                    <a:pt x="316230" y="0"/>
                  </a:moveTo>
                  <a:lnTo>
                    <a:pt x="53340" y="80010"/>
                  </a:lnTo>
                  <a:lnTo>
                    <a:pt x="0" y="190500"/>
                  </a:lnTo>
                  <a:lnTo>
                    <a:pt x="434340" y="247650"/>
                  </a:lnTo>
                  <a:lnTo>
                    <a:pt x="495300" y="171450"/>
                  </a:lnTo>
                  <a:lnTo>
                    <a:pt x="361950" y="144780"/>
                  </a:lnTo>
                  <a:lnTo>
                    <a:pt x="31623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0" name="Freeform 99"/>
            <p:cNvSpPr/>
            <p:nvPr/>
          </p:nvSpPr>
          <p:spPr>
            <a:xfrm>
              <a:off x="6066473" y="3137535"/>
              <a:ext cx="188595" cy="111443"/>
            </a:xfrm>
            <a:custGeom>
              <a:avLst/>
              <a:gdLst>
                <a:gd name="connsiteX0" fmla="*/ 140970 w 251460"/>
                <a:gd name="connsiteY0" fmla="*/ 0 h 148590"/>
                <a:gd name="connsiteX1" fmla="*/ 0 w 251460"/>
                <a:gd name="connsiteY1" fmla="*/ 68580 h 148590"/>
                <a:gd name="connsiteX2" fmla="*/ 0 w 251460"/>
                <a:gd name="connsiteY2" fmla="*/ 148590 h 148590"/>
                <a:gd name="connsiteX3" fmla="*/ 251460 w 251460"/>
                <a:gd name="connsiteY3" fmla="*/ 64770 h 148590"/>
                <a:gd name="connsiteX4" fmla="*/ 240030 w 251460"/>
                <a:gd name="connsiteY4" fmla="*/ 34290 h 148590"/>
                <a:gd name="connsiteX5" fmla="*/ 140970 w 251460"/>
                <a:gd name="connsiteY5" fmla="*/ 0 h 1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148590">
                  <a:moveTo>
                    <a:pt x="140970" y="0"/>
                  </a:moveTo>
                  <a:lnTo>
                    <a:pt x="0" y="68580"/>
                  </a:lnTo>
                  <a:lnTo>
                    <a:pt x="0" y="148590"/>
                  </a:lnTo>
                  <a:lnTo>
                    <a:pt x="251460" y="64770"/>
                  </a:lnTo>
                  <a:lnTo>
                    <a:pt x="240030" y="34290"/>
                  </a:lnTo>
                  <a:lnTo>
                    <a:pt x="140970" y="0"/>
                  </a:lnTo>
                  <a:close/>
                </a:path>
              </a:pathLst>
            </a:custGeom>
            <a:solidFill>
              <a:srgbClr val="0000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01" name="AutoShape 69"/>
            <p:cNvSpPr>
              <a:spLocks noChangeArrowheads="1"/>
            </p:cNvSpPr>
            <p:nvPr/>
          </p:nvSpPr>
          <p:spPr bwMode="black">
            <a:xfrm>
              <a:off x="3328023" y="3850972"/>
              <a:ext cx="88167" cy="75686"/>
            </a:xfrm>
            <a:custGeom>
              <a:avLst/>
              <a:gdLst>
                <a:gd name="T0" fmla="*/ 13482 w 149225"/>
                <a:gd name="T1" fmla="*/ 0 h 128587"/>
                <a:gd name="T2" fmla="*/ 0 w 149225"/>
                <a:gd name="T3" fmla="*/ 6631 h 128587"/>
                <a:gd name="T4" fmla="*/ 5150 w 149225"/>
                <a:gd name="T5" fmla="*/ 17364 h 128587"/>
                <a:gd name="T6" fmla="*/ 21817 w 149225"/>
                <a:gd name="T7" fmla="*/ 17364 h 128587"/>
                <a:gd name="T8" fmla="*/ 26967 w 149225"/>
                <a:gd name="T9" fmla="*/ 6631 h 128587"/>
                <a:gd name="T10" fmla="*/ 17694720 60000 65536"/>
                <a:gd name="T11" fmla="*/ 11796480 60000 65536"/>
                <a:gd name="T12" fmla="*/ 5898240 60000 65536"/>
                <a:gd name="T13" fmla="*/ 5898240 60000 65536"/>
                <a:gd name="T14" fmla="*/ 0 60000 65536"/>
                <a:gd name="T15" fmla="*/ 46114 w 149225"/>
                <a:gd name="T16" fmla="*/ 49116 h 128587"/>
                <a:gd name="T17" fmla="*/ 103111 w 149225"/>
                <a:gd name="T18" fmla="*/ 98231 h 128587"/>
              </a:gdLst>
              <a:ahLst/>
              <a:cxnLst>
                <a:cxn ang="T10">
                  <a:pos x="T0" y="T1"/>
                </a:cxn>
                <a:cxn ang="T11">
                  <a:pos x="T2" y="T3"/>
                </a:cxn>
                <a:cxn ang="T12">
                  <a:pos x="T4" y="T5"/>
                </a:cxn>
                <a:cxn ang="T13">
                  <a:pos x="T6" y="T7"/>
                </a:cxn>
                <a:cxn ang="T14">
                  <a:pos x="T8" y="T9"/>
                </a:cxn>
              </a:cxnLst>
              <a:rect l="T15" t="T16" r="T17" b="T18"/>
              <a:pathLst>
                <a:path w="149225" h="128587">
                  <a:moveTo>
                    <a:pt x="0" y="49116"/>
                  </a:moveTo>
                  <a:lnTo>
                    <a:pt x="56999" y="49116"/>
                  </a:lnTo>
                  <a:lnTo>
                    <a:pt x="74613" y="0"/>
                  </a:lnTo>
                  <a:lnTo>
                    <a:pt x="92226" y="49116"/>
                  </a:lnTo>
                  <a:lnTo>
                    <a:pt x="149225" y="49116"/>
                  </a:lnTo>
                  <a:lnTo>
                    <a:pt x="103111" y="79471"/>
                  </a:lnTo>
                  <a:lnTo>
                    <a:pt x="120726" y="128587"/>
                  </a:lnTo>
                  <a:lnTo>
                    <a:pt x="74613" y="98231"/>
                  </a:lnTo>
                  <a:lnTo>
                    <a:pt x="28499" y="128587"/>
                  </a:lnTo>
                  <a:lnTo>
                    <a:pt x="4611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2" name="Text Box 64"/>
            <p:cNvSpPr txBox="1">
              <a:spLocks noChangeArrowheads="1"/>
            </p:cNvSpPr>
            <p:nvPr/>
          </p:nvSpPr>
          <p:spPr bwMode="black">
            <a:xfrm>
              <a:off x="2998921" y="3708157"/>
              <a:ext cx="71556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Huachuca</a:t>
              </a:r>
            </a:p>
          </p:txBody>
        </p:sp>
        <p:sp>
          <p:nvSpPr>
            <p:cNvPr id="103" name="AutoShape 65"/>
            <p:cNvSpPr>
              <a:spLocks noChangeArrowheads="1"/>
            </p:cNvSpPr>
            <p:nvPr/>
          </p:nvSpPr>
          <p:spPr bwMode="black">
            <a:xfrm>
              <a:off x="5917350" y="3679735"/>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4" name="Text Box 70"/>
            <p:cNvSpPr txBox="1">
              <a:spLocks noChangeArrowheads="1"/>
            </p:cNvSpPr>
            <p:nvPr/>
          </p:nvSpPr>
          <p:spPr bwMode="black">
            <a:xfrm>
              <a:off x="5934615" y="3782995"/>
              <a:ext cx="640224"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Jackson</a:t>
              </a:r>
            </a:p>
          </p:txBody>
        </p:sp>
        <p:sp>
          <p:nvSpPr>
            <p:cNvPr id="105" name="AutoShape 65"/>
            <p:cNvSpPr>
              <a:spLocks noChangeArrowheads="1"/>
            </p:cNvSpPr>
            <p:nvPr/>
          </p:nvSpPr>
          <p:spPr bwMode="black">
            <a:xfrm>
              <a:off x="2329387" y="3298049"/>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6" name="Text Box 70"/>
            <p:cNvSpPr txBox="1">
              <a:spLocks noChangeArrowheads="1"/>
            </p:cNvSpPr>
            <p:nvPr/>
          </p:nvSpPr>
          <p:spPr bwMode="black">
            <a:xfrm>
              <a:off x="2381203" y="3250487"/>
              <a:ext cx="293975"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DLI</a:t>
              </a:r>
            </a:p>
          </p:txBody>
        </p:sp>
        <p:sp>
          <p:nvSpPr>
            <p:cNvPr id="107" name="AutoShape 65"/>
            <p:cNvSpPr>
              <a:spLocks noChangeArrowheads="1"/>
            </p:cNvSpPr>
            <p:nvPr/>
          </p:nvSpPr>
          <p:spPr bwMode="black">
            <a:xfrm>
              <a:off x="2786597" y="357935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08" name="Text Box 70"/>
            <p:cNvSpPr txBox="1">
              <a:spLocks noChangeArrowheads="1"/>
            </p:cNvSpPr>
            <p:nvPr/>
          </p:nvSpPr>
          <p:spPr bwMode="black">
            <a:xfrm>
              <a:off x="2527246" y="3534939"/>
              <a:ext cx="377043" cy="18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NTC</a:t>
              </a:r>
            </a:p>
          </p:txBody>
        </p:sp>
        <p:sp>
          <p:nvSpPr>
            <p:cNvPr id="109" name="AutoShape 65"/>
            <p:cNvSpPr>
              <a:spLocks noChangeArrowheads="1"/>
            </p:cNvSpPr>
            <p:nvPr/>
          </p:nvSpPr>
          <p:spPr bwMode="black">
            <a:xfrm>
              <a:off x="4844247" y="3939220"/>
              <a:ext cx="90242" cy="74634"/>
            </a:xfrm>
            <a:custGeom>
              <a:avLst/>
              <a:gdLst>
                <a:gd name="T0" fmla="*/ 16904 w 150812"/>
                <a:gd name="T1" fmla="*/ 0 h 128587"/>
                <a:gd name="T2" fmla="*/ 0 w 150812"/>
                <a:gd name="T3" fmla="*/ 5229 h 128587"/>
                <a:gd name="T4" fmla="*/ 6456 w 150812"/>
                <a:gd name="T5" fmla="*/ 13690 h 128587"/>
                <a:gd name="T6" fmla="*/ 27351 w 150812"/>
                <a:gd name="T7" fmla="*/ 13690 h 128587"/>
                <a:gd name="T8" fmla="*/ 33808 w 150812"/>
                <a:gd name="T9" fmla="*/ 5229 h 128587"/>
                <a:gd name="T10" fmla="*/ 17694720 60000 65536"/>
                <a:gd name="T11" fmla="*/ 11796480 60000 65536"/>
                <a:gd name="T12" fmla="*/ 5898240 60000 65536"/>
                <a:gd name="T13" fmla="*/ 5898240 60000 65536"/>
                <a:gd name="T14" fmla="*/ 0 60000 65536"/>
                <a:gd name="T15" fmla="*/ 46604 w 150812"/>
                <a:gd name="T16" fmla="*/ 49116 h 128587"/>
                <a:gd name="T17" fmla="*/ 104208 w 150812"/>
                <a:gd name="T18" fmla="*/ 98231 h 128587"/>
              </a:gdLst>
              <a:ahLst/>
              <a:cxnLst>
                <a:cxn ang="T10">
                  <a:pos x="T0" y="T1"/>
                </a:cxn>
                <a:cxn ang="T11">
                  <a:pos x="T2" y="T3"/>
                </a:cxn>
                <a:cxn ang="T12">
                  <a:pos x="T4" y="T5"/>
                </a:cxn>
                <a:cxn ang="T13">
                  <a:pos x="T6" y="T7"/>
                </a:cxn>
                <a:cxn ang="T14">
                  <a:pos x="T8" y="T9"/>
                </a:cxn>
              </a:cxnLst>
              <a:rect l="T15" t="T16" r="T17" b="T18"/>
              <a:pathLst>
                <a:path w="150812" h="128587">
                  <a:moveTo>
                    <a:pt x="0" y="49116"/>
                  </a:moveTo>
                  <a:lnTo>
                    <a:pt x="57605" y="49116"/>
                  </a:lnTo>
                  <a:lnTo>
                    <a:pt x="75406" y="0"/>
                  </a:lnTo>
                  <a:lnTo>
                    <a:pt x="93207" y="49116"/>
                  </a:lnTo>
                  <a:lnTo>
                    <a:pt x="150812" y="49116"/>
                  </a:lnTo>
                  <a:lnTo>
                    <a:pt x="104208" y="79471"/>
                  </a:lnTo>
                  <a:lnTo>
                    <a:pt x="122010" y="128587"/>
                  </a:lnTo>
                  <a:lnTo>
                    <a:pt x="75406" y="98231"/>
                  </a:lnTo>
                  <a:lnTo>
                    <a:pt x="28802" y="128587"/>
                  </a:lnTo>
                  <a:lnTo>
                    <a:pt x="46604" y="79471"/>
                  </a:lnTo>
                  <a:lnTo>
                    <a:pt x="0" y="49116"/>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110" name="Text Box 64"/>
            <p:cNvSpPr txBox="1">
              <a:spLocks noChangeArrowheads="1"/>
            </p:cNvSpPr>
            <p:nvPr/>
          </p:nvSpPr>
          <p:spPr bwMode="black">
            <a:xfrm>
              <a:off x="4757555" y="3972586"/>
              <a:ext cx="548554" cy="1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a:t>Ft Johnson</a:t>
              </a:r>
              <a:endParaRPr lang="en-US" altLang="en-US" sz="750" b="1" dirty="0"/>
            </a:p>
          </p:txBody>
        </p:sp>
        <p:sp>
          <p:nvSpPr>
            <p:cNvPr id="97" name="AutoShape 327"/>
            <p:cNvSpPr>
              <a:spLocks noChangeArrowheads="1"/>
            </p:cNvSpPr>
            <p:nvPr/>
          </p:nvSpPr>
          <p:spPr bwMode="auto">
            <a:xfrm>
              <a:off x="2268085" y="4886060"/>
              <a:ext cx="861468" cy="487842"/>
            </a:xfrm>
            <a:prstGeom prst="wedgeRectCallout">
              <a:avLst>
                <a:gd name="adj1" fmla="val 45931"/>
                <a:gd name="adj2" fmla="val -159587"/>
              </a:avLst>
            </a:prstGeom>
            <a:solidFill>
              <a:srgbClr val="FEFB6B"/>
            </a:solidFill>
            <a:ln w="9525">
              <a:solidFill>
                <a:schemeClr val="tx1"/>
              </a:solidFill>
              <a:miter lim="800000"/>
              <a:headEnd/>
              <a:tailEnd/>
            </a:ln>
          </p:spPr>
          <p:txBody>
            <a:bodyPr lIns="61544" tIns="30772" rIns="61544" bIns="30772"/>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50" b="1" u="sng" dirty="0">
                  <a:solidFill>
                    <a:srgbClr val="000000"/>
                  </a:solidFill>
                </a:rPr>
                <a:t>WO – PACOM</a:t>
              </a:r>
            </a:p>
            <a:p>
              <a:pPr algn="ctr" eaLnBrk="1" hangingPunct="1"/>
              <a:r>
                <a:rPr lang="en-US" altLang="en-US" sz="750" b="1" dirty="0">
                  <a:solidFill>
                    <a:srgbClr val="000000"/>
                  </a:solidFill>
                </a:rPr>
                <a:t>CW3 Meyers  </a:t>
              </a:r>
              <a:r>
                <a:rPr lang="en-US" altLang="en-US" sz="750" b="1" dirty="0" err="1">
                  <a:solidFill>
                    <a:srgbClr val="000000"/>
                  </a:solidFill>
                </a:rPr>
                <a:t>913A</a:t>
              </a:r>
              <a:endParaRPr lang="en-US" altLang="en-US" sz="750" b="1" dirty="0">
                <a:solidFill>
                  <a:srgbClr val="000000"/>
                </a:solidFill>
              </a:endParaRPr>
            </a:p>
            <a:p>
              <a:pPr algn="ctr" eaLnBrk="1" hangingPunct="1"/>
              <a:r>
                <a:rPr lang="en-US" altLang="en-US" sz="750" b="1" dirty="0">
                  <a:solidFill>
                    <a:srgbClr val="000000"/>
                  </a:solidFill>
                </a:rPr>
                <a:t>SFC Cantrell 79R</a:t>
              </a:r>
            </a:p>
            <a:p>
              <a:pPr algn="ctr" eaLnBrk="1" hangingPunct="1"/>
              <a:r>
                <a:rPr lang="en-US" altLang="en-US" sz="750" b="1" dirty="0">
                  <a:solidFill>
                    <a:srgbClr val="000000"/>
                  </a:solidFill>
                </a:rPr>
                <a:t>SSG Anderson 35L</a:t>
              </a:r>
            </a:p>
          </p:txBody>
        </p:sp>
        <p:sp>
          <p:nvSpPr>
            <p:cNvPr id="72" name="AutoShape 188"/>
            <p:cNvSpPr>
              <a:spLocks noChangeArrowheads="1"/>
            </p:cNvSpPr>
            <p:nvPr/>
          </p:nvSpPr>
          <p:spPr bwMode="black">
            <a:xfrm>
              <a:off x="3052359" y="4308317"/>
              <a:ext cx="91279" cy="71481"/>
            </a:xfrm>
            <a:custGeom>
              <a:avLst/>
              <a:gdLst>
                <a:gd name="T0" fmla="*/ 14708 w 153987"/>
                <a:gd name="T1" fmla="*/ 0 h 122237"/>
                <a:gd name="T2" fmla="*/ 0 w 153987"/>
                <a:gd name="T3" fmla="*/ 5643 h 122237"/>
                <a:gd name="T4" fmla="*/ 5618 w 153987"/>
                <a:gd name="T5" fmla="*/ 14776 h 122237"/>
                <a:gd name="T6" fmla="*/ 23799 w 153987"/>
                <a:gd name="T7" fmla="*/ 14776 h 122237"/>
                <a:gd name="T8" fmla="*/ 29417 w 153987"/>
                <a:gd name="T9" fmla="*/ 5643 h 122237"/>
                <a:gd name="T10" fmla="*/ 17694720 60000 65536"/>
                <a:gd name="T11" fmla="*/ 11796480 60000 65536"/>
                <a:gd name="T12" fmla="*/ 5898240 60000 65536"/>
                <a:gd name="T13" fmla="*/ 5898240 60000 65536"/>
                <a:gd name="T14" fmla="*/ 0 60000 65536"/>
                <a:gd name="T15" fmla="*/ 47585 w 153987"/>
                <a:gd name="T16" fmla="*/ 46691 h 122237"/>
                <a:gd name="T17" fmla="*/ 106402 w 153987"/>
                <a:gd name="T18" fmla="*/ 93380 h 122237"/>
              </a:gdLst>
              <a:ahLst/>
              <a:cxnLst>
                <a:cxn ang="T10">
                  <a:pos x="T0" y="T1"/>
                </a:cxn>
                <a:cxn ang="T11">
                  <a:pos x="T2" y="T3"/>
                </a:cxn>
                <a:cxn ang="T12">
                  <a:pos x="T4" y="T5"/>
                </a:cxn>
                <a:cxn ang="T13">
                  <a:pos x="T6" y="T7"/>
                </a:cxn>
                <a:cxn ang="T14">
                  <a:pos x="T8" y="T9"/>
                </a:cxn>
              </a:cxnLst>
              <a:rect l="T15" t="T16" r="T17" b="T18"/>
              <a:pathLst>
                <a:path w="153987" h="122237">
                  <a:moveTo>
                    <a:pt x="0" y="46690"/>
                  </a:moveTo>
                  <a:lnTo>
                    <a:pt x="58818" y="46691"/>
                  </a:lnTo>
                  <a:lnTo>
                    <a:pt x="76994" y="0"/>
                  </a:lnTo>
                  <a:lnTo>
                    <a:pt x="95169" y="46691"/>
                  </a:lnTo>
                  <a:lnTo>
                    <a:pt x="153987" y="46690"/>
                  </a:lnTo>
                  <a:lnTo>
                    <a:pt x="106402" y="75546"/>
                  </a:lnTo>
                  <a:lnTo>
                    <a:pt x="124578" y="122237"/>
                  </a:lnTo>
                  <a:lnTo>
                    <a:pt x="76994" y="93380"/>
                  </a:lnTo>
                  <a:lnTo>
                    <a:pt x="29409" y="122237"/>
                  </a:lnTo>
                  <a:lnTo>
                    <a:pt x="47585" y="75546"/>
                  </a:lnTo>
                  <a:lnTo>
                    <a:pt x="0" y="46690"/>
                  </a:lnTo>
                  <a:close/>
                </a:path>
              </a:pathLst>
            </a:custGeom>
            <a:solidFill>
              <a:srgbClr val="CC0000"/>
            </a:solidFill>
            <a:ln w="9525">
              <a:solidFill>
                <a:schemeClr val="tx1"/>
              </a:solidFill>
              <a:miter lim="800000"/>
              <a:headEnd/>
              <a:tailEnd/>
            </a:ln>
          </p:spPr>
          <p:txBody>
            <a:bodyPr wrap="none" lIns="61544" tIns="30772" rIns="61544" bIns="30772" anchor="ctr"/>
            <a:lstStyle/>
            <a:p>
              <a:endParaRPr lang="en-US" dirty="0"/>
            </a:p>
          </p:txBody>
        </p:sp>
        <p:sp>
          <p:nvSpPr>
            <p:cNvPr id="71" name="AutoShape 124"/>
            <p:cNvSpPr>
              <a:spLocks noChangeArrowheads="1"/>
            </p:cNvSpPr>
            <p:nvPr/>
          </p:nvSpPr>
          <p:spPr bwMode="black">
            <a:xfrm>
              <a:off x="6126900" y="3451765"/>
              <a:ext cx="148331" cy="138920"/>
            </a:xfrm>
            <a:custGeom>
              <a:avLst/>
              <a:gdLst>
                <a:gd name="T0" fmla="*/ 13481 w 149225"/>
                <a:gd name="T1" fmla="*/ 0 h 128588"/>
                <a:gd name="T2" fmla="*/ 0 w 149225"/>
                <a:gd name="T3" fmla="*/ 5229 h 128588"/>
                <a:gd name="T4" fmla="*/ 5150 w 149225"/>
                <a:gd name="T5" fmla="*/ 13687 h 128588"/>
                <a:gd name="T6" fmla="*/ 21813 w 149225"/>
                <a:gd name="T7" fmla="*/ 13687 h 128588"/>
                <a:gd name="T8" fmla="*/ 26964 w 149225"/>
                <a:gd name="T9" fmla="*/ 5229 h 128588"/>
                <a:gd name="T10" fmla="*/ 17694720 60000 65536"/>
                <a:gd name="T11" fmla="*/ 11796480 60000 65536"/>
                <a:gd name="T12" fmla="*/ 5898240 60000 65536"/>
                <a:gd name="T13" fmla="*/ 5898240 60000 65536"/>
                <a:gd name="T14" fmla="*/ 0 60000 65536"/>
                <a:gd name="T15" fmla="*/ 46114 w 149225"/>
                <a:gd name="T16" fmla="*/ 49116 h 128588"/>
                <a:gd name="T17" fmla="*/ 103111 w 149225"/>
                <a:gd name="T18" fmla="*/ 98232 h 128588"/>
              </a:gdLst>
              <a:ahLst/>
              <a:cxnLst>
                <a:cxn ang="T10">
                  <a:pos x="T0" y="T1"/>
                </a:cxn>
                <a:cxn ang="T11">
                  <a:pos x="T2" y="T3"/>
                </a:cxn>
                <a:cxn ang="T12">
                  <a:pos x="T4" y="T5"/>
                </a:cxn>
                <a:cxn ang="T13">
                  <a:pos x="T6" y="T7"/>
                </a:cxn>
                <a:cxn ang="T14">
                  <a:pos x="T8" y="T9"/>
                </a:cxn>
              </a:cxnLst>
              <a:rect l="T15" t="T16" r="T17" b="T18"/>
              <a:pathLst>
                <a:path w="149225" h="128588">
                  <a:moveTo>
                    <a:pt x="0" y="49116"/>
                  </a:moveTo>
                  <a:lnTo>
                    <a:pt x="56999" y="49116"/>
                  </a:lnTo>
                  <a:lnTo>
                    <a:pt x="74613" y="0"/>
                  </a:lnTo>
                  <a:lnTo>
                    <a:pt x="92226" y="49116"/>
                  </a:lnTo>
                  <a:lnTo>
                    <a:pt x="149225" y="49116"/>
                  </a:lnTo>
                  <a:lnTo>
                    <a:pt x="103111" y="79471"/>
                  </a:lnTo>
                  <a:lnTo>
                    <a:pt x="120726" y="128588"/>
                  </a:lnTo>
                  <a:lnTo>
                    <a:pt x="74613" y="98232"/>
                  </a:lnTo>
                  <a:lnTo>
                    <a:pt x="28499" y="128588"/>
                  </a:lnTo>
                  <a:lnTo>
                    <a:pt x="46114" y="79471"/>
                  </a:lnTo>
                  <a:lnTo>
                    <a:pt x="0" y="49116"/>
                  </a:lnTo>
                  <a:close/>
                </a:path>
              </a:pathLst>
            </a:custGeom>
            <a:solidFill>
              <a:srgbClr val="FF0000"/>
            </a:solidFill>
            <a:ln w="9525">
              <a:solidFill>
                <a:schemeClr val="tx1"/>
              </a:solidFill>
              <a:miter lim="800000"/>
              <a:headEnd/>
              <a:tailEnd/>
            </a:ln>
          </p:spPr>
          <p:txBody>
            <a:bodyPr wrap="none" lIns="61544" tIns="30772" rIns="61544" bIns="30772" anchor="ctr"/>
            <a:lstStyle/>
            <a:p>
              <a:endParaRPr lang="en-US" dirty="0"/>
            </a:p>
          </p:txBody>
        </p:sp>
      </p:grpSp>
      <p:sp>
        <p:nvSpPr>
          <p:cNvPr id="117" name="Text Box 73">
            <a:extLst>
              <a:ext uri="{FF2B5EF4-FFF2-40B4-BE49-F238E27FC236}">
                <a16:creationId xmlns:a16="http://schemas.microsoft.com/office/drawing/2014/main" id="{64FB6581-7191-CDB5-7FAE-5D849E67D917}"/>
              </a:ext>
            </a:extLst>
          </p:cNvPr>
          <p:cNvSpPr txBox="1">
            <a:spLocks noChangeArrowheads="1"/>
          </p:cNvSpPr>
          <p:nvPr/>
        </p:nvSpPr>
        <p:spPr bwMode="black">
          <a:xfrm>
            <a:off x="6705600" y="3141207"/>
            <a:ext cx="582516" cy="184658"/>
          </a:xfrm>
          <a:prstGeom prst="rect">
            <a:avLst/>
          </a:prstGeom>
          <a:noFill/>
          <a:ln>
            <a:noFill/>
          </a:ln>
        </p:spPr>
        <p:txBody>
          <a:bodyPr wrap="none" lIns="68572" tIns="34286" rIns="68572" bIns="3428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750" b="1" dirty="0"/>
              <a:t>Ft Belvoir</a:t>
            </a:r>
          </a:p>
        </p:txBody>
      </p:sp>
      <p:sp>
        <p:nvSpPr>
          <p:cNvPr id="118" name="Title 1">
            <a:extLst>
              <a:ext uri="{FF2B5EF4-FFF2-40B4-BE49-F238E27FC236}">
                <a16:creationId xmlns:a16="http://schemas.microsoft.com/office/drawing/2014/main" id="{4A1C0BB6-9E1B-0850-CF34-86CECA3E5A70}"/>
              </a:ext>
            </a:extLst>
          </p:cNvPr>
          <p:cNvSpPr>
            <a:spLocks noGrp="1"/>
          </p:cNvSpPr>
          <p:nvPr>
            <p:ph type="title"/>
          </p:nvPr>
        </p:nvSpPr>
        <p:spPr>
          <a:xfrm>
            <a:off x="-152400" y="304800"/>
            <a:ext cx="9144000" cy="1143000"/>
          </a:xfrm>
        </p:spPr>
        <p:txBody>
          <a:bodyPr/>
          <a:lstStyle/>
          <a:p>
            <a:r>
              <a:rPr lang="en-US" sz="4400" dirty="0"/>
              <a:t>Warrant Officer Recruiting Company </a:t>
            </a:r>
          </a:p>
        </p:txBody>
      </p:sp>
    </p:spTree>
    <p:extLst>
      <p:ext uri="{BB962C8B-B14F-4D97-AF65-F5344CB8AC3E}">
        <p14:creationId xmlns:p14="http://schemas.microsoft.com/office/powerpoint/2010/main" val="213473313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7166" y="1120944"/>
            <a:ext cx="4101405" cy="4138060"/>
          </a:xfrm>
          <a:prstGeom prst="rect">
            <a:avLst/>
          </a:prstGeom>
        </p:spPr>
      </p:pic>
      <p:sp>
        <p:nvSpPr>
          <p:cNvPr id="5" name="TextBox 4"/>
          <p:cNvSpPr txBox="1"/>
          <p:nvPr/>
        </p:nvSpPr>
        <p:spPr>
          <a:xfrm>
            <a:off x="0" y="5268235"/>
            <a:ext cx="9144000" cy="1200329"/>
          </a:xfrm>
          <a:prstGeom prst="rect">
            <a:avLst/>
          </a:prstGeom>
          <a:noFill/>
        </p:spPr>
        <p:txBody>
          <a:bodyPr wrap="square" rtlCol="0">
            <a:spAutoFit/>
          </a:bodyPr>
          <a:lstStyle/>
          <a:p>
            <a:pPr algn="ctr"/>
            <a:r>
              <a:rPr lang="en-US" sz="3600" dirty="0">
                <a:latin typeface="+mn-lt"/>
              </a:rPr>
              <a:t>www.gowarrantnow.com</a:t>
            </a:r>
          </a:p>
          <a:p>
            <a:pPr algn="ctr"/>
            <a:r>
              <a:rPr lang="en-US" sz="3600" dirty="0">
                <a:latin typeface="+mn-lt"/>
              </a:rPr>
              <a:t>https://www.facebook.com/GoWarrant/</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backgroundRemoval t="511" b="98851" l="9962" r="89911"/>
                    </a14:imgEffect>
                  </a14:imgLayer>
                </a14:imgProps>
              </a:ext>
              <a:ext uri="{28A0092B-C50C-407E-A947-70E740481C1C}">
                <a14:useLocalDpi xmlns:a14="http://schemas.microsoft.com/office/drawing/2010/main" val="0"/>
              </a:ext>
            </a:extLst>
          </a:blip>
          <a:stretch>
            <a:fillRect/>
          </a:stretch>
        </p:blipFill>
        <p:spPr>
          <a:xfrm>
            <a:off x="-228600" y="19878"/>
            <a:ext cx="1250005" cy="1250005"/>
          </a:xfrm>
          <a:prstGeom prst="rect">
            <a:avLst/>
          </a:prstGeom>
          <a:effectLst>
            <a:softEdge rad="12700"/>
          </a:effectLst>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ackgroundRemoval t="912" b="96168" l="10000" r="90000">
                        <a14:foregroundMark x1="19765" y1="34124" x2="19765" y2="34124"/>
                        <a14:foregroundMark x1="17294" y1="31569" x2="17294" y2="31569"/>
                        <a14:foregroundMark x1="39176" y1="15876" x2="39176" y2="15876"/>
                        <a14:foregroundMark x1="50754" y1="63813" x2="50754" y2="63813"/>
                      </a14:backgroundRemoval>
                    </a14:imgEffect>
                  </a14:imgLayer>
                </a14:imgProps>
              </a:ext>
              <a:ext uri="{28A0092B-C50C-407E-A947-70E740481C1C}">
                <a14:useLocalDpi xmlns:a14="http://schemas.microsoft.com/office/drawing/2010/main" val="0"/>
              </a:ext>
            </a:extLst>
          </a:blip>
          <a:stretch>
            <a:fillRect/>
          </a:stretch>
        </p:blipFill>
        <p:spPr>
          <a:xfrm>
            <a:off x="7772400" y="19878"/>
            <a:ext cx="1654709" cy="1066800"/>
          </a:xfrm>
          <a:prstGeom prst="rect">
            <a:avLst/>
          </a:prstGeom>
        </p:spPr>
      </p:pic>
      <p:sp>
        <p:nvSpPr>
          <p:cNvPr id="2" name="Title 1">
            <a:extLst>
              <a:ext uri="{FF2B5EF4-FFF2-40B4-BE49-F238E27FC236}">
                <a16:creationId xmlns:a16="http://schemas.microsoft.com/office/drawing/2014/main" id="{801A86D6-D066-F571-EF5D-116F3371A056}"/>
              </a:ext>
            </a:extLst>
          </p:cNvPr>
          <p:cNvSpPr>
            <a:spLocks noGrp="1"/>
          </p:cNvSpPr>
          <p:nvPr>
            <p:ph type="title"/>
          </p:nvPr>
        </p:nvSpPr>
        <p:spPr>
          <a:xfrm>
            <a:off x="0" y="0"/>
            <a:ext cx="9144000" cy="1143000"/>
          </a:xfrm>
        </p:spPr>
        <p:txBody>
          <a:bodyPr/>
          <a:lstStyle/>
          <a:p>
            <a:r>
              <a:rPr lang="en-US" sz="6000" dirty="0"/>
              <a:t>Questions</a:t>
            </a:r>
          </a:p>
        </p:txBody>
      </p:sp>
    </p:spTree>
    <p:extLst>
      <p:ext uri="{BB962C8B-B14F-4D97-AF65-F5344CB8AC3E}">
        <p14:creationId xmlns:p14="http://schemas.microsoft.com/office/powerpoint/2010/main" val="162916383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Define a Warrant Officer</a:t>
            </a:r>
            <a:br>
              <a:rPr lang="en-US" b="1" dirty="0"/>
            </a:br>
            <a:r>
              <a:rPr lang="en-US" sz="3200" b="1" dirty="0"/>
              <a:t>DA Pam 600 - 3</a:t>
            </a:r>
          </a:p>
        </p:txBody>
      </p:sp>
      <p:sp>
        <p:nvSpPr>
          <p:cNvPr id="4" name="Rectangle 61"/>
          <p:cNvSpPr>
            <a:spLocks noChangeArrowheads="1"/>
          </p:cNvSpPr>
          <p:nvPr/>
        </p:nvSpPr>
        <p:spPr bwMode="auto">
          <a:xfrm>
            <a:off x="0" y="1256886"/>
            <a:ext cx="9143999" cy="2180496"/>
          </a:xfrm>
          <a:prstGeom prst="rect">
            <a:avLst/>
          </a:prstGeom>
          <a:noFill/>
          <a:ln w="9525">
            <a:noFill/>
            <a:miter lim="800000"/>
            <a:headEnd/>
            <a:tailEnd/>
          </a:ln>
        </p:spPr>
        <p:txBody>
          <a:bodyPr/>
          <a:lstStyle/>
          <a:p>
            <a:pPr algn="ctr" eaLnBrk="0" hangingPunct="0">
              <a:spcBef>
                <a:spcPct val="20000"/>
              </a:spcBef>
              <a:buClr>
                <a:srgbClr val="FF9933"/>
              </a:buClr>
              <a:buFont typeface="Wingdings" pitchFamily="2" charset="2"/>
              <a:buNone/>
            </a:pPr>
            <a:r>
              <a:rPr lang="en-US" sz="2000" b="1" dirty="0">
                <a:latin typeface="+mn-lt"/>
              </a:rPr>
              <a:t> </a:t>
            </a:r>
            <a:r>
              <a:rPr lang="en-US" sz="2000" dirty="0">
                <a:latin typeface="+mn-lt"/>
              </a:rPr>
              <a:t>The Army Warrant Officer</a:t>
            </a:r>
            <a:r>
              <a:rPr lang="en-US" sz="2000" dirty="0">
                <a:latin typeface="+mn-lt"/>
                <a:cs typeface="Times New Roman" pitchFamily="18" charset="0"/>
              </a:rPr>
              <a:t> is a self-aware and adaptive technical expert, combat leader, trainer, and advisor. Through progressive levels of expertise in assignments, training, and education, the WO administers, manages, maintains, operates, and integrates Army systems and equipment across the full range of Army operations. WOs are innovative integrators of emerging technologies, dynamic teachers, confident warfighters, and developers of specialized teams of Soldiers. They support a wide range of Army missions throughout their careers.</a:t>
            </a:r>
            <a:endParaRPr lang="en-US" sz="2000" dirty="0">
              <a:latin typeface="+mn-lt"/>
            </a:endParaRPr>
          </a:p>
        </p:txBody>
      </p:sp>
      <p:sp>
        <p:nvSpPr>
          <p:cNvPr id="5" name="Rounded Rectangle 4"/>
          <p:cNvSpPr/>
          <p:nvPr/>
        </p:nvSpPr>
        <p:spPr>
          <a:xfrm>
            <a:off x="206961" y="3898491"/>
            <a:ext cx="1317039" cy="1317039"/>
          </a:xfrm>
          <a:prstGeom prst="roundRect">
            <a:avLst>
              <a:gd name="adj" fmla="val 10000"/>
            </a:avLst>
          </a:prstGeom>
          <a:blipFill>
            <a:blip r:embed="rId2" cstate="screen">
              <a:extLst>
                <a:ext uri="{28A0092B-C50C-407E-A947-70E740481C1C}">
                  <a14:useLocalDpi xmlns:a14="http://schemas.microsoft.com/office/drawing/2010/main" val="0"/>
                </a:ext>
              </a:extLst>
            </a:blip>
            <a:srcRect/>
            <a:stretch>
              <a:fillRect/>
            </a:stretch>
          </a:blipFill>
          <a:ln w="38100">
            <a:solidFill>
              <a:schemeClr val="tx1"/>
            </a:solidFill>
          </a:ln>
          <a:effectLst>
            <a:softEdge rad="0"/>
          </a:effectLst>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rgbClr r="0" g="0" b="0"/>
          </a:effectRef>
          <a:fontRef idx="minor">
            <a:schemeClr val="lt1">
              <a:hueOff val="0"/>
              <a:satOff val="0"/>
              <a:lumOff val="0"/>
              <a:alphaOff val="0"/>
            </a:schemeClr>
          </a:fontRef>
        </p:style>
        <p:txBody>
          <a:bodyPr/>
          <a:lstStyle/>
          <a:p>
            <a:endParaRPr lang="en-US"/>
          </a:p>
        </p:txBody>
      </p:sp>
      <p:grpSp>
        <p:nvGrpSpPr>
          <p:cNvPr id="6" name="Group 5"/>
          <p:cNvGrpSpPr/>
          <p:nvPr/>
        </p:nvGrpSpPr>
        <p:grpSpPr>
          <a:xfrm>
            <a:off x="354025" y="5316357"/>
            <a:ext cx="1093775" cy="629268"/>
            <a:chOff x="223672" y="1900577"/>
            <a:chExt cx="1093775" cy="629268"/>
          </a:xfrm>
          <a:scene3d>
            <a:camera prst="orthographicFront">
              <a:rot lat="0" lon="0" rev="0"/>
            </a:camera>
            <a:lightRig rig="chilly" dir="t"/>
          </a:scene3d>
        </p:grpSpPr>
        <p:sp>
          <p:nvSpPr>
            <p:cNvPr id="7" name="Flowchart: Terminator 6"/>
            <p:cNvSpPr/>
            <p:nvPr/>
          </p:nvSpPr>
          <p:spPr>
            <a:xfrm>
              <a:off x="223672" y="1900577"/>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8" name="Flowchart: Terminator 5"/>
            <p:cNvSpPr txBox="1"/>
            <p:nvPr/>
          </p:nvSpPr>
          <p:spPr>
            <a:xfrm>
              <a:off x="275221" y="1992724"/>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WO1</a:t>
              </a:r>
              <a:r>
                <a:rPr lang="en-US" sz="1200" kern="1200" dirty="0"/>
                <a:t> </a:t>
              </a:r>
            </a:p>
            <a:p>
              <a:pPr lvl="0" algn="ctr" defTabSz="533400">
                <a:lnSpc>
                  <a:spcPct val="90000"/>
                </a:lnSpc>
                <a:spcBef>
                  <a:spcPct val="0"/>
                </a:spcBef>
                <a:spcAft>
                  <a:spcPct val="35000"/>
                </a:spcAft>
              </a:pPr>
              <a:r>
                <a:rPr lang="en-US" sz="1200" kern="1200" dirty="0"/>
                <a:t>Basic level</a:t>
              </a:r>
            </a:p>
          </p:txBody>
        </p:sp>
      </p:grpSp>
      <p:sp>
        <p:nvSpPr>
          <p:cNvPr id="9" name="Rounded Rectangle 8"/>
          <p:cNvSpPr/>
          <p:nvPr/>
        </p:nvSpPr>
        <p:spPr>
          <a:xfrm>
            <a:off x="2035761" y="3897915"/>
            <a:ext cx="1317039" cy="1317039"/>
          </a:xfrm>
          <a:prstGeom prst="roundRect">
            <a:avLst>
              <a:gd name="adj" fmla="val 10000"/>
            </a:avLst>
          </a:prstGeom>
          <a:blipFill>
            <a:blip r:embed="rId3"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0" name="Group 9"/>
          <p:cNvGrpSpPr/>
          <p:nvPr/>
        </p:nvGrpSpPr>
        <p:grpSpPr>
          <a:xfrm>
            <a:off x="2182825" y="5322214"/>
            <a:ext cx="1093775" cy="631573"/>
            <a:chOff x="2110726" y="1906434"/>
            <a:chExt cx="1093775" cy="631573"/>
          </a:xfrm>
          <a:scene3d>
            <a:camera prst="orthographicFront">
              <a:rot lat="0" lon="0" rev="0"/>
            </a:camera>
            <a:lightRig rig="chilly" dir="t"/>
          </a:scene3d>
        </p:grpSpPr>
        <p:sp>
          <p:nvSpPr>
            <p:cNvPr id="11" name="Flowchart: Terminator 10"/>
            <p:cNvSpPr/>
            <p:nvPr/>
          </p:nvSpPr>
          <p:spPr>
            <a:xfrm>
              <a:off x="2110726" y="1906434"/>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2" name="Flowchart: Terminator 8"/>
            <p:cNvSpPr txBox="1"/>
            <p:nvPr/>
          </p:nvSpPr>
          <p:spPr>
            <a:xfrm>
              <a:off x="2113872" y="1998919"/>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CW2</a:t>
              </a:r>
            </a:p>
            <a:p>
              <a:pPr lvl="0" algn="ctr" defTabSz="533400">
                <a:lnSpc>
                  <a:spcPct val="90000"/>
                </a:lnSpc>
                <a:spcBef>
                  <a:spcPct val="0"/>
                </a:spcBef>
                <a:spcAft>
                  <a:spcPct val="35000"/>
                </a:spcAft>
              </a:pPr>
              <a:r>
                <a:rPr lang="en-US" sz="1200" kern="1200" dirty="0"/>
                <a:t>Intermediate</a:t>
              </a:r>
            </a:p>
          </p:txBody>
        </p:sp>
      </p:grpSp>
      <p:sp>
        <p:nvSpPr>
          <p:cNvPr id="13" name="Rounded Rectangle 12"/>
          <p:cNvSpPr/>
          <p:nvPr/>
        </p:nvSpPr>
        <p:spPr>
          <a:xfrm>
            <a:off x="3893238" y="3897915"/>
            <a:ext cx="1317039" cy="1317039"/>
          </a:xfrm>
          <a:prstGeom prst="roundRect">
            <a:avLst>
              <a:gd name="adj" fmla="val 10000"/>
            </a:avLst>
          </a:prstGeom>
          <a:blipFill>
            <a:blip r:embed="rId4"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4" name="Group 13"/>
          <p:cNvGrpSpPr/>
          <p:nvPr/>
        </p:nvGrpSpPr>
        <p:grpSpPr>
          <a:xfrm>
            <a:off x="4026682" y="5320581"/>
            <a:ext cx="1093775" cy="631573"/>
            <a:chOff x="4030783" y="1904801"/>
            <a:chExt cx="1093775" cy="631573"/>
          </a:xfrm>
          <a:scene3d>
            <a:camera prst="orthographicFront">
              <a:rot lat="0" lon="0" rev="0"/>
            </a:camera>
            <a:lightRig rig="chilly" dir="t"/>
          </a:scene3d>
        </p:grpSpPr>
        <p:sp>
          <p:nvSpPr>
            <p:cNvPr id="16" name="Flowchart: Terminator 15"/>
            <p:cNvSpPr/>
            <p:nvPr/>
          </p:nvSpPr>
          <p:spPr>
            <a:xfrm>
              <a:off x="4030783" y="1904801"/>
              <a:ext cx="1093775" cy="631573"/>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17" name="Flowchart: Terminator 11"/>
            <p:cNvSpPr txBox="1"/>
            <p:nvPr/>
          </p:nvSpPr>
          <p:spPr>
            <a:xfrm>
              <a:off x="4082332" y="1997286"/>
              <a:ext cx="990677" cy="4466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CW3</a:t>
              </a:r>
            </a:p>
            <a:p>
              <a:pPr lvl="0" algn="ctr" defTabSz="533400">
                <a:lnSpc>
                  <a:spcPct val="90000"/>
                </a:lnSpc>
                <a:spcBef>
                  <a:spcPct val="0"/>
                </a:spcBef>
                <a:spcAft>
                  <a:spcPct val="35000"/>
                </a:spcAft>
              </a:pPr>
              <a:r>
                <a:rPr lang="en-US" sz="1200" kern="1200" dirty="0"/>
                <a:t>Advanced</a:t>
              </a:r>
            </a:p>
          </p:txBody>
        </p:sp>
      </p:grpSp>
      <p:sp>
        <p:nvSpPr>
          <p:cNvPr id="18" name="Rounded Rectangle 17"/>
          <p:cNvSpPr/>
          <p:nvPr/>
        </p:nvSpPr>
        <p:spPr>
          <a:xfrm>
            <a:off x="5740714" y="3898491"/>
            <a:ext cx="1317039" cy="1317039"/>
          </a:xfrm>
          <a:prstGeom prst="roundRect">
            <a:avLst>
              <a:gd name="adj" fmla="val 10000"/>
            </a:avLst>
          </a:prstGeom>
          <a:blipFill>
            <a:blip r:embed="rId5"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19" name="Group 18"/>
          <p:cNvGrpSpPr/>
          <p:nvPr/>
        </p:nvGrpSpPr>
        <p:grpSpPr>
          <a:xfrm>
            <a:off x="5868218" y="5322204"/>
            <a:ext cx="1093775" cy="629268"/>
            <a:chOff x="5872319" y="1906424"/>
            <a:chExt cx="1093775" cy="629268"/>
          </a:xfrm>
          <a:scene3d>
            <a:camera prst="orthographicFront">
              <a:rot lat="0" lon="0" rev="0"/>
            </a:camera>
            <a:lightRig rig="chilly" dir="t"/>
          </a:scene3d>
        </p:grpSpPr>
        <p:sp>
          <p:nvSpPr>
            <p:cNvPr id="20" name="Flowchart: Terminator 19"/>
            <p:cNvSpPr/>
            <p:nvPr/>
          </p:nvSpPr>
          <p:spPr>
            <a:xfrm>
              <a:off x="5872319" y="1906424"/>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1" name="Flowchart: Terminator 14"/>
            <p:cNvSpPr txBox="1"/>
            <p:nvPr/>
          </p:nvSpPr>
          <p:spPr>
            <a:xfrm>
              <a:off x="5923868" y="1998571"/>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CW4</a:t>
              </a:r>
              <a:r>
                <a:rPr lang="en-US" sz="1200" u="none" kern="1200" dirty="0"/>
                <a:t> </a:t>
              </a:r>
            </a:p>
            <a:p>
              <a:pPr lvl="0" algn="ctr" defTabSz="533400">
                <a:lnSpc>
                  <a:spcPct val="90000"/>
                </a:lnSpc>
                <a:spcBef>
                  <a:spcPct val="0"/>
                </a:spcBef>
                <a:spcAft>
                  <a:spcPct val="35000"/>
                </a:spcAft>
              </a:pPr>
              <a:r>
                <a:rPr lang="en-US" sz="1200" u="none" kern="1200" dirty="0"/>
                <a:t>Senior</a:t>
              </a:r>
            </a:p>
          </p:txBody>
        </p:sp>
      </p:grpSp>
      <p:sp>
        <p:nvSpPr>
          <p:cNvPr id="22" name="Rounded Rectangle 21"/>
          <p:cNvSpPr/>
          <p:nvPr/>
        </p:nvSpPr>
        <p:spPr>
          <a:xfrm>
            <a:off x="7620000" y="3886200"/>
            <a:ext cx="1317039" cy="1317210"/>
          </a:xfrm>
          <a:prstGeom prst="roundRect">
            <a:avLst>
              <a:gd name="adj" fmla="val 10000"/>
            </a:avLst>
          </a:prstGeom>
          <a:blipFill dpi="0" rotWithShape="1">
            <a:blip r:embed="rId6" cstate="screen">
              <a:extLst>
                <a:ext uri="{28A0092B-C50C-407E-A947-70E740481C1C}">
                  <a14:useLocalDpi xmlns:a14="http://schemas.microsoft.com/office/drawing/2010/main" val="0"/>
                </a:ext>
              </a:extLst>
            </a:blip>
            <a:srcRect/>
            <a:stretch>
              <a:fillRect/>
            </a:stretch>
          </a:blipFill>
          <a:ln w="38100">
            <a:solidFill>
              <a:schemeClr val="tx1"/>
            </a:solidFill>
          </a:ln>
          <a:scene3d>
            <a:camera prst="orthographicFront"/>
            <a:lightRig rig="chilly" dir="t"/>
          </a:scene3d>
          <a:sp3d z="-25700" extrusionH="63500" contourW="12700" prstMaterial="matte">
            <a:contourClr>
              <a:schemeClr val="lt1"/>
            </a:contourClr>
          </a:sp3d>
        </p:spPr>
        <p:style>
          <a:lnRef idx="0">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3" name="Group 22"/>
          <p:cNvGrpSpPr/>
          <p:nvPr/>
        </p:nvGrpSpPr>
        <p:grpSpPr>
          <a:xfrm>
            <a:off x="7772400" y="5317295"/>
            <a:ext cx="1093775" cy="629268"/>
            <a:chOff x="7853527" y="1901515"/>
            <a:chExt cx="1093775" cy="629268"/>
          </a:xfrm>
          <a:scene3d>
            <a:camera prst="orthographicFront">
              <a:rot lat="0" lon="0" rev="0"/>
            </a:camera>
            <a:lightRig rig="chilly" dir="t"/>
          </a:scene3d>
        </p:grpSpPr>
        <p:sp>
          <p:nvSpPr>
            <p:cNvPr id="24" name="Flowchart: Terminator 23"/>
            <p:cNvSpPr/>
            <p:nvPr/>
          </p:nvSpPr>
          <p:spPr>
            <a:xfrm>
              <a:off x="7853527" y="1901515"/>
              <a:ext cx="1093775" cy="629268"/>
            </a:xfrm>
            <a:prstGeom prst="flowChartTerminator">
              <a:avLst/>
            </a:prstGeom>
            <a:solidFill>
              <a:schemeClr val="bg1"/>
            </a:solidFill>
            <a:effectLst>
              <a:outerShdw blurRad="63500" sx="102000" sy="102000" algn="ctr" rotWithShape="0">
                <a:schemeClr val="tx1">
                  <a:alpha val="40000"/>
                </a:schemeClr>
              </a:outerShdw>
            </a:effectLst>
            <a:sp3d prstMaterial="translucentPowder">
              <a:bevelT w="127000" h="25400" prst="softRound"/>
            </a:sp3d>
          </p:spPr>
          <p:style>
            <a:lnRef idx="0">
              <a:schemeClr val="lt1">
                <a:hueOff val="0"/>
                <a:satOff val="0"/>
                <a:lumOff val="0"/>
                <a:alphaOff val="0"/>
              </a:schemeClr>
            </a:lnRef>
            <a:fillRef idx="1">
              <a:scrgbClr r="0" g="0" b="0"/>
            </a:fillRef>
            <a:effectRef idx="0">
              <a:scrgbClr r="0" g="0" b="0"/>
            </a:effectRef>
            <a:fontRef idx="minor">
              <a:schemeClr val="lt1"/>
            </a:fontRef>
          </p:style>
          <p:txBody>
            <a:bodyPr/>
            <a:lstStyle/>
            <a:p>
              <a:endParaRPr lang="en-US"/>
            </a:p>
          </p:txBody>
        </p:sp>
        <p:sp>
          <p:nvSpPr>
            <p:cNvPr id="25" name="Flowchart: Terminator 17"/>
            <p:cNvSpPr txBox="1"/>
            <p:nvPr/>
          </p:nvSpPr>
          <p:spPr>
            <a:xfrm>
              <a:off x="7905076" y="1993662"/>
              <a:ext cx="990677" cy="4449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91440" numCol="1" spcCol="1270" anchor="ctr" anchorCtr="0">
              <a:noAutofit/>
            </a:bodyPr>
            <a:lstStyle/>
            <a:p>
              <a:pPr lvl="0" algn="ctr" defTabSz="533400">
                <a:lnSpc>
                  <a:spcPct val="90000"/>
                </a:lnSpc>
                <a:spcBef>
                  <a:spcPct val="0"/>
                </a:spcBef>
                <a:spcAft>
                  <a:spcPct val="35000"/>
                </a:spcAft>
              </a:pPr>
              <a:r>
                <a:rPr lang="en-US" sz="1200" u="sng" kern="1200" dirty="0"/>
                <a:t>CW5</a:t>
              </a:r>
            </a:p>
            <a:p>
              <a:pPr lvl="0" algn="ctr" defTabSz="533400">
                <a:lnSpc>
                  <a:spcPct val="90000"/>
                </a:lnSpc>
                <a:spcBef>
                  <a:spcPct val="0"/>
                </a:spcBef>
                <a:spcAft>
                  <a:spcPct val="35000"/>
                </a:spcAft>
              </a:pPr>
              <a:r>
                <a:rPr lang="en-US" sz="1200" kern="1200" dirty="0"/>
                <a:t>Master</a:t>
              </a:r>
            </a:p>
          </p:txBody>
        </p:sp>
      </p:grpSp>
    </p:spTree>
    <p:extLst>
      <p:ext uri="{BB962C8B-B14F-4D97-AF65-F5344CB8AC3E}">
        <p14:creationId xmlns:p14="http://schemas.microsoft.com/office/powerpoint/2010/main" val="384663838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Applicant Characteristics</a:t>
            </a:r>
          </a:p>
        </p:txBody>
      </p:sp>
      <p:sp>
        <p:nvSpPr>
          <p:cNvPr id="48" name="Rectangle 22"/>
          <p:cNvSpPr>
            <a:spLocks noChangeArrowheads="1"/>
          </p:cNvSpPr>
          <p:nvPr/>
        </p:nvSpPr>
        <p:spPr bwMode="auto">
          <a:xfrm>
            <a:off x="0" y="2862740"/>
            <a:ext cx="4571999"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000" b="1" dirty="0"/>
              <a:t> </a:t>
            </a:r>
            <a:r>
              <a:rPr lang="en-US" sz="2400" dirty="0">
                <a:latin typeface="+mn-lt"/>
              </a:rPr>
              <a:t>Independent Operator</a:t>
            </a:r>
          </a:p>
          <a:p>
            <a:pPr eaLnBrk="0" hangingPunct="0">
              <a:spcAft>
                <a:spcPts val="600"/>
              </a:spcAft>
              <a:buFont typeface="Arial" charset="0"/>
              <a:buChar char="•"/>
            </a:pPr>
            <a:r>
              <a:rPr lang="en-US" sz="2400" dirty="0">
                <a:latin typeface="+mn-lt"/>
              </a:rPr>
              <a:t> Leader</a:t>
            </a:r>
          </a:p>
          <a:p>
            <a:pPr eaLnBrk="0" hangingPunct="0">
              <a:spcAft>
                <a:spcPts val="600"/>
              </a:spcAft>
              <a:buFont typeface="Arial" charset="0"/>
              <a:buChar char="•"/>
            </a:pPr>
            <a:r>
              <a:rPr lang="en-US" sz="2400" dirty="0">
                <a:latin typeface="+mn-lt"/>
              </a:rPr>
              <a:t> Self Confident</a:t>
            </a:r>
          </a:p>
          <a:p>
            <a:pPr eaLnBrk="0" hangingPunct="0">
              <a:spcAft>
                <a:spcPts val="600"/>
              </a:spcAft>
              <a:buFont typeface="Arial" charset="0"/>
              <a:buChar char="•"/>
            </a:pPr>
            <a:r>
              <a:rPr lang="en-US" sz="2400" dirty="0">
                <a:latin typeface="+mn-lt"/>
              </a:rPr>
              <a:t> Dependable</a:t>
            </a:r>
          </a:p>
          <a:p>
            <a:pPr eaLnBrk="0" hangingPunct="0">
              <a:spcAft>
                <a:spcPts val="600"/>
              </a:spcAft>
              <a:buFont typeface="Arial" charset="0"/>
              <a:buChar char="•"/>
            </a:pPr>
            <a:r>
              <a:rPr lang="en-US" sz="2400" dirty="0">
                <a:latin typeface="+mn-lt"/>
              </a:rPr>
              <a:t> Ethical and Moral</a:t>
            </a:r>
          </a:p>
        </p:txBody>
      </p:sp>
      <p:sp>
        <p:nvSpPr>
          <p:cNvPr id="49" name="Rectangle 22"/>
          <p:cNvSpPr>
            <a:spLocks noChangeArrowheads="1"/>
          </p:cNvSpPr>
          <p:nvPr/>
        </p:nvSpPr>
        <p:spPr bwMode="auto">
          <a:xfrm>
            <a:off x="4578987" y="2842241"/>
            <a:ext cx="4565014" cy="2246769"/>
          </a:xfrm>
          <a:prstGeom prst="rect">
            <a:avLst/>
          </a:prstGeom>
          <a:noFill/>
          <a:ln w="9525">
            <a:noFill/>
            <a:miter lim="800000"/>
            <a:headEnd/>
            <a:tailEnd/>
          </a:ln>
        </p:spPr>
        <p:txBody>
          <a:bodyPr wrap="square">
            <a:spAutoFit/>
          </a:bodyPr>
          <a:lstStyle/>
          <a:p>
            <a:pPr eaLnBrk="0" hangingPunct="0">
              <a:spcAft>
                <a:spcPts val="600"/>
              </a:spcAft>
              <a:buFont typeface="Arial" charset="0"/>
              <a:buChar char="•"/>
            </a:pPr>
            <a:r>
              <a:rPr lang="en-US" sz="2400" dirty="0">
                <a:latin typeface="+mn-lt"/>
              </a:rPr>
              <a:t> Decision Maker</a:t>
            </a:r>
          </a:p>
          <a:p>
            <a:pPr eaLnBrk="0" hangingPunct="0">
              <a:spcAft>
                <a:spcPts val="600"/>
              </a:spcAft>
              <a:buFont typeface="Arial" charset="0"/>
              <a:buChar char="•"/>
            </a:pPr>
            <a:r>
              <a:rPr lang="en-US" sz="2400" dirty="0">
                <a:latin typeface="+mn-lt"/>
              </a:rPr>
              <a:t> Self Sufficient</a:t>
            </a:r>
          </a:p>
          <a:p>
            <a:pPr eaLnBrk="0" hangingPunct="0">
              <a:spcAft>
                <a:spcPts val="600"/>
              </a:spcAft>
              <a:buFont typeface="Arial" charset="0"/>
              <a:buChar char="•"/>
            </a:pPr>
            <a:r>
              <a:rPr lang="en-US" sz="2400" dirty="0">
                <a:latin typeface="+mn-lt"/>
              </a:rPr>
              <a:t> Mature</a:t>
            </a:r>
          </a:p>
          <a:p>
            <a:pPr eaLnBrk="0" hangingPunct="0">
              <a:spcAft>
                <a:spcPts val="600"/>
              </a:spcAft>
              <a:buFont typeface="Arial" charset="0"/>
              <a:buChar char="•"/>
            </a:pPr>
            <a:r>
              <a:rPr lang="en-US" sz="2400" dirty="0">
                <a:latin typeface="+mn-lt"/>
              </a:rPr>
              <a:t> Complex Problem Solver</a:t>
            </a:r>
          </a:p>
          <a:p>
            <a:pPr eaLnBrk="0" hangingPunct="0">
              <a:spcAft>
                <a:spcPts val="600"/>
              </a:spcAft>
              <a:buFont typeface="Arial" charset="0"/>
              <a:buChar char="•"/>
            </a:pPr>
            <a:r>
              <a:rPr lang="en-US" sz="2400" dirty="0">
                <a:latin typeface="+mn-lt"/>
              </a:rPr>
              <a:t> Mentally and Physically Strong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42696" y="1823727"/>
            <a:ext cx="952264" cy="78673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2061" y="1739746"/>
            <a:ext cx="919572" cy="86209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006730" y="1347534"/>
            <a:ext cx="1039212" cy="130864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00750" y="924674"/>
            <a:ext cx="823639" cy="1086174"/>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290039" y="927717"/>
            <a:ext cx="819790" cy="1281947"/>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55450" y="911611"/>
            <a:ext cx="803898" cy="145058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47608" y="1419317"/>
            <a:ext cx="902715" cy="1111467"/>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109915" y="1419317"/>
            <a:ext cx="904943" cy="1223935"/>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97059" y="1401607"/>
            <a:ext cx="914400" cy="1338453"/>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76112" y="5357850"/>
            <a:ext cx="836699" cy="114523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893836" y="5357850"/>
            <a:ext cx="798721" cy="1333304"/>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2681313" y="5351465"/>
            <a:ext cx="833517" cy="1395757"/>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599710" y="5351465"/>
            <a:ext cx="841509" cy="1151816"/>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17270" y="5351465"/>
            <a:ext cx="868784" cy="1333304"/>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221081" y="5351465"/>
            <a:ext cx="876002" cy="1382989"/>
          </a:xfrm>
          <a:prstGeom prst="rect">
            <a:avLst/>
          </a:prstGeom>
        </p:spPr>
      </p:pic>
    </p:spTree>
    <p:extLst>
      <p:ext uri="{BB962C8B-B14F-4D97-AF65-F5344CB8AC3E}">
        <p14:creationId xmlns:p14="http://schemas.microsoft.com/office/powerpoint/2010/main" val="200255565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Promotion Timeline</a:t>
            </a:r>
          </a:p>
        </p:txBody>
      </p:sp>
      <p:grpSp>
        <p:nvGrpSpPr>
          <p:cNvPr id="3" name="Group 2"/>
          <p:cNvGrpSpPr/>
          <p:nvPr/>
        </p:nvGrpSpPr>
        <p:grpSpPr>
          <a:xfrm>
            <a:off x="1219200" y="1905000"/>
            <a:ext cx="3017528" cy="640077"/>
            <a:chOff x="1027333" y="733702"/>
            <a:chExt cx="3017528" cy="640077"/>
          </a:xfrm>
        </p:grpSpPr>
        <p:sp>
          <p:nvSpPr>
            <p:cNvPr id="13" name="Rectangle 12"/>
            <p:cNvSpPr/>
            <p:nvPr/>
          </p:nvSpPr>
          <p:spPr>
            <a:xfrm>
              <a:off x="1027333" y="733702"/>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p:cNvSpPr txBox="1"/>
            <p:nvPr/>
          </p:nvSpPr>
          <p:spPr>
            <a:xfrm>
              <a:off x="1027333" y="733702"/>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2 years TIG</a:t>
              </a:r>
            </a:p>
          </p:txBody>
        </p:sp>
      </p:grpSp>
      <p:grpSp>
        <p:nvGrpSpPr>
          <p:cNvPr id="4" name="Group 3"/>
          <p:cNvGrpSpPr/>
          <p:nvPr/>
        </p:nvGrpSpPr>
        <p:grpSpPr>
          <a:xfrm>
            <a:off x="1236134" y="3048000"/>
            <a:ext cx="3017513" cy="638379"/>
            <a:chOff x="1072762" y="1679097"/>
            <a:chExt cx="3017513" cy="638379"/>
          </a:xfrm>
        </p:grpSpPr>
        <p:sp>
          <p:nvSpPr>
            <p:cNvPr id="11" name="Rectangle 10"/>
            <p:cNvSpPr/>
            <p:nvPr/>
          </p:nvSpPr>
          <p:spPr>
            <a:xfrm>
              <a:off x="1072762" y="1679097"/>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p:cNvSpPr txBox="1"/>
            <p:nvPr/>
          </p:nvSpPr>
          <p:spPr>
            <a:xfrm>
              <a:off x="1072762" y="1679097"/>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5" name="Group 4"/>
          <p:cNvGrpSpPr/>
          <p:nvPr/>
        </p:nvGrpSpPr>
        <p:grpSpPr>
          <a:xfrm>
            <a:off x="1232744" y="4197096"/>
            <a:ext cx="3034456" cy="638379"/>
            <a:chOff x="1046140" y="2719936"/>
            <a:chExt cx="3034456" cy="638379"/>
          </a:xfrm>
        </p:grpSpPr>
        <p:sp>
          <p:nvSpPr>
            <p:cNvPr id="9" name="Rectangle 8"/>
            <p:cNvSpPr/>
            <p:nvPr/>
          </p:nvSpPr>
          <p:spPr>
            <a:xfrm>
              <a:off x="1063074" y="2719936"/>
              <a:ext cx="3017522"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p:cNvSpPr txBox="1"/>
            <p:nvPr/>
          </p:nvSpPr>
          <p:spPr>
            <a:xfrm>
              <a:off x="1046140" y="2719936"/>
              <a:ext cx="3017522"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6" name="Group 5"/>
          <p:cNvGrpSpPr/>
          <p:nvPr/>
        </p:nvGrpSpPr>
        <p:grpSpPr>
          <a:xfrm>
            <a:off x="1219200" y="5330952"/>
            <a:ext cx="3017513" cy="638379"/>
            <a:chOff x="1093479" y="3806834"/>
            <a:chExt cx="3017513" cy="638379"/>
          </a:xfrm>
        </p:grpSpPr>
        <p:sp>
          <p:nvSpPr>
            <p:cNvPr id="7" name="Rectangle 6"/>
            <p:cNvSpPr/>
            <p:nvPr/>
          </p:nvSpPr>
          <p:spPr>
            <a:xfrm>
              <a:off x="1093479" y="3806834"/>
              <a:ext cx="3017513" cy="638379"/>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TextBox 7"/>
            <p:cNvSpPr txBox="1"/>
            <p:nvPr/>
          </p:nvSpPr>
          <p:spPr>
            <a:xfrm>
              <a:off x="1093479" y="3806834"/>
              <a:ext cx="3017513" cy="6383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6714" tIns="71120" rIns="71120" bIns="71120" numCol="1" spcCol="1270" anchor="ctr" anchorCtr="0">
              <a:noAutofit/>
            </a:bodyPr>
            <a:lstStyle/>
            <a:p>
              <a:pPr lvl="0" algn="l" defTabSz="1244600">
                <a:lnSpc>
                  <a:spcPct val="90000"/>
                </a:lnSpc>
                <a:spcBef>
                  <a:spcPct val="0"/>
                </a:spcBef>
                <a:spcAft>
                  <a:spcPct val="35000"/>
                </a:spcAft>
              </a:pPr>
              <a:r>
                <a:rPr lang="en-US" sz="2800" kern="1200" dirty="0"/>
                <a:t>4-5 years TIG</a:t>
              </a:r>
            </a:p>
          </p:txBody>
        </p:sp>
      </p:grpSp>
      <p:grpSp>
        <p:nvGrpSpPr>
          <p:cNvPr id="15" name="Group 14"/>
          <p:cNvGrpSpPr/>
          <p:nvPr/>
        </p:nvGrpSpPr>
        <p:grpSpPr>
          <a:xfrm>
            <a:off x="4880186" y="1905000"/>
            <a:ext cx="3017528" cy="640077"/>
            <a:chOff x="171865" y="745888"/>
            <a:chExt cx="3017528" cy="640077"/>
          </a:xfrm>
        </p:grpSpPr>
        <p:sp>
          <p:nvSpPr>
            <p:cNvPr id="25" name="Rectangle 24"/>
            <p:cNvSpPr/>
            <p:nvPr/>
          </p:nvSpPr>
          <p:spPr>
            <a:xfrm>
              <a:off x="171865" y="745888"/>
              <a:ext cx="3017528"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p:cNvSpPr txBox="1"/>
            <p:nvPr/>
          </p:nvSpPr>
          <p:spPr>
            <a:xfrm>
              <a:off x="171865" y="745888"/>
              <a:ext cx="3017528"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2 years TIG</a:t>
              </a:r>
            </a:p>
          </p:txBody>
        </p:sp>
      </p:grpSp>
      <p:grpSp>
        <p:nvGrpSpPr>
          <p:cNvPr id="16" name="Group 15"/>
          <p:cNvGrpSpPr/>
          <p:nvPr/>
        </p:nvGrpSpPr>
        <p:grpSpPr>
          <a:xfrm>
            <a:off x="4880201" y="3048000"/>
            <a:ext cx="3017513" cy="640077"/>
            <a:chOff x="186946" y="1690632"/>
            <a:chExt cx="3017513" cy="640077"/>
          </a:xfrm>
        </p:grpSpPr>
        <p:sp>
          <p:nvSpPr>
            <p:cNvPr id="23" name="Rectangle 22"/>
            <p:cNvSpPr/>
            <p:nvPr/>
          </p:nvSpPr>
          <p:spPr>
            <a:xfrm>
              <a:off x="186946" y="1690632"/>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4" name="TextBox 23"/>
            <p:cNvSpPr txBox="1"/>
            <p:nvPr/>
          </p:nvSpPr>
          <p:spPr>
            <a:xfrm>
              <a:off x="186946" y="1690632"/>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7" name="Group 16"/>
          <p:cNvGrpSpPr/>
          <p:nvPr/>
        </p:nvGrpSpPr>
        <p:grpSpPr>
          <a:xfrm>
            <a:off x="4886965" y="4197096"/>
            <a:ext cx="3017522" cy="640077"/>
            <a:chOff x="176943" y="2731471"/>
            <a:chExt cx="3017522" cy="640077"/>
          </a:xfrm>
        </p:grpSpPr>
        <p:sp>
          <p:nvSpPr>
            <p:cNvPr id="21" name="Rectangle 20"/>
            <p:cNvSpPr/>
            <p:nvPr/>
          </p:nvSpPr>
          <p:spPr>
            <a:xfrm>
              <a:off x="176943" y="2731471"/>
              <a:ext cx="3017522"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TextBox 21"/>
            <p:cNvSpPr txBox="1"/>
            <p:nvPr/>
          </p:nvSpPr>
          <p:spPr>
            <a:xfrm>
              <a:off x="176943" y="2731471"/>
              <a:ext cx="3017522"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grpSp>
        <p:nvGrpSpPr>
          <p:cNvPr id="18" name="Group 17"/>
          <p:cNvGrpSpPr/>
          <p:nvPr/>
        </p:nvGrpSpPr>
        <p:grpSpPr>
          <a:xfrm>
            <a:off x="4886974" y="5334000"/>
            <a:ext cx="3017513" cy="640077"/>
            <a:chOff x="155838" y="3818171"/>
            <a:chExt cx="3017513" cy="640077"/>
          </a:xfrm>
        </p:grpSpPr>
        <p:sp>
          <p:nvSpPr>
            <p:cNvPr id="19" name="Rectangle 18"/>
            <p:cNvSpPr/>
            <p:nvPr/>
          </p:nvSpPr>
          <p:spPr>
            <a:xfrm>
              <a:off x="155838" y="3818171"/>
              <a:ext cx="3017513" cy="640077"/>
            </a:xfrm>
            <a:prstGeom prst="rect">
              <a:avLst/>
            </a:prstGeom>
            <a:solidFill>
              <a:schemeClr val="bg1"/>
            </a:solidFill>
            <a:ln>
              <a:solidFill>
                <a:srgbClr val="98A15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TextBox 19"/>
            <p:cNvSpPr txBox="1"/>
            <p:nvPr/>
          </p:nvSpPr>
          <p:spPr>
            <a:xfrm>
              <a:off x="155838" y="3818171"/>
              <a:ext cx="3017513" cy="6400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120" tIns="71120" rIns="506714" bIns="71120" numCol="1" spcCol="1270" anchor="ctr" anchorCtr="0">
              <a:noAutofit/>
            </a:bodyPr>
            <a:lstStyle/>
            <a:p>
              <a:pPr lvl="0" algn="r" defTabSz="1244600">
                <a:lnSpc>
                  <a:spcPct val="90000"/>
                </a:lnSpc>
                <a:spcBef>
                  <a:spcPct val="0"/>
                </a:spcBef>
                <a:spcAft>
                  <a:spcPct val="35000"/>
                </a:spcAft>
              </a:pPr>
              <a:r>
                <a:rPr lang="en-US" sz="2800" kern="1200" dirty="0"/>
                <a:t>5-6 years TIG</a:t>
              </a:r>
            </a:p>
          </p:txBody>
        </p:sp>
      </p:grpSp>
      <p:sp>
        <p:nvSpPr>
          <p:cNvPr id="35" name="Rounded Rectangle 34"/>
          <p:cNvSpPr/>
          <p:nvPr/>
        </p:nvSpPr>
        <p:spPr>
          <a:xfrm>
            <a:off x="1566672" y="995455"/>
            <a:ext cx="2167128"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Technicians</a:t>
            </a:r>
          </a:p>
        </p:txBody>
      </p:sp>
      <p:sp>
        <p:nvSpPr>
          <p:cNvPr id="36" name="Rounded Rectangle 35"/>
          <p:cNvSpPr/>
          <p:nvPr/>
        </p:nvSpPr>
        <p:spPr>
          <a:xfrm>
            <a:off x="5422392" y="992280"/>
            <a:ext cx="2165186" cy="457200"/>
          </a:xfrm>
          <a:prstGeom prst="roundRect">
            <a:avLst/>
          </a:prstGeom>
          <a:solidFill>
            <a:schemeClr val="bg1"/>
          </a:solidFill>
          <a:ln>
            <a:solidFill>
              <a:srgbClr val="98A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153A  / 170D</a:t>
            </a:r>
          </a:p>
        </p:txBody>
      </p:sp>
      <p:sp>
        <p:nvSpPr>
          <p:cNvPr id="34" name="Oval 33"/>
          <p:cNvSpPr/>
          <p:nvPr/>
        </p:nvSpPr>
        <p:spPr>
          <a:xfrm>
            <a:off x="4130712" y="1255208"/>
            <a:ext cx="882900" cy="876957"/>
          </a:xfrm>
          <a:prstGeom prst="ellipse">
            <a:avLst/>
          </a:prstGeom>
          <a:blipFill rotWithShape="0">
            <a:blip r:embed="rId2" cstate="screen">
              <a:extLst>
                <a:ext uri="{28A0092B-C50C-407E-A947-70E740481C1C}">
                  <a14:useLocalDpi xmlns:a14="http://schemas.microsoft.com/office/drawing/2010/main" val="0"/>
                </a:ext>
              </a:extLst>
            </a:blip>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7" name="Oval 36"/>
          <p:cNvSpPr/>
          <p:nvPr/>
        </p:nvSpPr>
        <p:spPr>
          <a:xfrm>
            <a:off x="4140760" y="2339355"/>
            <a:ext cx="882900" cy="876957"/>
          </a:xfrm>
          <a:prstGeom prst="ellipse">
            <a:avLst/>
          </a:prstGeom>
          <a:blipFill rotWithShape="0">
            <a:blip r:embed="rId3"/>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Oval 37"/>
          <p:cNvSpPr/>
          <p:nvPr/>
        </p:nvSpPr>
        <p:spPr>
          <a:xfrm>
            <a:off x="4120664" y="3485104"/>
            <a:ext cx="882900" cy="876957"/>
          </a:xfrm>
          <a:prstGeom prst="ellipse">
            <a:avLst/>
          </a:prstGeom>
          <a:blipFill rotWithShape="0">
            <a:blip r:embed="rId4"/>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Oval 38"/>
          <p:cNvSpPr/>
          <p:nvPr/>
        </p:nvSpPr>
        <p:spPr>
          <a:xfrm>
            <a:off x="4130712" y="4649635"/>
            <a:ext cx="882900" cy="876957"/>
          </a:xfrm>
          <a:prstGeom prst="ellipse">
            <a:avLst/>
          </a:prstGeom>
          <a:blipFill rotWithShape="0">
            <a:blip r:embed="rId5"/>
            <a:stretch>
              <a:fillRect l="-19447" t="-4054" r="-19447" b="-4054"/>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Oval 39"/>
          <p:cNvSpPr/>
          <p:nvPr/>
        </p:nvSpPr>
        <p:spPr>
          <a:xfrm>
            <a:off x="4130712" y="5674808"/>
            <a:ext cx="882900" cy="876957"/>
          </a:xfrm>
          <a:prstGeom prst="ellipse">
            <a:avLst/>
          </a:prstGeom>
          <a:blipFill dpi="0" rotWithShape="0">
            <a:blip r:embed="rId6"/>
            <a:srcRect/>
            <a:stretch>
              <a:fillRect l="-22990" t="-14964" r="-15904" b="-3152"/>
            </a:stretch>
          </a:blipFill>
          <a:ln>
            <a:solidFill>
              <a:srgbClr val="666633"/>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77749376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Career</a:t>
            </a:r>
          </a:p>
        </p:txBody>
      </p:sp>
      <p:sp>
        <p:nvSpPr>
          <p:cNvPr id="51" name="Text Box 7"/>
          <p:cNvSpPr txBox="1">
            <a:spLocks noChangeArrowheads="1"/>
          </p:cNvSpPr>
          <p:nvPr/>
        </p:nvSpPr>
        <p:spPr bwMode="auto">
          <a:xfrm>
            <a:off x="6801737" y="1657054"/>
            <a:ext cx="2322513" cy="866775"/>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1600" b="1" dirty="0">
                <a:latin typeface="+mn-lt"/>
                <a:cs typeface="+mn-cs"/>
              </a:rPr>
              <a:t>30 + Years of WO SVC</a:t>
            </a:r>
          </a:p>
          <a:p>
            <a:pPr algn="ctr" eaLnBrk="0" hangingPunct="0">
              <a:spcBef>
                <a:spcPct val="50000"/>
              </a:spcBef>
              <a:defRPr/>
            </a:pPr>
            <a:r>
              <a:rPr lang="en-US" sz="1400" b="1" dirty="0">
                <a:latin typeface="+mn-lt"/>
                <a:cs typeface="+mn-cs"/>
              </a:rPr>
              <a:t>  </a:t>
            </a:r>
            <a:r>
              <a:rPr lang="en-US" sz="1400" dirty="0">
                <a:latin typeface="+mn-lt"/>
                <a:cs typeface="+mn-cs"/>
              </a:rPr>
              <a:t>*Continued Promotion / Age 62</a:t>
            </a:r>
          </a:p>
        </p:txBody>
      </p:sp>
      <p:sp>
        <p:nvSpPr>
          <p:cNvPr id="52" name="Text Box 8"/>
          <p:cNvSpPr txBox="1">
            <a:spLocks noChangeArrowheads="1"/>
          </p:cNvSpPr>
          <p:nvPr/>
        </p:nvSpPr>
        <p:spPr bwMode="auto">
          <a:xfrm>
            <a:off x="5083083" y="1947209"/>
            <a:ext cx="1549622" cy="830997"/>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eaLnBrk="0" hangingPunct="0">
              <a:spcBef>
                <a:spcPct val="50000"/>
              </a:spcBef>
              <a:defRPr/>
            </a:pPr>
            <a:r>
              <a:rPr lang="en-US" b="1" dirty="0">
                <a:latin typeface="+mn-lt"/>
                <a:cs typeface="+mn-cs"/>
              </a:rPr>
              <a:t>30 Years</a:t>
            </a:r>
          </a:p>
          <a:p>
            <a:pPr algn="ctr" eaLnBrk="0" hangingPunct="0">
              <a:spcBef>
                <a:spcPct val="50000"/>
              </a:spcBef>
              <a:defRPr/>
            </a:pPr>
            <a:r>
              <a:rPr lang="en-US" sz="1200" dirty="0">
                <a:latin typeface="+mn-lt"/>
                <a:cs typeface="+mn-cs"/>
              </a:rPr>
              <a:t>1SG / MSG and CSM/SGM</a:t>
            </a:r>
          </a:p>
        </p:txBody>
      </p:sp>
      <p:sp>
        <p:nvSpPr>
          <p:cNvPr id="53" name="Text Box 9"/>
          <p:cNvSpPr txBox="1">
            <a:spLocks noChangeArrowheads="1"/>
          </p:cNvSpPr>
          <p:nvPr/>
        </p:nvSpPr>
        <p:spPr bwMode="auto">
          <a:xfrm>
            <a:off x="3600169" y="2800567"/>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26 Years</a:t>
            </a:r>
          </a:p>
          <a:p>
            <a:pPr algn="ctr" eaLnBrk="0" hangingPunct="0">
              <a:spcBef>
                <a:spcPct val="50000"/>
              </a:spcBef>
              <a:defRPr/>
            </a:pPr>
            <a:r>
              <a:rPr lang="en-US" sz="1200" dirty="0">
                <a:latin typeface="+mn-lt"/>
                <a:cs typeface="+mn-cs"/>
              </a:rPr>
              <a:t>1SG/MSG</a:t>
            </a:r>
          </a:p>
        </p:txBody>
      </p:sp>
      <p:sp>
        <p:nvSpPr>
          <p:cNvPr id="54" name="Text Box 10"/>
          <p:cNvSpPr txBox="1">
            <a:spLocks noChangeArrowheads="1"/>
          </p:cNvSpPr>
          <p:nvPr/>
        </p:nvSpPr>
        <p:spPr bwMode="auto">
          <a:xfrm>
            <a:off x="2036061" y="3601012"/>
            <a:ext cx="1188720" cy="640080"/>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24 Years</a:t>
            </a:r>
          </a:p>
          <a:p>
            <a:pPr algn="ctr" eaLnBrk="0" hangingPunct="0">
              <a:spcBef>
                <a:spcPct val="50000"/>
              </a:spcBef>
              <a:defRPr/>
            </a:pPr>
            <a:r>
              <a:rPr lang="en-US" sz="1200" dirty="0">
                <a:latin typeface="+mn-lt"/>
                <a:cs typeface="+mn-cs"/>
              </a:rPr>
              <a:t>SFC</a:t>
            </a:r>
          </a:p>
        </p:txBody>
      </p:sp>
      <p:sp>
        <p:nvSpPr>
          <p:cNvPr id="55" name="Text Box 11"/>
          <p:cNvSpPr txBox="1">
            <a:spLocks noChangeArrowheads="1"/>
          </p:cNvSpPr>
          <p:nvPr/>
        </p:nvSpPr>
        <p:spPr bwMode="auto">
          <a:xfrm>
            <a:off x="318469" y="3901004"/>
            <a:ext cx="1188720" cy="640080"/>
          </a:xfrm>
          <a:prstGeom prst="rect">
            <a:avLst/>
          </a:prstGeom>
          <a:solidFill>
            <a:srgbClr val="000000"/>
          </a:solidFill>
          <a:ln w="12700">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b="1" dirty="0">
                <a:latin typeface="+mn-lt"/>
                <a:cs typeface="+mn-cs"/>
              </a:rPr>
              <a:t>20 Years</a:t>
            </a:r>
          </a:p>
          <a:p>
            <a:pPr algn="ctr" eaLnBrk="0" hangingPunct="0">
              <a:spcBef>
                <a:spcPct val="50000"/>
              </a:spcBef>
              <a:defRPr/>
            </a:pPr>
            <a:r>
              <a:rPr lang="en-US" sz="1200" dirty="0">
                <a:latin typeface="+mn-lt"/>
                <a:cs typeface="+mn-cs"/>
              </a:rPr>
              <a:t>SSG</a:t>
            </a:r>
          </a:p>
        </p:txBody>
      </p:sp>
      <p:sp>
        <p:nvSpPr>
          <p:cNvPr id="57" name="Freeform 3"/>
          <p:cNvSpPr>
            <a:spLocks/>
          </p:cNvSpPr>
          <p:nvPr/>
        </p:nvSpPr>
        <p:spPr bwMode="auto">
          <a:xfrm>
            <a:off x="19136" y="4649759"/>
            <a:ext cx="1828800" cy="1903938"/>
          </a:xfrm>
          <a:custGeom>
            <a:avLst/>
            <a:gdLst/>
            <a:ahLst/>
            <a:cxnLst>
              <a:cxn ang="0">
                <a:pos x="0" y="661"/>
              </a:cxn>
              <a:cxn ang="0">
                <a:pos x="422" y="661"/>
              </a:cxn>
              <a:cxn ang="0">
                <a:pos x="420" y="2170"/>
              </a:cxn>
              <a:cxn ang="0">
                <a:pos x="1147" y="2174"/>
              </a:cxn>
              <a:cxn ang="0">
                <a:pos x="1146" y="661"/>
              </a:cxn>
              <a:cxn ang="0">
                <a:pos x="1567" y="661"/>
              </a:cxn>
              <a:cxn ang="0">
                <a:pos x="784" y="0"/>
              </a:cxn>
              <a:cxn ang="0">
                <a:pos x="0" y="661"/>
              </a:cxn>
            </a:cxnLst>
            <a:rect l="0" t="0" r="r" b="b"/>
            <a:pathLst>
              <a:path w="1567" h="2174">
                <a:moveTo>
                  <a:pt x="0" y="661"/>
                </a:moveTo>
                <a:lnTo>
                  <a:pt x="422" y="661"/>
                </a:lnTo>
                <a:lnTo>
                  <a:pt x="420" y="2170"/>
                </a:lnTo>
                <a:lnTo>
                  <a:pt x="1147" y="2174"/>
                </a:lnTo>
                <a:lnTo>
                  <a:pt x="1146" y="661"/>
                </a:lnTo>
                <a:lnTo>
                  <a:pt x="1567" y="661"/>
                </a:lnTo>
                <a:lnTo>
                  <a:pt x="784" y="0"/>
                </a:lnTo>
                <a:lnTo>
                  <a:pt x="0" y="661"/>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0" name="Freeform 4"/>
          <p:cNvSpPr>
            <a:spLocks/>
          </p:cNvSpPr>
          <p:nvPr/>
        </p:nvSpPr>
        <p:spPr bwMode="auto">
          <a:xfrm>
            <a:off x="1744680" y="4386064"/>
            <a:ext cx="1828800" cy="2166937"/>
          </a:xfrm>
          <a:custGeom>
            <a:avLst/>
            <a:gdLst/>
            <a:ahLst/>
            <a:cxnLst>
              <a:cxn ang="0">
                <a:pos x="0" y="660"/>
              </a:cxn>
              <a:cxn ang="0">
                <a:pos x="422" y="660"/>
              </a:cxn>
              <a:cxn ang="0">
                <a:pos x="422" y="2294"/>
              </a:cxn>
              <a:cxn ang="0">
                <a:pos x="1147" y="2294"/>
              </a:cxn>
              <a:cxn ang="0">
                <a:pos x="1146" y="660"/>
              </a:cxn>
              <a:cxn ang="0">
                <a:pos x="1567" y="660"/>
              </a:cxn>
              <a:cxn ang="0">
                <a:pos x="784" y="0"/>
              </a:cxn>
              <a:cxn ang="0">
                <a:pos x="0" y="660"/>
              </a:cxn>
            </a:cxnLst>
            <a:rect l="0" t="0" r="r" b="b"/>
            <a:pathLst>
              <a:path w="1567" h="2294">
                <a:moveTo>
                  <a:pt x="0" y="660"/>
                </a:moveTo>
                <a:lnTo>
                  <a:pt x="422" y="660"/>
                </a:lnTo>
                <a:lnTo>
                  <a:pt x="422" y="2294"/>
                </a:lnTo>
                <a:lnTo>
                  <a:pt x="1147" y="2294"/>
                </a:lnTo>
                <a:lnTo>
                  <a:pt x="1146" y="660"/>
                </a:lnTo>
                <a:lnTo>
                  <a:pt x="1567" y="660"/>
                </a:lnTo>
                <a:lnTo>
                  <a:pt x="784" y="0"/>
                </a:lnTo>
                <a:lnTo>
                  <a:pt x="0" y="660"/>
                </a:lnTo>
                <a:close/>
              </a:path>
            </a:pathLst>
          </a:custGeom>
          <a:solidFill>
            <a:srgbClr val="666633"/>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2" name="Freeform 5"/>
          <p:cNvSpPr>
            <a:spLocks/>
          </p:cNvSpPr>
          <p:nvPr/>
        </p:nvSpPr>
        <p:spPr bwMode="auto">
          <a:xfrm>
            <a:off x="3348003" y="3578239"/>
            <a:ext cx="1828800" cy="2981721"/>
          </a:xfrm>
          <a:custGeom>
            <a:avLst/>
            <a:gdLst/>
            <a:ahLst/>
            <a:cxnLst>
              <a:cxn ang="0">
                <a:pos x="0" y="702"/>
              </a:cxn>
              <a:cxn ang="0">
                <a:pos x="413" y="702"/>
              </a:cxn>
              <a:cxn ang="0">
                <a:pos x="413" y="2366"/>
              </a:cxn>
              <a:cxn ang="0">
                <a:pos x="1123" y="2362"/>
              </a:cxn>
              <a:cxn ang="0">
                <a:pos x="1123" y="702"/>
              </a:cxn>
              <a:cxn ang="0">
                <a:pos x="1536" y="702"/>
              </a:cxn>
              <a:cxn ang="0">
                <a:pos x="767" y="0"/>
              </a:cxn>
              <a:cxn ang="0">
                <a:pos x="0" y="702"/>
              </a:cxn>
            </a:cxnLst>
            <a:rect l="0" t="0" r="r" b="b"/>
            <a:pathLst>
              <a:path w="1536" h="2366">
                <a:moveTo>
                  <a:pt x="0" y="702"/>
                </a:moveTo>
                <a:lnTo>
                  <a:pt x="413" y="702"/>
                </a:lnTo>
                <a:lnTo>
                  <a:pt x="413" y="2366"/>
                </a:lnTo>
                <a:lnTo>
                  <a:pt x="1123" y="2362"/>
                </a:lnTo>
                <a:lnTo>
                  <a:pt x="1123" y="702"/>
                </a:lnTo>
                <a:lnTo>
                  <a:pt x="1536" y="702"/>
                </a:lnTo>
                <a:lnTo>
                  <a:pt x="767" y="0"/>
                </a:lnTo>
                <a:lnTo>
                  <a:pt x="0" y="702"/>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6" name="Freeform 6"/>
          <p:cNvSpPr>
            <a:spLocks/>
          </p:cNvSpPr>
          <p:nvPr/>
        </p:nvSpPr>
        <p:spPr bwMode="auto">
          <a:xfrm>
            <a:off x="5001109" y="2897409"/>
            <a:ext cx="1828800" cy="3657600"/>
          </a:xfrm>
          <a:custGeom>
            <a:avLst/>
            <a:gdLst/>
            <a:ahLst/>
            <a:cxnLst>
              <a:cxn ang="0">
                <a:pos x="0" y="701"/>
              </a:cxn>
              <a:cxn ang="0">
                <a:pos x="413" y="701"/>
              </a:cxn>
              <a:cxn ang="0">
                <a:pos x="409" y="2493"/>
              </a:cxn>
              <a:cxn ang="0">
                <a:pos x="1123" y="2489"/>
              </a:cxn>
              <a:cxn ang="0">
                <a:pos x="1123" y="701"/>
              </a:cxn>
              <a:cxn ang="0">
                <a:pos x="1536" y="701"/>
              </a:cxn>
              <a:cxn ang="0">
                <a:pos x="769" y="0"/>
              </a:cxn>
              <a:cxn ang="0">
                <a:pos x="0" y="701"/>
              </a:cxn>
            </a:cxnLst>
            <a:rect l="0" t="0" r="r" b="b"/>
            <a:pathLst>
              <a:path w="1536" h="2493">
                <a:moveTo>
                  <a:pt x="0" y="701"/>
                </a:moveTo>
                <a:lnTo>
                  <a:pt x="413" y="701"/>
                </a:lnTo>
                <a:lnTo>
                  <a:pt x="409" y="2493"/>
                </a:lnTo>
                <a:lnTo>
                  <a:pt x="1123" y="2489"/>
                </a:lnTo>
                <a:lnTo>
                  <a:pt x="1123" y="701"/>
                </a:lnTo>
                <a:lnTo>
                  <a:pt x="1536" y="701"/>
                </a:lnTo>
                <a:lnTo>
                  <a:pt x="769" y="0"/>
                </a:lnTo>
                <a:lnTo>
                  <a:pt x="0" y="701"/>
                </a:lnTo>
                <a:close/>
              </a:path>
            </a:pathLst>
          </a:custGeom>
          <a:solidFill>
            <a:srgbClr val="666633"/>
          </a:soli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sp>
        <p:nvSpPr>
          <p:cNvPr id="69" name="Freeform 2"/>
          <p:cNvSpPr>
            <a:spLocks/>
          </p:cNvSpPr>
          <p:nvPr/>
        </p:nvSpPr>
        <p:spPr bwMode="auto">
          <a:xfrm>
            <a:off x="6868665" y="2900882"/>
            <a:ext cx="2286000" cy="3657600"/>
          </a:xfrm>
          <a:custGeom>
            <a:avLst/>
            <a:gdLst/>
            <a:ahLst/>
            <a:cxnLst>
              <a:cxn ang="0">
                <a:pos x="0" y="701"/>
              </a:cxn>
              <a:cxn ang="0">
                <a:pos x="447" y="701"/>
              </a:cxn>
              <a:cxn ang="0">
                <a:pos x="447" y="2489"/>
              </a:cxn>
              <a:cxn ang="0">
                <a:pos x="1214" y="2489"/>
              </a:cxn>
              <a:cxn ang="0">
                <a:pos x="1214" y="701"/>
              </a:cxn>
              <a:cxn ang="0">
                <a:pos x="1660" y="701"/>
              </a:cxn>
              <a:cxn ang="0">
                <a:pos x="830" y="0"/>
              </a:cxn>
              <a:cxn ang="0">
                <a:pos x="0" y="701"/>
              </a:cxn>
            </a:cxnLst>
            <a:rect l="0" t="0" r="r" b="b"/>
            <a:pathLst>
              <a:path w="1660" h="2489">
                <a:moveTo>
                  <a:pt x="0" y="701"/>
                </a:moveTo>
                <a:lnTo>
                  <a:pt x="447" y="701"/>
                </a:lnTo>
                <a:lnTo>
                  <a:pt x="447" y="2489"/>
                </a:lnTo>
                <a:lnTo>
                  <a:pt x="1214" y="2489"/>
                </a:lnTo>
                <a:lnTo>
                  <a:pt x="1214" y="701"/>
                </a:lnTo>
                <a:lnTo>
                  <a:pt x="1660" y="701"/>
                </a:lnTo>
                <a:lnTo>
                  <a:pt x="830" y="0"/>
                </a:lnTo>
                <a:lnTo>
                  <a:pt x="0" y="701"/>
                </a:lnTo>
                <a:close/>
              </a:path>
            </a:pathLst>
          </a:custGeom>
          <a:solidFill>
            <a:srgbClr val="80808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dirty="0">
              <a:cs typeface="+mn-cs"/>
            </a:endParaRPr>
          </a:p>
        </p:txBody>
      </p:sp>
      <p:grpSp>
        <p:nvGrpSpPr>
          <p:cNvPr id="70" name="Group 74"/>
          <p:cNvGrpSpPr>
            <a:grpSpLocks/>
          </p:cNvGrpSpPr>
          <p:nvPr/>
        </p:nvGrpSpPr>
        <p:grpSpPr bwMode="auto">
          <a:xfrm>
            <a:off x="7587670" y="3157463"/>
            <a:ext cx="871537" cy="3357562"/>
            <a:chOff x="2484010" y="1248764"/>
            <a:chExt cx="752010" cy="3062812"/>
          </a:xfrm>
        </p:grpSpPr>
        <p:pic>
          <p:nvPicPr>
            <p:cNvPr id="71" name="Picture 75" descr="w1.gif"/>
            <p:cNvPicPr>
              <a:picLocks noChangeAspect="1"/>
            </p:cNvPicPr>
            <p:nvPr/>
          </p:nvPicPr>
          <p:blipFill>
            <a:blip r:embed="rId2" cstate="print"/>
            <a:srcRect/>
            <a:stretch>
              <a:fillRect/>
            </a:stretch>
          </p:blipFill>
          <p:spPr bwMode="auto">
            <a:xfrm>
              <a:off x="2484010" y="3336174"/>
              <a:ext cx="323850" cy="971550"/>
            </a:xfrm>
            <a:prstGeom prst="rect">
              <a:avLst/>
            </a:prstGeom>
            <a:noFill/>
            <a:ln w="9525">
              <a:noFill/>
              <a:miter lim="800000"/>
              <a:headEnd/>
              <a:tailEnd/>
            </a:ln>
          </p:spPr>
        </p:pic>
        <p:pic>
          <p:nvPicPr>
            <p:cNvPr id="72" name="Picture 76" descr="w2.gif"/>
            <p:cNvPicPr>
              <a:picLocks noChangeAspect="1"/>
            </p:cNvPicPr>
            <p:nvPr/>
          </p:nvPicPr>
          <p:blipFill>
            <a:blip r:embed="rId3" cstate="print"/>
            <a:srcRect/>
            <a:stretch>
              <a:fillRect/>
            </a:stretch>
          </p:blipFill>
          <p:spPr bwMode="auto">
            <a:xfrm>
              <a:off x="2910637" y="3340026"/>
              <a:ext cx="323849" cy="971550"/>
            </a:xfrm>
            <a:prstGeom prst="rect">
              <a:avLst/>
            </a:prstGeom>
            <a:noFill/>
            <a:ln w="9525">
              <a:noFill/>
              <a:miter lim="800000"/>
              <a:headEnd/>
              <a:tailEnd/>
            </a:ln>
          </p:spPr>
        </p:pic>
        <p:pic>
          <p:nvPicPr>
            <p:cNvPr id="73" name="Picture 77" descr="w3.gif"/>
            <p:cNvPicPr>
              <a:picLocks noChangeAspect="1"/>
            </p:cNvPicPr>
            <p:nvPr/>
          </p:nvPicPr>
          <p:blipFill>
            <a:blip r:embed="rId4" cstate="print"/>
            <a:srcRect/>
            <a:stretch>
              <a:fillRect/>
            </a:stretch>
          </p:blipFill>
          <p:spPr bwMode="auto">
            <a:xfrm>
              <a:off x="2484099" y="2279015"/>
              <a:ext cx="323850" cy="971550"/>
            </a:xfrm>
            <a:prstGeom prst="rect">
              <a:avLst/>
            </a:prstGeom>
            <a:noFill/>
            <a:ln w="9525">
              <a:noFill/>
              <a:miter lim="800000"/>
              <a:headEnd/>
              <a:tailEnd/>
            </a:ln>
          </p:spPr>
        </p:pic>
        <p:pic>
          <p:nvPicPr>
            <p:cNvPr id="74" name="Picture 78" descr="w4.gif"/>
            <p:cNvPicPr>
              <a:picLocks noChangeAspect="1"/>
            </p:cNvPicPr>
            <p:nvPr/>
          </p:nvPicPr>
          <p:blipFill>
            <a:blip r:embed="rId5" cstate="print"/>
            <a:srcRect/>
            <a:stretch>
              <a:fillRect/>
            </a:stretch>
          </p:blipFill>
          <p:spPr bwMode="auto">
            <a:xfrm>
              <a:off x="2912171" y="2294158"/>
              <a:ext cx="323849" cy="971550"/>
            </a:xfrm>
            <a:prstGeom prst="rect">
              <a:avLst/>
            </a:prstGeom>
            <a:noFill/>
            <a:ln w="9525">
              <a:noFill/>
              <a:miter lim="800000"/>
              <a:headEnd/>
              <a:tailEnd/>
            </a:ln>
          </p:spPr>
        </p:pic>
        <p:pic>
          <p:nvPicPr>
            <p:cNvPr id="75" name="Picture 79" descr="w5n.gif"/>
            <p:cNvPicPr>
              <a:picLocks noChangeAspect="1"/>
            </p:cNvPicPr>
            <p:nvPr/>
          </p:nvPicPr>
          <p:blipFill>
            <a:blip r:embed="rId6" cstate="print"/>
            <a:srcRect/>
            <a:stretch>
              <a:fillRect/>
            </a:stretch>
          </p:blipFill>
          <p:spPr bwMode="auto">
            <a:xfrm>
              <a:off x="2687931" y="1248764"/>
              <a:ext cx="323850" cy="971550"/>
            </a:xfrm>
            <a:prstGeom prst="rect">
              <a:avLst/>
            </a:prstGeom>
            <a:noFill/>
            <a:ln w="9525">
              <a:noFill/>
              <a:miter lim="800000"/>
              <a:headEnd/>
              <a:tailEnd/>
            </a:ln>
          </p:spPr>
        </p:pic>
      </p:grpSp>
      <p:sp>
        <p:nvSpPr>
          <p:cNvPr id="76" name="Text Box 7"/>
          <p:cNvSpPr txBox="1">
            <a:spLocks noChangeArrowheads="1"/>
          </p:cNvSpPr>
          <p:nvPr/>
        </p:nvSpPr>
        <p:spPr bwMode="auto">
          <a:xfrm>
            <a:off x="213539" y="1531975"/>
            <a:ext cx="3924283" cy="983443"/>
          </a:xfrm>
          <a:prstGeom prst="rect">
            <a:avLst/>
          </a:prstGeom>
          <a:solidFill>
            <a:srgbClr val="0A0A0A"/>
          </a:solidFill>
          <a:ln w="12700">
            <a:solidFill>
              <a:schemeClr val="tx1"/>
            </a:solidFill>
            <a:miter lim="800000"/>
            <a:headEnd/>
            <a:tailEnd/>
          </a:ln>
          <a:effectLst>
            <a:outerShdw blurRad="50800" dist="38100" dir="2700000" algn="tl" rotWithShape="0">
              <a:prstClr val="black">
                <a:alpha val="40000"/>
              </a:prstClr>
            </a:outerShdw>
          </a:effectLst>
        </p:spPr>
        <p:txBody>
          <a:bodyPr/>
          <a:lstStyle/>
          <a:p>
            <a:pPr algn="ctr" eaLnBrk="0" hangingPunct="0">
              <a:spcBef>
                <a:spcPct val="50000"/>
              </a:spcBef>
              <a:defRPr/>
            </a:pPr>
            <a:r>
              <a:rPr lang="en-US" sz="2800" b="1" dirty="0">
                <a:latin typeface="+mn-lt"/>
                <a:cs typeface="+mn-cs"/>
              </a:rPr>
              <a:t>Total Years Active Federal Service</a:t>
            </a:r>
          </a:p>
        </p:txBody>
      </p:sp>
      <p:pic>
        <p:nvPicPr>
          <p:cNvPr id="3" name="Picture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53153" y="5511350"/>
            <a:ext cx="555056" cy="867969"/>
          </a:xfrm>
          <a:prstGeom prst="rect">
            <a:avLst/>
          </a:prstGeom>
        </p:spPr>
      </p:pic>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68998" y="5440274"/>
            <a:ext cx="580164" cy="993531"/>
          </a:xfrm>
          <a:prstGeom prst="rect">
            <a:avLst/>
          </a:prstGeom>
        </p:spPr>
      </p:pic>
      <p:pic>
        <p:nvPicPr>
          <p:cNvPr id="5" name="Picture 4"/>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998355" y="5456305"/>
            <a:ext cx="542641" cy="1009991"/>
          </a:xfrm>
          <a:prstGeom prst="rect">
            <a:avLst/>
          </a:prstGeom>
        </p:spPr>
      </p:pic>
      <p:pic>
        <p:nvPicPr>
          <p:cNvPr id="6" name="Picture 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653256" y="4247417"/>
            <a:ext cx="536285" cy="998160"/>
          </a:xfrm>
          <a:prstGeom prst="rect">
            <a:avLst/>
          </a:prstGeom>
        </p:spPr>
      </p:pic>
      <p:pic>
        <p:nvPicPr>
          <p:cNvPr id="34" name="Picture 3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653256" y="5405839"/>
            <a:ext cx="542641" cy="1009991"/>
          </a:xfrm>
          <a:prstGeom prst="rect">
            <a:avLst/>
          </a:prstGeom>
        </p:spPr>
      </p:pic>
      <p:pic>
        <p:nvPicPr>
          <p:cNvPr id="7" name="Picture 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98355" y="4299484"/>
            <a:ext cx="550988" cy="1025526"/>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663249" y="3161805"/>
            <a:ext cx="517001" cy="972609"/>
          </a:xfrm>
          <a:prstGeom prst="rect">
            <a:avLst/>
          </a:prstGeom>
        </p:spPr>
      </p:pic>
    </p:spTree>
    <p:extLst>
      <p:ext uri="{BB962C8B-B14F-4D97-AF65-F5344CB8AC3E}">
        <p14:creationId xmlns:p14="http://schemas.microsoft.com/office/powerpoint/2010/main" val="12787930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Comparison</a:t>
            </a:r>
          </a:p>
        </p:txBody>
      </p:sp>
      <p:graphicFrame>
        <p:nvGraphicFramePr>
          <p:cNvPr id="9" name="Chart 8"/>
          <p:cNvGraphicFramePr/>
          <p:nvPr/>
        </p:nvGraphicFramePr>
        <p:xfrm>
          <a:off x="381000" y="1143000"/>
          <a:ext cx="838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068064" y="6611779"/>
            <a:ext cx="1075936" cy="246221"/>
          </a:xfrm>
          <a:prstGeom prst="rect">
            <a:avLst/>
          </a:prstGeom>
          <a:noFill/>
        </p:spPr>
        <p:txBody>
          <a:bodyPr wrap="none" rtlCol="0">
            <a:spAutoFit/>
          </a:bodyPr>
          <a:lstStyle/>
          <a:p>
            <a:r>
              <a:rPr lang="en-US" sz="1000" i="1" dirty="0"/>
              <a:t>2023 Pay Scale</a:t>
            </a:r>
          </a:p>
        </p:txBody>
      </p:sp>
      <p:sp>
        <p:nvSpPr>
          <p:cNvPr id="5" name="TextBox 1"/>
          <p:cNvSpPr txBox="1"/>
          <p:nvPr/>
        </p:nvSpPr>
        <p:spPr>
          <a:xfrm>
            <a:off x="76200" y="6019801"/>
            <a:ext cx="2667000" cy="774532"/>
          </a:xfrm>
          <a:prstGeom prst="rect">
            <a:avLst/>
          </a:prstGeom>
          <a:solidFill>
            <a:schemeClr val="accent2">
              <a:lumMod val="20000"/>
              <a:lumOff val="80000"/>
            </a:schemeClr>
          </a:solidFill>
          <a:ln w="57150">
            <a:solidFill>
              <a:schemeClr val="tx1"/>
            </a:solidFill>
          </a:ln>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u="sng" dirty="0">
                <a:solidFill>
                  <a:schemeClr val="bg1"/>
                </a:solidFill>
              </a:rPr>
              <a:t>APPROX SNAPSHOT</a:t>
            </a:r>
          </a:p>
          <a:p>
            <a:pPr algn="ctr"/>
            <a:r>
              <a:rPr lang="en-US" dirty="0">
                <a:solidFill>
                  <a:schemeClr val="bg1"/>
                </a:solidFill>
              </a:rPr>
              <a:t>E-5 vs W-1 at 6 years TIS = $1091  </a:t>
            </a:r>
          </a:p>
          <a:p>
            <a:pPr algn="ctr"/>
            <a:r>
              <a:rPr lang="en-US" sz="1100" dirty="0">
                <a:solidFill>
                  <a:schemeClr val="bg1"/>
                </a:solidFill>
              </a:rPr>
              <a:t>E-6 vs W1 at 10 years TIS = $899 </a:t>
            </a:r>
          </a:p>
          <a:p>
            <a:pPr algn="ctr"/>
            <a:r>
              <a:rPr lang="en-US" dirty="0">
                <a:solidFill>
                  <a:schemeClr val="bg1"/>
                </a:solidFill>
              </a:rPr>
              <a:t>E-7 vs W1 at 16 years = $494</a:t>
            </a:r>
            <a:endParaRPr lang="en-US" sz="1100" dirty="0">
              <a:solidFill>
                <a:schemeClr val="bg1"/>
              </a:solidFill>
            </a:endParaRPr>
          </a:p>
        </p:txBody>
      </p:sp>
    </p:spTree>
    <p:extLst>
      <p:ext uri="{BB962C8B-B14F-4D97-AF65-F5344CB8AC3E}">
        <p14:creationId xmlns:p14="http://schemas.microsoft.com/office/powerpoint/2010/main" val="191032105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Aviation Incentive Pay</a:t>
            </a:r>
          </a:p>
        </p:txBody>
      </p:sp>
      <p:graphicFrame>
        <p:nvGraphicFramePr>
          <p:cNvPr id="5" name="Diagram 4"/>
          <p:cNvGraphicFramePr/>
          <p:nvPr/>
        </p:nvGraphicFramePr>
        <p:xfrm>
          <a:off x="1066800" y="1219200"/>
          <a:ext cx="7010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329858"/>
      </p:ext>
    </p:extLst>
  </p:cSld>
  <p:clrMapOvr>
    <a:masterClrMapping/>
  </p:clrMapOvr>
  <p:transition advClick="0"/>
</p:sld>
</file>

<file path=ppt/theme/theme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7a46b7f-bbdc-422f-b9e0-20b6fc8455c0">XFSUVD73SY5M-874820746-1709</_dlc_DocId>
    <_dlc_DocIdUrl xmlns="d7a46b7f-bbdc-422f-b9e0-20b6fc8455c0">
      <Url>https://recruiting.rsn.army.mil/mrb/SORB/WOR/_layouts/15/DocIdRedir.aspx?ID=XFSUVD73SY5M-874820746-1709</Url>
      <Description>XFSUVD73SY5M-874820746-1709</Description>
    </_dlc_DocIdUrl>
    <_dlc_DocIdPersistId xmlns="d7a46b7f-bbdc-422f-b9e0-20b6fc8455c0" xsi:nil="true"/>
    <Content1 xmlns="http://schemas.microsoft.com/sharepoint/v3/fields">FOUO</Content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9BA89171972C489D88839C5FC21639" ma:contentTypeVersion="7" ma:contentTypeDescription="Create a new document." ma:contentTypeScope="" ma:versionID="d852458ac52d026accc64789c53cfbfe">
  <xsd:schema xmlns:xsd="http://www.w3.org/2001/XMLSchema" xmlns:xs="http://www.w3.org/2001/XMLSchema" xmlns:p="http://schemas.microsoft.com/office/2006/metadata/properties" xmlns:ns2="http://schemas.microsoft.com/sharepoint/v3/fields" xmlns:ns3="d7a46b7f-bbdc-422f-b9e0-20b6fc8455c0" targetNamespace="http://schemas.microsoft.com/office/2006/metadata/properties" ma:root="true" ma:fieldsID="a57044813d8601dc420b00f33d07c5d1" ns2:_="" ns3:_="">
    <xsd:import namespace="http://schemas.microsoft.com/sharepoint/v3/fields"/>
    <xsd:import namespace="d7a46b7f-bbdc-422f-b9e0-20b6fc8455c0"/>
    <xsd:element name="properties">
      <xsd:complexType>
        <xsd:sequence>
          <xsd:element name="documentManagement">
            <xsd:complexType>
              <xsd:all>
                <xsd:element ref="ns2:Content1"/>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Content1" ma:index="8" ma:displayName="FOUO" ma:default="FOUO" ma:format="Dropdown" ma:internalName="Content1" ma:readOnly="false">
      <xsd:simpleType>
        <xsd:restriction base="dms:Choice">
          <xsd:enumeration value="FOUO"/>
          <xsd:enumeration value="FOUO Sensitive"/>
        </xsd:restriction>
      </xsd:simpleType>
    </xsd:element>
  </xsd:schema>
  <xsd:schema xmlns:xsd="http://www.w3.org/2001/XMLSchema" xmlns:xs="http://www.w3.org/2001/XMLSchema" xmlns:dms="http://schemas.microsoft.com/office/2006/documentManagement/types" xmlns:pc="http://schemas.microsoft.com/office/infopath/2007/PartnerControls" targetNamespace="d7a46b7f-bbdc-422f-b9e0-20b6fc8455c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fals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40C6B-7111-43CA-B3D4-E9538721DDE0}">
  <ds:schemaRef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http://schemas.microsoft.com/sharepoint/v3/fields"/>
    <ds:schemaRef ds:uri="http://www.w3.org/XML/1998/namespace"/>
    <ds:schemaRef ds:uri="http://schemas.microsoft.com/office/2006/documentManagement/types"/>
    <ds:schemaRef ds:uri="d7a46b7f-bbdc-422f-b9e0-20b6fc8455c0"/>
    <ds:schemaRef ds:uri="http://schemas.microsoft.com/office/2006/metadata/properties"/>
  </ds:schemaRefs>
</ds:datastoreItem>
</file>

<file path=customXml/itemProps2.xml><?xml version="1.0" encoding="utf-8"?>
<ds:datastoreItem xmlns:ds="http://schemas.openxmlformats.org/officeDocument/2006/customXml" ds:itemID="{6C87F25A-42D0-45EB-8EB1-EE2B54D12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d7a46b7f-bbdc-422f-b9e0-20b6fc845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9516B-8E4E-4DC1-B8AE-C5F5534F9FC0}">
  <ds:schemaRefs>
    <ds:schemaRef ds:uri="http://schemas.microsoft.com/sharepoint/events"/>
  </ds:schemaRefs>
</ds:datastoreItem>
</file>

<file path=customXml/itemProps4.xml><?xml version="1.0" encoding="utf-8"?>
<ds:datastoreItem xmlns:ds="http://schemas.openxmlformats.org/officeDocument/2006/customXml" ds:itemID="{A78D22A1-CDCB-4EFF-84EB-B4D9D3DCAE28}">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33479</TotalTime>
  <Words>2435</Words>
  <Application>Microsoft Office PowerPoint</Application>
  <PresentationFormat>On-screen Show (4:3)</PresentationFormat>
  <Paragraphs>439</Paragraphs>
  <Slides>36</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Wingdings</vt:lpstr>
      <vt:lpstr>4_Default Design</vt:lpstr>
      <vt:lpstr>Acrobat Document</vt:lpstr>
      <vt:lpstr>Warrant Officer Applicant Brief</vt:lpstr>
      <vt:lpstr>Warrant Officer Recruiting Mission</vt:lpstr>
      <vt:lpstr>Terms of Reference</vt:lpstr>
      <vt:lpstr>Define a Warrant Officer DA Pam 600 - 3</vt:lpstr>
      <vt:lpstr>Applicant Characteristics</vt:lpstr>
      <vt:lpstr>Promotion Timeline</vt:lpstr>
      <vt:lpstr>Extended Career</vt:lpstr>
      <vt:lpstr>Base Pay Comparison</vt:lpstr>
      <vt:lpstr>Aviation Incentive Pay</vt:lpstr>
      <vt:lpstr>Where to Begin</vt:lpstr>
      <vt:lpstr>Administrative Requirements</vt:lpstr>
      <vt:lpstr>Warrant Officer MOSs</vt:lpstr>
      <vt:lpstr>Warrant Officer MOSs</vt:lpstr>
      <vt:lpstr>Board Schedule</vt:lpstr>
      <vt:lpstr>Packet Submission Deadlines</vt:lpstr>
      <vt:lpstr>Application Documents</vt:lpstr>
      <vt:lpstr>The Application</vt:lpstr>
      <vt:lpstr>Application for Appointment DA Form 61</vt:lpstr>
      <vt:lpstr>Letter of Recommendation USAREC Form 3.3</vt:lpstr>
      <vt:lpstr>Resume USAREC Form 3.2</vt:lpstr>
      <vt:lpstr>Security Clearance Verification </vt:lpstr>
      <vt:lpstr>Physical Cover Sheet USAREC Form 3.1</vt:lpstr>
      <vt:lpstr>Application for Active Duty DA Form 160</vt:lpstr>
      <vt:lpstr>Statement of Understanding</vt:lpstr>
      <vt:lpstr>Waiver / ETP Requests</vt:lpstr>
      <vt:lpstr>Tattoo Guidance IAW Army Directive 2022-09</vt:lpstr>
      <vt:lpstr>Tattoo Compliance Validation Interservice Applicants Only</vt:lpstr>
      <vt:lpstr>Tattoo ETP Request Army Applicants Only</vt:lpstr>
      <vt:lpstr>ETP and Waiver Requests</vt:lpstr>
      <vt:lpstr>Application Checklist</vt:lpstr>
      <vt:lpstr>Application Process</vt:lpstr>
      <vt:lpstr>Selection Board Notes</vt:lpstr>
      <vt:lpstr>Applicant Key Points</vt:lpstr>
      <vt:lpstr>Contact Us</vt:lpstr>
      <vt:lpstr>Warrant Officer Recruiting Company </vt:lpstr>
      <vt:lpstr>Questions</vt:lpstr>
    </vt:vector>
  </TitlesOfParts>
  <Company>United States Army Accessions Command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HUGHESRL</dc:creator>
  <cp:lastModifiedBy>Puente, Miguel E CW3 USARMY USAREC (USA)</cp:lastModifiedBy>
  <cp:revision>1261</cp:revision>
  <dcterms:created xsi:type="dcterms:W3CDTF">2010-04-13T03:50:13Z</dcterms:created>
  <dcterms:modified xsi:type="dcterms:W3CDTF">2023-11-21T17:05:29Z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0x010100BC9BA89171972C489D88839C5FC21639</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59461801-de92-46f6-b312-fc776c8a7935</vt:lpwstr>
  </property>
</Properties>
</file>