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45"/>
  </p:notesMasterIdLst>
  <p:handoutMasterIdLst>
    <p:handoutMasterId r:id="rId46"/>
  </p:handoutMasterIdLst>
  <p:sldIdLst>
    <p:sldId id="455" r:id="rId6"/>
    <p:sldId id="384" r:id="rId7"/>
    <p:sldId id="388" r:id="rId8"/>
    <p:sldId id="385" r:id="rId9"/>
    <p:sldId id="391" r:id="rId10"/>
    <p:sldId id="483" r:id="rId11"/>
    <p:sldId id="404" r:id="rId12"/>
    <p:sldId id="499" r:id="rId13"/>
    <p:sldId id="504" r:id="rId14"/>
    <p:sldId id="473" r:id="rId15"/>
    <p:sldId id="503" r:id="rId16"/>
    <p:sldId id="445" r:id="rId17"/>
    <p:sldId id="497" r:id="rId18"/>
    <p:sldId id="387" r:id="rId19"/>
    <p:sldId id="390" r:id="rId20"/>
    <p:sldId id="446" r:id="rId21"/>
    <p:sldId id="505" r:id="rId22"/>
    <p:sldId id="447" r:id="rId23"/>
    <p:sldId id="409" r:id="rId24"/>
    <p:sldId id="495" r:id="rId25"/>
    <p:sldId id="411" r:id="rId26"/>
    <p:sldId id="412" r:id="rId27"/>
    <p:sldId id="413" r:id="rId28"/>
    <p:sldId id="414" r:id="rId29"/>
    <p:sldId id="506" r:id="rId30"/>
    <p:sldId id="415" r:id="rId31"/>
    <p:sldId id="416" r:id="rId32"/>
    <p:sldId id="428" r:id="rId33"/>
    <p:sldId id="489" r:id="rId34"/>
    <p:sldId id="429" r:id="rId35"/>
    <p:sldId id="430" r:id="rId36"/>
    <p:sldId id="425" r:id="rId37"/>
    <p:sldId id="419" r:id="rId38"/>
    <p:sldId id="491" r:id="rId39"/>
    <p:sldId id="421" r:id="rId40"/>
    <p:sldId id="422" r:id="rId41"/>
    <p:sldId id="448" r:id="rId42"/>
    <p:sldId id="500" r:id="rId43"/>
    <p:sldId id="426" r:id="rId44"/>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E695EB3A-A828-4E21-A85A-D86AB5B2983F}">
          <p14:sldIdLst>
            <p14:sldId id="455"/>
            <p14:sldId id="384"/>
            <p14:sldId id="388"/>
            <p14:sldId id="385"/>
            <p14:sldId id="391"/>
            <p14:sldId id="483"/>
            <p14:sldId id="404"/>
            <p14:sldId id="499"/>
            <p14:sldId id="504"/>
            <p14:sldId id="473"/>
            <p14:sldId id="503"/>
            <p14:sldId id="445"/>
            <p14:sldId id="497"/>
            <p14:sldId id="387"/>
            <p14:sldId id="390"/>
            <p14:sldId id="446"/>
            <p14:sldId id="505"/>
            <p14:sldId id="447"/>
            <p14:sldId id="409"/>
            <p14:sldId id="495"/>
            <p14:sldId id="411"/>
            <p14:sldId id="412"/>
            <p14:sldId id="413"/>
            <p14:sldId id="414"/>
            <p14:sldId id="506"/>
            <p14:sldId id="415"/>
            <p14:sldId id="416"/>
            <p14:sldId id="428"/>
            <p14:sldId id="489"/>
            <p14:sldId id="429"/>
            <p14:sldId id="430"/>
            <p14:sldId id="425"/>
            <p14:sldId id="419"/>
            <p14:sldId id="491"/>
            <p14:sldId id="421"/>
            <p14:sldId id="422"/>
            <p14:sldId id="448"/>
            <p14:sldId id="500"/>
            <p14:sldId id="426"/>
          </p14:sldIdLst>
        </p14:section>
        <p14:section name="Untitled Section" id="{7952DEF9-BBEC-4D2A-983B-48549A3F670A}">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A15F"/>
    <a:srgbClr val="0000FF"/>
    <a:srgbClr val="00B150"/>
    <a:srgbClr val="CC99FF"/>
    <a:srgbClr val="0A0A0A"/>
    <a:srgbClr val="666633"/>
    <a:srgbClr val="92D050"/>
    <a:srgbClr val="005426"/>
    <a:srgbClr val="FFCC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DB37A1-1840-4360-9639-6013BDC78A8E}" v="75" dt="2026-08-25T23:09:44.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010" autoAdjust="0"/>
    <p:restoredTop sz="92593" autoAdjust="0"/>
  </p:normalViewPr>
  <p:slideViewPr>
    <p:cSldViewPr>
      <p:cViewPr varScale="1">
        <p:scale>
          <a:sx n="76" d="100"/>
          <a:sy n="76" d="100"/>
        </p:scale>
        <p:origin x="154"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p:scale>
          <a:sx n="130" d="100"/>
          <a:sy n="130" d="100"/>
        </p:scale>
        <p:origin x="4824" y="-5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ite, Jamal D CW3 USARMY USARD (USA)" userId="e5743d9a-0e2f-4a21-a8c0-5535774b8cd0" providerId="ADAL" clId="{65587CC3-C803-477B-BE02-477A7FD89AAB}"/>
    <pc:docChg chg="custSel modSld">
      <pc:chgData name="Polite, Jamal D CW3 USARMY USARD (USA)" userId="e5743d9a-0e2f-4a21-a8c0-5535774b8cd0" providerId="ADAL" clId="{65587CC3-C803-477B-BE02-477A7FD89AAB}" dt="2026-08-25T23:09:44.002" v="575" actId="1076"/>
      <pc:docMkLst>
        <pc:docMk/>
      </pc:docMkLst>
      <pc:sldChg chg="modSp mod">
        <pc:chgData name="Polite, Jamal D CW3 USARMY USARD (USA)" userId="e5743d9a-0e2f-4a21-a8c0-5535774b8cd0" providerId="ADAL" clId="{65587CC3-C803-477B-BE02-477A7FD89AAB}" dt="2026-08-25T16:37:47.799" v="546" actId="27918"/>
        <pc:sldMkLst>
          <pc:docMk/>
          <pc:sldMk cId="1675074570" sldId="388"/>
        </pc:sldMkLst>
        <pc:graphicFrameChg chg="modGraphic">
          <ac:chgData name="Polite, Jamal D CW3 USARMY USARD (USA)" userId="e5743d9a-0e2f-4a21-a8c0-5535774b8cd0" providerId="ADAL" clId="{65587CC3-C803-477B-BE02-477A7FD89AAB}" dt="2026-08-25T16:37:43.312" v="510" actId="20577"/>
          <ac:graphicFrameMkLst>
            <pc:docMk/>
            <pc:sldMk cId="1675074570" sldId="388"/>
            <ac:graphicFrameMk id="8" creationId="{00000000-0000-0000-0000-000000000000}"/>
          </ac:graphicFrameMkLst>
        </pc:graphicFrameChg>
      </pc:sldChg>
      <pc:sldChg chg="modSp mod">
        <pc:chgData name="Polite, Jamal D CW3 USARMY USARD (USA)" userId="e5743d9a-0e2f-4a21-a8c0-5535774b8cd0" providerId="ADAL" clId="{65587CC3-C803-477B-BE02-477A7FD89AAB}" dt="2026-08-25T03:50:19.098" v="358" actId="207"/>
        <pc:sldMkLst>
          <pc:docMk/>
          <pc:sldMk cId="2687229473" sldId="390"/>
        </pc:sldMkLst>
        <pc:spChg chg="mod">
          <ac:chgData name="Polite, Jamal D CW3 USARMY USARD (USA)" userId="e5743d9a-0e2f-4a21-a8c0-5535774b8cd0" providerId="ADAL" clId="{65587CC3-C803-477B-BE02-477A7FD89AAB}" dt="2026-08-25T03:50:19.098" v="358" actId="207"/>
          <ac:spMkLst>
            <pc:docMk/>
            <pc:sldMk cId="2687229473" sldId="390"/>
            <ac:spMk id="4" creationId="{00000000-0000-0000-0000-000000000000}"/>
          </ac:spMkLst>
        </pc:spChg>
      </pc:sldChg>
      <pc:sldChg chg="addSp delSp modSp mod">
        <pc:chgData name="Polite, Jamal D CW3 USARMY USARD (USA)" userId="e5743d9a-0e2f-4a21-a8c0-5535774b8cd0" providerId="ADAL" clId="{65587CC3-C803-477B-BE02-477A7FD89AAB}" dt="2026-08-25T03:47:51.050" v="222" actId="1076"/>
        <pc:sldMkLst>
          <pc:docMk/>
          <pc:sldMk cId="3426617338" sldId="413"/>
        </pc:sldMkLst>
        <pc:picChg chg="del">
          <ac:chgData name="Polite, Jamal D CW3 USARMY USARD (USA)" userId="e5743d9a-0e2f-4a21-a8c0-5535774b8cd0" providerId="ADAL" clId="{65587CC3-C803-477B-BE02-477A7FD89AAB}" dt="2026-08-25T03:46:30.328" v="217" actId="21"/>
          <ac:picMkLst>
            <pc:docMk/>
            <pc:sldMk cId="3426617338" sldId="413"/>
            <ac:picMk id="3" creationId="{00000000-0000-0000-0000-000000000000}"/>
          </ac:picMkLst>
        </pc:picChg>
        <pc:picChg chg="add mod">
          <ac:chgData name="Polite, Jamal D CW3 USARMY USARD (USA)" userId="e5743d9a-0e2f-4a21-a8c0-5535774b8cd0" providerId="ADAL" clId="{65587CC3-C803-477B-BE02-477A7FD89AAB}" dt="2026-08-25T03:47:51.050" v="222" actId="1076"/>
          <ac:picMkLst>
            <pc:docMk/>
            <pc:sldMk cId="3426617338" sldId="413"/>
            <ac:picMk id="6" creationId="{8C0918D2-DCDA-A9A0-C9A9-EF1628625AB2}"/>
          </ac:picMkLst>
        </pc:picChg>
      </pc:sldChg>
      <pc:sldChg chg="addSp delSp modSp mod">
        <pc:chgData name="Polite, Jamal D CW3 USARMY USARD (USA)" userId="e5743d9a-0e2f-4a21-a8c0-5535774b8cd0" providerId="ADAL" clId="{65587CC3-C803-477B-BE02-477A7FD89AAB}" dt="2026-08-25T03:56:39.427" v="375" actId="14100"/>
        <pc:sldMkLst>
          <pc:docMk/>
          <pc:sldMk cId="3451548953" sldId="416"/>
        </pc:sldMkLst>
        <pc:picChg chg="del">
          <ac:chgData name="Polite, Jamal D CW3 USARMY USARD (USA)" userId="e5743d9a-0e2f-4a21-a8c0-5535774b8cd0" providerId="ADAL" clId="{65587CC3-C803-477B-BE02-477A7FD89AAB}" dt="2026-08-25T03:54:42.545" v="362" actId="21"/>
          <ac:picMkLst>
            <pc:docMk/>
            <pc:sldMk cId="3451548953" sldId="416"/>
            <ac:picMk id="4" creationId="{9E078B2C-0E14-9E27-14AC-FFE704085EE2}"/>
          </ac:picMkLst>
        </pc:picChg>
        <pc:picChg chg="add del">
          <ac:chgData name="Polite, Jamal D CW3 USARMY USARD (USA)" userId="e5743d9a-0e2f-4a21-a8c0-5535774b8cd0" providerId="ADAL" clId="{65587CC3-C803-477B-BE02-477A7FD89AAB}" dt="2026-08-25T03:54:40.697" v="361" actId="21"/>
          <ac:picMkLst>
            <pc:docMk/>
            <pc:sldMk cId="3451548953" sldId="416"/>
            <ac:picMk id="5" creationId="{BA0D2074-AEA5-C46C-1523-B945BD5BE51C}"/>
          </ac:picMkLst>
        </pc:picChg>
        <pc:picChg chg="del">
          <ac:chgData name="Polite, Jamal D CW3 USARMY USARD (USA)" userId="e5743d9a-0e2f-4a21-a8c0-5535774b8cd0" providerId="ADAL" clId="{65587CC3-C803-477B-BE02-477A7FD89AAB}" dt="2026-08-25T03:54:32.553" v="359" actId="478"/>
          <ac:picMkLst>
            <pc:docMk/>
            <pc:sldMk cId="3451548953" sldId="416"/>
            <ac:picMk id="7" creationId="{8AA0A191-7A84-2B90-B93D-6EB178B40C58}"/>
          </ac:picMkLst>
        </pc:picChg>
        <pc:picChg chg="add mod">
          <ac:chgData name="Polite, Jamal D CW3 USARMY USARD (USA)" userId="e5743d9a-0e2f-4a21-a8c0-5535774b8cd0" providerId="ADAL" clId="{65587CC3-C803-477B-BE02-477A7FD89AAB}" dt="2026-08-25T03:56:39.427" v="375" actId="14100"/>
          <ac:picMkLst>
            <pc:docMk/>
            <pc:sldMk cId="3451548953" sldId="416"/>
            <ac:picMk id="8" creationId="{94D76F7B-A182-C621-F79D-A733776C58B9}"/>
          </ac:picMkLst>
        </pc:picChg>
        <pc:picChg chg="add mod">
          <ac:chgData name="Polite, Jamal D CW3 USARMY USARD (USA)" userId="e5743d9a-0e2f-4a21-a8c0-5535774b8cd0" providerId="ADAL" clId="{65587CC3-C803-477B-BE02-477A7FD89AAB}" dt="2026-08-25T03:56:35.820" v="374" actId="14100"/>
          <ac:picMkLst>
            <pc:docMk/>
            <pc:sldMk cId="3451548953" sldId="416"/>
            <ac:picMk id="10" creationId="{4E4EE5CB-E67A-444C-B0BF-B3E36A469069}"/>
          </ac:picMkLst>
        </pc:picChg>
      </pc:sldChg>
      <pc:sldChg chg="addSp delSp modSp mod">
        <pc:chgData name="Polite, Jamal D CW3 USARMY USARD (USA)" userId="e5743d9a-0e2f-4a21-a8c0-5535774b8cd0" providerId="ADAL" clId="{65587CC3-C803-477B-BE02-477A7FD89AAB}" dt="2026-08-25T23:09:44.002" v="575" actId="1076"/>
        <pc:sldMkLst>
          <pc:docMk/>
          <pc:sldMk cId="1629163832" sldId="426"/>
        </pc:sldMkLst>
        <pc:spChg chg="mod">
          <ac:chgData name="Polite, Jamal D CW3 USARMY USARD (USA)" userId="e5743d9a-0e2f-4a21-a8c0-5535774b8cd0" providerId="ADAL" clId="{65587CC3-C803-477B-BE02-477A7FD89AAB}" dt="2026-08-25T03:38:51.210" v="204"/>
          <ac:spMkLst>
            <pc:docMk/>
            <pc:sldMk cId="1629163832" sldId="426"/>
            <ac:spMk id="5" creationId="{00000000-0000-0000-0000-000000000000}"/>
          </ac:spMkLst>
        </pc:spChg>
        <pc:picChg chg="del mod">
          <ac:chgData name="Polite, Jamal D CW3 USARMY USARD (USA)" userId="e5743d9a-0e2f-4a21-a8c0-5535774b8cd0" providerId="ADAL" clId="{65587CC3-C803-477B-BE02-477A7FD89AAB}" dt="2026-08-25T03:22:34.109" v="91" actId="21"/>
          <ac:picMkLst>
            <pc:docMk/>
            <pc:sldMk cId="1629163832" sldId="426"/>
            <ac:picMk id="4" creationId="{00000000-0000-0000-0000-000000000000}"/>
          </ac:picMkLst>
        </pc:picChg>
        <pc:picChg chg="add del mod">
          <ac:chgData name="Polite, Jamal D CW3 USARMY USARD (USA)" userId="e5743d9a-0e2f-4a21-a8c0-5535774b8cd0" providerId="ADAL" clId="{65587CC3-C803-477B-BE02-477A7FD89AAB}" dt="2026-08-25T23:08:38.102" v="567" actId="478"/>
          <ac:picMkLst>
            <pc:docMk/>
            <pc:sldMk cId="1629163832" sldId="426"/>
            <ac:picMk id="6" creationId="{24C5E63A-120D-C853-1817-925617F10C45}"/>
          </ac:picMkLst>
        </pc:picChg>
        <pc:picChg chg="add mod">
          <ac:chgData name="Polite, Jamal D CW3 USARMY USARD (USA)" userId="e5743d9a-0e2f-4a21-a8c0-5535774b8cd0" providerId="ADAL" clId="{65587CC3-C803-477B-BE02-477A7FD89AAB}" dt="2026-08-25T23:09:44.002" v="575" actId="1076"/>
          <ac:picMkLst>
            <pc:docMk/>
            <pc:sldMk cId="1629163832" sldId="426"/>
            <ac:picMk id="1026" creationId="{E3E96A0C-8791-0064-D8E4-54E5F940998C}"/>
          </ac:picMkLst>
        </pc:picChg>
      </pc:sldChg>
      <pc:sldChg chg="modSp mod">
        <pc:chgData name="Polite, Jamal D CW3 USARMY USARD (USA)" userId="e5743d9a-0e2f-4a21-a8c0-5535774b8cd0" providerId="ADAL" clId="{65587CC3-C803-477B-BE02-477A7FD89AAB}" dt="2026-08-25T03:39:56.362" v="210" actId="1076"/>
        <pc:sldMkLst>
          <pc:docMk/>
          <pc:sldMk cId="220797009" sldId="445"/>
        </pc:sldMkLst>
        <pc:spChg chg="mod">
          <ac:chgData name="Polite, Jamal D CW3 USARMY USARD (USA)" userId="e5743d9a-0e2f-4a21-a8c0-5535774b8cd0" providerId="ADAL" clId="{65587CC3-C803-477B-BE02-477A7FD89AAB}" dt="2026-08-25T03:39:56.362" v="210" actId="1076"/>
          <ac:spMkLst>
            <pc:docMk/>
            <pc:sldMk cId="220797009" sldId="445"/>
            <ac:spMk id="5" creationId="{00000000-0000-0000-0000-000000000000}"/>
          </ac:spMkLst>
        </pc:spChg>
      </pc:sldChg>
      <pc:sldChg chg="modSp mod">
        <pc:chgData name="Polite, Jamal D CW3 USARMY USARD (USA)" userId="e5743d9a-0e2f-4a21-a8c0-5535774b8cd0" providerId="ADAL" clId="{65587CC3-C803-477B-BE02-477A7FD89AAB}" dt="2026-08-25T03:39:31.914" v="208" actId="1076"/>
        <pc:sldMkLst>
          <pc:docMk/>
          <pc:sldMk cId="386785596" sldId="446"/>
        </pc:sldMkLst>
        <pc:spChg chg="mod">
          <ac:chgData name="Polite, Jamal D CW3 USARMY USARD (USA)" userId="e5743d9a-0e2f-4a21-a8c0-5535774b8cd0" providerId="ADAL" clId="{65587CC3-C803-477B-BE02-477A7FD89AAB}" dt="2026-08-25T03:39:31.914" v="208" actId="1076"/>
          <ac:spMkLst>
            <pc:docMk/>
            <pc:sldMk cId="386785596" sldId="446"/>
            <ac:spMk id="6" creationId="{00000000-0000-0000-0000-000000000000}"/>
          </ac:spMkLst>
        </pc:spChg>
        <pc:picChg chg="mod">
          <ac:chgData name="Polite, Jamal D CW3 USARMY USARD (USA)" userId="e5743d9a-0e2f-4a21-a8c0-5535774b8cd0" providerId="ADAL" clId="{65587CC3-C803-477B-BE02-477A7FD89AAB}" dt="2026-08-25T03:39:28.634" v="207" actId="1076"/>
          <ac:picMkLst>
            <pc:docMk/>
            <pc:sldMk cId="386785596" sldId="446"/>
            <ac:picMk id="9" creationId="{303947BF-BC72-B3F0-113F-9E83B9F6569B}"/>
          </ac:picMkLst>
        </pc:picChg>
      </pc:sldChg>
      <pc:sldChg chg="modSp">
        <pc:chgData name="Polite, Jamal D CW3 USARMY USARD (USA)" userId="e5743d9a-0e2f-4a21-a8c0-5535774b8cd0" providerId="ADAL" clId="{65587CC3-C803-477B-BE02-477A7FD89AAB}" dt="2026-08-25T03:39:13.259" v="205"/>
        <pc:sldMkLst>
          <pc:docMk/>
          <pc:sldMk cId="1387670271" sldId="447"/>
        </pc:sldMkLst>
        <pc:spChg chg="mod">
          <ac:chgData name="Polite, Jamal D CW3 USARMY USARD (USA)" userId="e5743d9a-0e2f-4a21-a8c0-5535774b8cd0" providerId="ADAL" clId="{65587CC3-C803-477B-BE02-477A7FD89AAB}" dt="2026-08-25T03:39:13.259" v="205"/>
          <ac:spMkLst>
            <pc:docMk/>
            <pc:sldMk cId="1387670271" sldId="447"/>
            <ac:spMk id="6" creationId="{00000000-0000-0000-0000-000000000000}"/>
          </ac:spMkLst>
        </pc:spChg>
      </pc:sldChg>
      <pc:sldChg chg="modSp mod">
        <pc:chgData name="Polite, Jamal D CW3 USARMY USARD (USA)" userId="e5743d9a-0e2f-4a21-a8c0-5535774b8cd0" providerId="ADAL" clId="{65587CC3-C803-477B-BE02-477A7FD89AAB}" dt="2026-08-25T03:38:34.674" v="203" actId="20577"/>
        <pc:sldMkLst>
          <pc:docMk/>
          <pc:sldMk cId="1771059753" sldId="448"/>
        </pc:sldMkLst>
        <pc:spChg chg="mod">
          <ac:chgData name="Polite, Jamal D CW3 USARMY USARD (USA)" userId="e5743d9a-0e2f-4a21-a8c0-5535774b8cd0" providerId="ADAL" clId="{65587CC3-C803-477B-BE02-477A7FD89AAB}" dt="2026-08-25T03:38:34.674" v="203" actId="20577"/>
          <ac:spMkLst>
            <pc:docMk/>
            <pc:sldMk cId="1771059753" sldId="448"/>
            <ac:spMk id="6" creationId="{00000000-0000-0000-0000-000000000000}"/>
          </ac:spMkLst>
        </pc:spChg>
      </pc:sldChg>
      <pc:sldChg chg="modSp mod">
        <pc:chgData name="Polite, Jamal D CW3 USARMY USARD (USA)" userId="e5743d9a-0e2f-4a21-a8c0-5535774b8cd0" providerId="ADAL" clId="{65587CC3-C803-477B-BE02-477A7FD89AAB}" dt="2026-08-25T03:40:15.068" v="211"/>
        <pc:sldMkLst>
          <pc:docMk/>
          <pc:sldMk cId="3333981764" sldId="455"/>
        </pc:sldMkLst>
        <pc:spChg chg="mod">
          <ac:chgData name="Polite, Jamal D CW3 USARMY USARD (USA)" userId="e5743d9a-0e2f-4a21-a8c0-5535774b8cd0" providerId="ADAL" clId="{65587CC3-C803-477B-BE02-477A7FD89AAB}" dt="2026-08-25T03:40:15.068" v="211"/>
          <ac:spMkLst>
            <pc:docMk/>
            <pc:sldMk cId="3333981764" sldId="455"/>
            <ac:spMk id="28" creationId="{00000000-0000-0000-0000-000000000000}"/>
          </ac:spMkLst>
        </pc:spChg>
        <pc:spChg chg="mod">
          <ac:chgData name="Polite, Jamal D CW3 USARMY USARD (USA)" userId="e5743d9a-0e2f-4a21-a8c0-5535774b8cd0" providerId="ADAL" clId="{65587CC3-C803-477B-BE02-477A7FD89AAB}" dt="2026-08-25T03:40:15.068" v="211"/>
          <ac:spMkLst>
            <pc:docMk/>
            <pc:sldMk cId="3333981764" sldId="455"/>
            <ac:spMk id="33" creationId="{00000000-0000-0000-0000-000000000000}"/>
          </ac:spMkLst>
        </pc:spChg>
        <pc:spChg chg="mod">
          <ac:chgData name="Polite, Jamal D CW3 USARMY USARD (USA)" userId="e5743d9a-0e2f-4a21-a8c0-5535774b8cd0" providerId="ADAL" clId="{65587CC3-C803-477B-BE02-477A7FD89AAB}" dt="2026-08-25T03:40:15.068" v="211"/>
          <ac:spMkLst>
            <pc:docMk/>
            <pc:sldMk cId="3333981764" sldId="455"/>
            <ac:spMk id="34" creationId="{00000000-0000-0000-0000-000000000000}"/>
          </ac:spMkLst>
        </pc:spChg>
        <pc:spChg chg="mod">
          <ac:chgData name="Polite, Jamal D CW3 USARMY USARD (USA)" userId="e5743d9a-0e2f-4a21-a8c0-5535774b8cd0" providerId="ADAL" clId="{65587CC3-C803-477B-BE02-477A7FD89AAB}" dt="2026-08-25T03:40:15.068" v="211"/>
          <ac:spMkLst>
            <pc:docMk/>
            <pc:sldMk cId="3333981764" sldId="455"/>
            <ac:spMk id="35" creationId="{00000000-0000-0000-0000-000000000000}"/>
          </ac:spMkLst>
        </pc:spChg>
        <pc:spChg chg="mod">
          <ac:chgData name="Polite, Jamal D CW3 USARMY USARD (USA)" userId="e5743d9a-0e2f-4a21-a8c0-5535774b8cd0" providerId="ADAL" clId="{65587CC3-C803-477B-BE02-477A7FD89AAB}" dt="2026-08-25T03:40:15.068" v="211"/>
          <ac:spMkLst>
            <pc:docMk/>
            <pc:sldMk cId="3333981764" sldId="455"/>
            <ac:spMk id="36" creationId="{00000000-0000-0000-0000-000000000000}"/>
          </ac:spMkLst>
        </pc:spChg>
        <pc:spChg chg="mod">
          <ac:chgData name="Polite, Jamal D CW3 USARMY USARD (USA)" userId="e5743d9a-0e2f-4a21-a8c0-5535774b8cd0" providerId="ADAL" clId="{65587CC3-C803-477B-BE02-477A7FD89AAB}" dt="2026-08-25T03:40:15.068" v="211"/>
          <ac:spMkLst>
            <pc:docMk/>
            <pc:sldMk cId="3333981764" sldId="455"/>
            <ac:spMk id="38" creationId="{00000000-0000-0000-0000-000000000000}"/>
          </ac:spMkLst>
        </pc:spChg>
        <pc:grpChg chg="mod">
          <ac:chgData name="Polite, Jamal D CW3 USARMY USARD (USA)" userId="e5743d9a-0e2f-4a21-a8c0-5535774b8cd0" providerId="ADAL" clId="{65587CC3-C803-477B-BE02-477A7FD89AAB}" dt="2026-08-25T03:40:15.068" v="211"/>
          <ac:grpSpMkLst>
            <pc:docMk/>
            <pc:sldMk cId="3333981764" sldId="455"/>
            <ac:grpSpMk id="26" creationId="{00000000-0000-0000-0000-000000000000}"/>
          </ac:grpSpMkLst>
        </pc:grpChg>
        <pc:grpChg chg="mod">
          <ac:chgData name="Polite, Jamal D CW3 USARMY USARD (USA)" userId="e5743d9a-0e2f-4a21-a8c0-5535774b8cd0" providerId="ADAL" clId="{65587CC3-C803-477B-BE02-477A7FD89AAB}" dt="2026-08-25T03:40:15.068" v="211"/>
          <ac:grpSpMkLst>
            <pc:docMk/>
            <pc:sldMk cId="3333981764" sldId="455"/>
            <ac:grpSpMk id="37" creationId="{00000000-0000-0000-0000-000000000000}"/>
          </ac:grpSpMkLst>
        </pc:grpChg>
        <pc:grpChg chg="mod">
          <ac:chgData name="Polite, Jamal D CW3 USARMY USARD (USA)" userId="e5743d9a-0e2f-4a21-a8c0-5535774b8cd0" providerId="ADAL" clId="{65587CC3-C803-477B-BE02-477A7FD89AAB}" dt="2026-08-25T03:40:15.068" v="211"/>
          <ac:grpSpMkLst>
            <pc:docMk/>
            <pc:sldMk cId="3333981764" sldId="455"/>
            <ac:grpSpMk id="39" creationId="{00000000-0000-0000-0000-000000000000}"/>
          </ac:grpSpMkLst>
        </pc:grpChg>
        <pc:picChg chg="mod">
          <ac:chgData name="Polite, Jamal D CW3 USARMY USARD (USA)" userId="e5743d9a-0e2f-4a21-a8c0-5535774b8cd0" providerId="ADAL" clId="{65587CC3-C803-477B-BE02-477A7FD89AAB}" dt="2026-08-25T03:40:15.068" v="211"/>
          <ac:picMkLst>
            <pc:docMk/>
            <pc:sldMk cId="3333981764" sldId="455"/>
            <ac:picMk id="32" creationId="{00000000-0000-0000-0000-000000000000}"/>
          </ac:picMkLst>
        </pc:picChg>
      </pc:sldChg>
      <pc:sldChg chg="modSp mod">
        <pc:chgData name="Polite, Jamal D CW3 USARMY USARD (USA)" userId="e5743d9a-0e2f-4a21-a8c0-5535774b8cd0" providerId="ADAL" clId="{65587CC3-C803-477B-BE02-477A7FD89AAB}" dt="2026-08-25T15:58:20.729" v="404" actId="20577"/>
        <pc:sldMkLst>
          <pc:docMk/>
          <pc:sldMk cId="1910321050" sldId="499"/>
        </pc:sldMkLst>
        <pc:spChg chg="mod">
          <ac:chgData name="Polite, Jamal D CW3 USARMY USARD (USA)" userId="e5743d9a-0e2f-4a21-a8c0-5535774b8cd0" providerId="ADAL" clId="{65587CC3-C803-477B-BE02-477A7FD89AAB}" dt="2026-08-25T15:58:20.729" v="404" actId="20577"/>
          <ac:spMkLst>
            <pc:docMk/>
            <pc:sldMk cId="1910321050" sldId="499"/>
            <ac:spMk id="5" creationId="{00000000-0000-0000-0000-000000000000}"/>
          </ac:spMkLst>
        </pc:spChg>
      </pc:sldChg>
      <pc:sldChg chg="addSp delSp modSp mod">
        <pc:chgData name="Polite, Jamal D CW3 USARMY USARD (USA)" userId="e5743d9a-0e2f-4a21-a8c0-5535774b8cd0" providerId="ADAL" clId="{65587CC3-C803-477B-BE02-477A7FD89AAB}" dt="2026-08-25T16:43:02.877" v="566" actId="1076"/>
        <pc:sldMkLst>
          <pc:docMk/>
          <pc:sldMk cId="2134733133" sldId="500"/>
        </pc:sldMkLst>
        <pc:spChg chg="mod">
          <ac:chgData name="Polite, Jamal D CW3 USARMY USARD (USA)" userId="e5743d9a-0e2f-4a21-a8c0-5535774b8cd0" providerId="ADAL" clId="{65587CC3-C803-477B-BE02-477A7FD89AAB}" dt="2026-08-25T03:41:23.556" v="212" actId="1076"/>
          <ac:spMkLst>
            <pc:docMk/>
            <pc:sldMk cId="2134733133" sldId="500"/>
            <ac:spMk id="10"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18"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26"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36"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57"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80"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87"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100"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102" creationId="{00000000-0000-0000-0000-000000000000}"/>
          </ac:spMkLst>
        </pc:spChg>
        <pc:spChg chg="mod">
          <ac:chgData name="Polite, Jamal D CW3 USARMY USARD (USA)" userId="e5743d9a-0e2f-4a21-a8c0-5535774b8cd0" providerId="ADAL" clId="{65587CC3-C803-477B-BE02-477A7FD89AAB}" dt="2026-08-25T03:41:23.556" v="212" actId="1076"/>
          <ac:spMkLst>
            <pc:docMk/>
            <pc:sldMk cId="2134733133" sldId="500"/>
            <ac:spMk id="113" creationId="{00000000-0000-0000-0000-000000000000}"/>
          </ac:spMkLst>
        </pc:spChg>
        <pc:spChg chg="del">
          <ac:chgData name="Polite, Jamal D CW3 USARMY USARD (USA)" userId="e5743d9a-0e2f-4a21-a8c0-5535774b8cd0" providerId="ADAL" clId="{65587CC3-C803-477B-BE02-477A7FD89AAB}" dt="2026-08-25T03:41:36.800" v="214" actId="478"/>
          <ac:spMkLst>
            <pc:docMk/>
            <pc:sldMk cId="2134733133" sldId="500"/>
            <ac:spMk id="117" creationId="{64FB6581-7191-CDB5-7FAE-5D849E67D917}"/>
          </ac:spMkLst>
        </pc:spChg>
        <pc:spChg chg="mod">
          <ac:chgData name="Polite, Jamal D CW3 USARMY USARD (USA)" userId="e5743d9a-0e2f-4a21-a8c0-5535774b8cd0" providerId="ADAL" clId="{65587CC3-C803-477B-BE02-477A7FD89AAB}" dt="2026-08-25T03:41:48.717" v="216" actId="1076"/>
          <ac:spMkLst>
            <pc:docMk/>
            <pc:sldMk cId="2134733133" sldId="500"/>
            <ac:spMk id="145" creationId="{59F0AFF4-8F07-ECBE-B027-DC87AD45F109}"/>
          </ac:spMkLst>
        </pc:spChg>
        <pc:spChg chg="mod">
          <ac:chgData name="Polite, Jamal D CW3 USARMY USARD (USA)" userId="e5743d9a-0e2f-4a21-a8c0-5535774b8cd0" providerId="ADAL" clId="{65587CC3-C803-477B-BE02-477A7FD89AAB}" dt="2026-08-25T03:41:48.717" v="216" actId="1076"/>
          <ac:spMkLst>
            <pc:docMk/>
            <pc:sldMk cId="2134733133" sldId="500"/>
            <ac:spMk id="147" creationId="{748C1918-A285-E0AC-0711-6428EF72DF33}"/>
          </ac:spMkLst>
        </pc:spChg>
        <pc:spChg chg="mod">
          <ac:chgData name="Polite, Jamal D CW3 USARMY USARD (USA)" userId="e5743d9a-0e2f-4a21-a8c0-5535774b8cd0" providerId="ADAL" clId="{65587CC3-C803-477B-BE02-477A7FD89AAB}" dt="2026-08-25T03:41:48.717" v="216" actId="1076"/>
          <ac:spMkLst>
            <pc:docMk/>
            <pc:sldMk cId="2134733133" sldId="500"/>
            <ac:spMk id="170" creationId="{66E00D35-1273-B456-88E7-4FA13020F739}"/>
          </ac:spMkLst>
        </pc:spChg>
        <pc:spChg chg="mod">
          <ac:chgData name="Polite, Jamal D CW3 USARMY USARD (USA)" userId="e5743d9a-0e2f-4a21-a8c0-5535774b8cd0" providerId="ADAL" clId="{65587CC3-C803-477B-BE02-477A7FD89AAB}" dt="2026-08-25T03:41:48.717" v="216" actId="1076"/>
          <ac:spMkLst>
            <pc:docMk/>
            <pc:sldMk cId="2134733133" sldId="500"/>
            <ac:spMk id="171" creationId="{AF6B3A82-D472-38DF-3C4D-6D51A678DC22}"/>
          </ac:spMkLst>
        </pc:spChg>
        <pc:spChg chg="mod">
          <ac:chgData name="Polite, Jamal D CW3 USARMY USARD (USA)" userId="e5743d9a-0e2f-4a21-a8c0-5535774b8cd0" providerId="ADAL" clId="{65587CC3-C803-477B-BE02-477A7FD89AAB}" dt="2026-08-25T03:41:48.717" v="216" actId="1076"/>
          <ac:spMkLst>
            <pc:docMk/>
            <pc:sldMk cId="2134733133" sldId="500"/>
            <ac:spMk id="172" creationId="{8CDED85C-0498-8CA5-FAD8-82870D9E663B}"/>
          </ac:spMkLst>
        </pc:spChg>
        <pc:spChg chg="mod">
          <ac:chgData name="Polite, Jamal D CW3 USARMY USARD (USA)" userId="e5743d9a-0e2f-4a21-a8c0-5535774b8cd0" providerId="ADAL" clId="{65587CC3-C803-477B-BE02-477A7FD89AAB}" dt="2026-08-25T16:39:26.844" v="549" actId="207"/>
          <ac:spMkLst>
            <pc:docMk/>
            <pc:sldMk cId="2134733133" sldId="500"/>
            <ac:spMk id="173" creationId="{112C094B-E79B-7170-2C57-4F77B27DB4A7}"/>
          </ac:spMkLst>
        </pc:spChg>
        <pc:spChg chg="mod">
          <ac:chgData name="Polite, Jamal D CW3 USARMY USARD (USA)" userId="e5743d9a-0e2f-4a21-a8c0-5535774b8cd0" providerId="ADAL" clId="{65587CC3-C803-477B-BE02-477A7FD89AAB}" dt="2026-08-25T16:42:30.842" v="560" actId="207"/>
          <ac:spMkLst>
            <pc:docMk/>
            <pc:sldMk cId="2134733133" sldId="500"/>
            <ac:spMk id="176" creationId="{3ED7D85C-75BF-A895-82C0-0CCA12F740E4}"/>
          </ac:spMkLst>
        </pc:spChg>
        <pc:spChg chg="mod">
          <ac:chgData name="Polite, Jamal D CW3 USARMY USARD (USA)" userId="e5743d9a-0e2f-4a21-a8c0-5535774b8cd0" providerId="ADAL" clId="{65587CC3-C803-477B-BE02-477A7FD89AAB}" dt="2026-08-25T16:39:16.586" v="548" actId="207"/>
          <ac:spMkLst>
            <pc:docMk/>
            <pc:sldMk cId="2134733133" sldId="500"/>
            <ac:spMk id="177" creationId="{3EA0449D-2090-342A-206D-49B22D5AABAF}"/>
          </ac:spMkLst>
        </pc:spChg>
        <pc:spChg chg="mod">
          <ac:chgData name="Polite, Jamal D CW3 USARMY USARD (USA)" userId="e5743d9a-0e2f-4a21-a8c0-5535774b8cd0" providerId="ADAL" clId="{65587CC3-C803-477B-BE02-477A7FD89AAB}" dt="2026-08-25T16:42:13.645" v="559" actId="207"/>
          <ac:spMkLst>
            <pc:docMk/>
            <pc:sldMk cId="2134733133" sldId="500"/>
            <ac:spMk id="179" creationId="{B0BA1754-36DC-9A03-9D0D-CBDA2941C95F}"/>
          </ac:spMkLst>
        </pc:spChg>
        <pc:spChg chg="mod">
          <ac:chgData name="Polite, Jamal D CW3 USARMY USARD (USA)" userId="e5743d9a-0e2f-4a21-a8c0-5535774b8cd0" providerId="ADAL" clId="{65587CC3-C803-477B-BE02-477A7FD89AAB}" dt="2026-08-25T03:41:48.717" v="216" actId="1076"/>
          <ac:spMkLst>
            <pc:docMk/>
            <pc:sldMk cId="2134733133" sldId="500"/>
            <ac:spMk id="189" creationId="{0B7969FC-F52C-7A9D-8884-37D0D1D82619}"/>
          </ac:spMkLst>
        </pc:spChg>
        <pc:spChg chg="mod">
          <ac:chgData name="Polite, Jamal D CW3 USARMY USARD (USA)" userId="e5743d9a-0e2f-4a21-a8c0-5535774b8cd0" providerId="ADAL" clId="{65587CC3-C803-477B-BE02-477A7FD89AAB}" dt="2026-08-25T03:41:48.717" v="216" actId="1076"/>
          <ac:spMkLst>
            <pc:docMk/>
            <pc:sldMk cId="2134733133" sldId="500"/>
            <ac:spMk id="192" creationId="{8620F8CB-830F-9A89-DF74-40F32D15512C}"/>
          </ac:spMkLst>
        </pc:spChg>
        <pc:spChg chg="mod">
          <ac:chgData name="Polite, Jamal D CW3 USARMY USARD (USA)" userId="e5743d9a-0e2f-4a21-a8c0-5535774b8cd0" providerId="ADAL" clId="{65587CC3-C803-477B-BE02-477A7FD89AAB}" dt="2026-08-25T03:41:48.717" v="216" actId="1076"/>
          <ac:spMkLst>
            <pc:docMk/>
            <pc:sldMk cId="2134733133" sldId="500"/>
            <ac:spMk id="216" creationId="{837CF8B0-E629-6FCF-4741-898CF8E6A94C}"/>
          </ac:spMkLst>
        </pc:spChg>
        <pc:spChg chg="mod">
          <ac:chgData name="Polite, Jamal D CW3 USARMY USARD (USA)" userId="e5743d9a-0e2f-4a21-a8c0-5535774b8cd0" providerId="ADAL" clId="{65587CC3-C803-477B-BE02-477A7FD89AAB}" dt="2026-08-25T03:41:48.717" v="216" actId="1076"/>
          <ac:spMkLst>
            <pc:docMk/>
            <pc:sldMk cId="2134733133" sldId="500"/>
            <ac:spMk id="223" creationId="{5C8AAFE1-2657-6AD8-D10C-A8AEA683713E}"/>
          </ac:spMkLst>
        </pc:spChg>
        <pc:spChg chg="mod">
          <ac:chgData name="Polite, Jamal D CW3 USARMY USARD (USA)" userId="e5743d9a-0e2f-4a21-a8c0-5535774b8cd0" providerId="ADAL" clId="{65587CC3-C803-477B-BE02-477A7FD89AAB}" dt="2026-08-25T03:41:48.717" v="216" actId="1076"/>
          <ac:spMkLst>
            <pc:docMk/>
            <pc:sldMk cId="2134733133" sldId="500"/>
            <ac:spMk id="226" creationId="{ABF75781-1113-7818-65D5-5F42307AF5A4}"/>
          </ac:spMkLst>
        </pc:spChg>
        <pc:spChg chg="mod">
          <ac:chgData name="Polite, Jamal D CW3 USARMY USARD (USA)" userId="e5743d9a-0e2f-4a21-a8c0-5535774b8cd0" providerId="ADAL" clId="{65587CC3-C803-477B-BE02-477A7FD89AAB}" dt="2026-08-25T16:42:43.394" v="562" actId="207"/>
          <ac:spMkLst>
            <pc:docMk/>
            <pc:sldMk cId="2134733133" sldId="500"/>
            <ac:spMk id="234" creationId="{41909DD4-F1F3-01C0-5CD5-03CB09AD370A}"/>
          </ac:spMkLst>
        </pc:spChg>
        <pc:spChg chg="mod">
          <ac:chgData name="Polite, Jamal D CW3 USARMY USARD (USA)" userId="e5743d9a-0e2f-4a21-a8c0-5535774b8cd0" providerId="ADAL" clId="{65587CC3-C803-477B-BE02-477A7FD89AAB}" dt="2026-08-25T16:43:02.877" v="566" actId="1076"/>
          <ac:spMkLst>
            <pc:docMk/>
            <pc:sldMk cId="2134733133" sldId="500"/>
            <ac:spMk id="235" creationId="{67E70BEE-0DD7-D7B4-C0D2-EEAFBE78EFCF}"/>
          </ac:spMkLst>
        </pc:spChg>
        <pc:spChg chg="mod">
          <ac:chgData name="Polite, Jamal D CW3 USARMY USARD (USA)" userId="e5743d9a-0e2f-4a21-a8c0-5535774b8cd0" providerId="ADAL" clId="{65587CC3-C803-477B-BE02-477A7FD89AAB}" dt="2026-08-25T16:41:59.733" v="557" actId="207"/>
          <ac:spMkLst>
            <pc:docMk/>
            <pc:sldMk cId="2134733133" sldId="500"/>
            <ac:spMk id="239" creationId="{8BE57C42-4272-CC79-D0DA-0D1FAED22113}"/>
          </ac:spMkLst>
        </pc:spChg>
        <pc:grpChg chg="del">
          <ac:chgData name="Polite, Jamal D CW3 USARMY USARD (USA)" userId="e5743d9a-0e2f-4a21-a8c0-5535774b8cd0" providerId="ADAL" clId="{65587CC3-C803-477B-BE02-477A7FD89AAB}" dt="2026-08-25T03:41:33.017" v="213" actId="478"/>
          <ac:grpSpMkLst>
            <pc:docMk/>
            <pc:sldMk cId="2134733133" sldId="500"/>
            <ac:grpSpMk id="3" creationId="{00000000-0000-0000-0000-000000000000}"/>
          </ac:grpSpMkLst>
        </pc:grpChg>
        <pc:picChg chg="mod">
          <ac:chgData name="Polite, Jamal D CW3 USARMY USARD (USA)" userId="e5743d9a-0e2f-4a21-a8c0-5535774b8cd0" providerId="ADAL" clId="{65587CC3-C803-477B-BE02-477A7FD89AAB}" dt="2026-08-25T16:40:15.119" v="551" actId="207"/>
          <ac:picMkLst>
            <pc:docMk/>
            <pc:sldMk cId="2134733133" sldId="500"/>
            <ac:picMk id="126" creationId="{9F1C7B2A-BC25-7BA8-5FA3-D0FD624A38DA}"/>
          </ac:picMkLst>
        </pc:picChg>
      </pc:sldChg>
      <pc:sldChg chg="addSp delSp modSp mod">
        <pc:chgData name="Polite, Jamal D CW3 USARMY USARD (USA)" userId="e5743d9a-0e2f-4a21-a8c0-5535774b8cd0" providerId="ADAL" clId="{65587CC3-C803-477B-BE02-477A7FD89AAB}" dt="2026-08-25T16:37:05.436" v="472"/>
        <pc:sldMkLst>
          <pc:docMk/>
          <pc:sldMk cId="258435191" sldId="504"/>
        </pc:sldMkLst>
        <pc:graphicFrameChg chg="add mod ord">
          <ac:chgData name="Polite, Jamal D CW3 USARMY USARD (USA)" userId="e5743d9a-0e2f-4a21-a8c0-5535774b8cd0" providerId="ADAL" clId="{65587CC3-C803-477B-BE02-477A7FD89AAB}" dt="2026-08-25T16:37:05.436" v="472"/>
          <ac:graphicFrameMkLst>
            <pc:docMk/>
            <pc:sldMk cId="258435191" sldId="504"/>
            <ac:graphicFrameMk id="3" creationId="{4CBE4B13-C862-B6EF-99AA-661ED722DCAE}"/>
          </ac:graphicFrameMkLst>
        </pc:graphicFrameChg>
        <pc:graphicFrameChg chg="del">
          <ac:chgData name="Polite, Jamal D CW3 USARMY USARD (USA)" userId="e5743d9a-0e2f-4a21-a8c0-5535774b8cd0" providerId="ADAL" clId="{65587CC3-C803-477B-BE02-477A7FD89AAB}" dt="2026-08-25T16:35:20.436" v="412" actId="478"/>
          <ac:graphicFrameMkLst>
            <pc:docMk/>
            <pc:sldMk cId="258435191" sldId="504"/>
            <ac:graphicFrameMk id="5" creationId="{4CBE4B13-C862-B6EF-99AA-661ED722DCAE}"/>
          </ac:graphicFrameMkLst>
        </pc:graphicFrameChg>
      </pc:sldChg>
      <pc:sldChg chg="modSp mod">
        <pc:chgData name="Polite, Jamal D CW3 USARMY USARD (USA)" userId="e5743d9a-0e2f-4a21-a8c0-5535774b8cd0" providerId="ADAL" clId="{65587CC3-C803-477B-BE02-477A7FD89AAB}" dt="2026-08-25T15:49:16.845" v="387" actId="207"/>
        <pc:sldMkLst>
          <pc:docMk/>
          <pc:sldMk cId="2665124826" sldId="505"/>
        </pc:sldMkLst>
        <pc:graphicFrameChg chg="mod modGraphic">
          <ac:chgData name="Polite, Jamal D CW3 USARMY USARD (USA)" userId="e5743d9a-0e2f-4a21-a8c0-5535774b8cd0" providerId="ADAL" clId="{65587CC3-C803-477B-BE02-477A7FD89AAB}" dt="2026-08-25T15:49:16.845" v="387" actId="207"/>
          <ac:graphicFrameMkLst>
            <pc:docMk/>
            <pc:sldMk cId="2665124826" sldId="505"/>
            <ac:graphicFrameMk id="3"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rmyeitaas-my.sharepoint-mil.us/personal/jamal_d_polite_mil_army_mil/Documents/Documents/Desktop/Recruiting%20Documents/WO%20BRIEF/Retirement%20Pay%20Graph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10496735984924961"/>
          <c:y val="2.5426083103248457E-2"/>
          <c:w val="0.8750896202077304"/>
          <c:h val="0.8708179045186919"/>
        </c:manualLayout>
      </c:layout>
      <c:bar3DChart>
        <c:barDir val="col"/>
        <c:grouping val="clustered"/>
        <c:varyColors val="0"/>
        <c:ser>
          <c:idx val="0"/>
          <c:order val="0"/>
          <c:tx>
            <c:strRef>
              <c:f>Sheet1!$B$1</c:f>
              <c:strCache>
                <c:ptCount val="1"/>
                <c:pt idx="0">
                  <c:v>SGT</c:v>
                </c:pt>
              </c:strCache>
            </c:strRef>
          </c:tx>
          <c:spPr>
            <a:solidFill>
              <a:srgbClr val="FF0000"/>
            </a:solidFill>
            <a:ln>
              <a:noFill/>
            </a:ln>
            <a:effectLst/>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Sheet1!$B$2:$B$6</c:f>
              <c:numCache>
                <c:formatCode>#,##0.00</c:formatCode>
                <c:ptCount val="5"/>
                <c:pt idx="0">
                  <c:v>3764</c:v>
                </c:pt>
                <c:pt idx="1">
                  <c:v>4234</c:v>
                </c:pt>
              </c:numCache>
            </c:numRef>
          </c:val>
          <c:shape val="cylinder"/>
          <c:extLst>
            <c:ext xmlns:c16="http://schemas.microsoft.com/office/drawing/2014/chart" uri="{C3380CC4-5D6E-409C-BE32-E72D297353CC}">
              <c16:uniqueId val="{00000000-6DAA-4424-ABB6-7650B5EB4B81}"/>
            </c:ext>
          </c:extLst>
        </c:ser>
        <c:ser>
          <c:idx val="1"/>
          <c:order val="1"/>
          <c:tx>
            <c:strRef>
              <c:f>Sheet1!$C$1</c:f>
              <c:strCache>
                <c:ptCount val="1"/>
                <c:pt idx="0">
                  <c:v>SSG</c:v>
                </c:pt>
              </c:strCache>
            </c:strRef>
          </c:tx>
          <c:spPr>
            <a:solidFill>
              <a:schemeClr val="tx1"/>
            </a:solidFill>
            <a:ln>
              <a:noFill/>
            </a:ln>
            <a:effectLst/>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Sheet1!$C$2:$C$6</c:f>
              <c:numCache>
                <c:formatCode>#,##0.00</c:formatCode>
                <c:ptCount val="5"/>
                <c:pt idx="0">
                  <c:v>3959</c:v>
                </c:pt>
                <c:pt idx="1">
                  <c:v>4585</c:v>
                </c:pt>
                <c:pt idx="2">
                  <c:v>5004</c:v>
                </c:pt>
                <c:pt idx="3">
                  <c:v>5075</c:v>
                </c:pt>
              </c:numCache>
            </c:numRef>
          </c:val>
          <c:shape val="cylinder"/>
          <c:extLst>
            <c:ext xmlns:c16="http://schemas.microsoft.com/office/drawing/2014/chart" uri="{C3380CC4-5D6E-409C-BE32-E72D297353CC}">
              <c16:uniqueId val="{00000001-6DAA-4424-ABB6-7650B5EB4B81}"/>
            </c:ext>
          </c:extLst>
        </c:ser>
        <c:ser>
          <c:idx val="2"/>
          <c:order val="2"/>
          <c:tx>
            <c:strRef>
              <c:f>Sheet1!$D$1</c:f>
              <c:strCache>
                <c:ptCount val="1"/>
                <c:pt idx="0">
                  <c:v>SFC</c:v>
                </c:pt>
              </c:strCache>
            </c:strRef>
          </c:tx>
          <c:spPr>
            <a:solidFill>
              <a:srgbClr val="0070C0"/>
            </a:solidFill>
            <a:ln>
              <a:noFill/>
            </a:ln>
            <a:effectLst/>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Sheet1!$D$2:$D$6</c:f>
              <c:numCache>
                <c:formatCode>#,##0.00</c:formatCode>
                <c:ptCount val="5"/>
                <c:pt idx="0">
                  <c:v>4666</c:v>
                </c:pt>
                <c:pt idx="1">
                  <c:v>5106</c:v>
                </c:pt>
                <c:pt idx="2">
                  <c:v>5781</c:v>
                </c:pt>
                <c:pt idx="3">
                  <c:v>6017</c:v>
                </c:pt>
              </c:numCache>
            </c:numRef>
          </c:val>
          <c:shape val="cylinder"/>
          <c:extLst>
            <c:ext xmlns:c16="http://schemas.microsoft.com/office/drawing/2014/chart" uri="{C3380CC4-5D6E-409C-BE32-E72D297353CC}">
              <c16:uniqueId val="{00000003-6DAA-4424-ABB6-7650B5EB4B81}"/>
            </c:ext>
          </c:extLst>
        </c:ser>
        <c:ser>
          <c:idx val="3"/>
          <c:order val="3"/>
          <c:tx>
            <c:strRef>
              <c:f>Sheet1!$E$1</c:f>
              <c:strCache>
                <c:ptCount val="1"/>
                <c:pt idx="0">
                  <c:v>W-1</c:v>
                </c:pt>
              </c:strCache>
            </c:strRef>
          </c:tx>
          <c:spPr>
            <a:solidFill>
              <a:srgbClr val="92D050"/>
            </a:solidFill>
            <a:ln>
              <a:solidFill>
                <a:schemeClr val="tx1"/>
              </a:solidFill>
            </a:ln>
            <a:effectLst/>
            <a:sp3d>
              <a:contourClr>
                <a:schemeClr val="tx1"/>
              </a:contourClr>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Sheet1!$E$2:$E$6</c:f>
              <c:numCache>
                <c:formatCode>#,##0.00</c:formatCode>
                <c:ptCount val="5"/>
                <c:pt idx="0">
                  <c:v>4964</c:v>
                </c:pt>
                <c:pt idx="1">
                  <c:v>5575</c:v>
                </c:pt>
                <c:pt idx="2">
                  <c:v>6325</c:v>
                </c:pt>
                <c:pt idx="3">
                  <c:v>6754</c:v>
                </c:pt>
                <c:pt idx="4">
                  <c:v>6754</c:v>
                </c:pt>
              </c:numCache>
            </c:numRef>
          </c:val>
          <c:shape val="cylinder"/>
          <c:extLst>
            <c:ext xmlns:c16="http://schemas.microsoft.com/office/drawing/2014/chart" uri="{C3380CC4-5D6E-409C-BE32-E72D297353CC}">
              <c16:uniqueId val="{00000004-6DAA-4424-ABB6-7650B5EB4B81}"/>
            </c:ext>
          </c:extLst>
        </c:ser>
        <c:ser>
          <c:idx val="4"/>
          <c:order val="4"/>
          <c:tx>
            <c:strRef>
              <c:f>Sheet1!$F$1</c:f>
              <c:strCache>
                <c:ptCount val="1"/>
                <c:pt idx="0">
                  <c:v>W-2</c:v>
                </c:pt>
              </c:strCache>
            </c:strRef>
          </c:tx>
          <c:spPr>
            <a:solidFill>
              <a:srgbClr val="00B050"/>
            </a:solidFill>
            <a:ln>
              <a:solidFill>
                <a:schemeClr val="tx1"/>
              </a:solidFill>
            </a:ln>
            <a:effectLst/>
            <a:sp3d>
              <a:contourClr>
                <a:schemeClr val="tx1"/>
              </a:contourClr>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Sheet1!$F$2:$F$6</c:f>
              <c:numCache>
                <c:formatCode>#,##0.00</c:formatCode>
                <c:ptCount val="5"/>
                <c:pt idx="0">
                  <c:v>5381</c:v>
                </c:pt>
                <c:pt idx="1">
                  <c:v>6052</c:v>
                </c:pt>
                <c:pt idx="2">
                  <c:v>6748</c:v>
                </c:pt>
                <c:pt idx="3">
                  <c:v>7165</c:v>
                </c:pt>
                <c:pt idx="4">
                  <c:v>7432</c:v>
                </c:pt>
              </c:numCache>
            </c:numRef>
          </c:val>
          <c:shape val="cylinder"/>
          <c:extLst>
            <c:ext xmlns:c16="http://schemas.microsoft.com/office/drawing/2014/chart" uri="{C3380CC4-5D6E-409C-BE32-E72D297353CC}">
              <c16:uniqueId val="{00000005-6DAA-4424-ABB6-7650B5EB4B81}"/>
            </c:ext>
          </c:extLst>
        </c:ser>
        <c:ser>
          <c:idx val="5"/>
          <c:order val="5"/>
          <c:tx>
            <c:strRef>
              <c:f>Sheet1!$G$1</c:f>
              <c:strCache>
                <c:ptCount val="1"/>
                <c:pt idx="0">
                  <c:v>W-3</c:v>
                </c:pt>
              </c:strCache>
            </c:strRef>
          </c:tx>
          <c:spPr>
            <a:solidFill>
              <a:srgbClr val="005426"/>
            </a:solidFill>
            <a:ln>
              <a:solidFill>
                <a:schemeClr val="tx1"/>
              </a:solidFill>
            </a:ln>
            <a:effectLst/>
            <a:sp3d>
              <a:contourClr>
                <a:schemeClr val="tx1"/>
              </a:contourClr>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Sheet1!$G$2:$G$6</c:f>
              <c:numCache>
                <c:formatCode>#,##0.00</c:formatCode>
                <c:ptCount val="5"/>
                <c:pt idx="0">
                  <c:v>5752</c:v>
                </c:pt>
                <c:pt idx="1">
                  <c:v>6657</c:v>
                </c:pt>
                <c:pt idx="2">
                  <c:v>7385</c:v>
                </c:pt>
                <c:pt idx="3">
                  <c:v>8166</c:v>
                </c:pt>
                <c:pt idx="4">
                  <c:v>8827</c:v>
                </c:pt>
              </c:numCache>
            </c:numRef>
          </c:val>
          <c:shape val="cylinder"/>
          <c:extLst>
            <c:ext xmlns:c16="http://schemas.microsoft.com/office/drawing/2014/chart" uri="{C3380CC4-5D6E-409C-BE32-E72D297353CC}">
              <c16:uniqueId val="{00000006-6DAA-4424-ABB6-7650B5EB4B81}"/>
            </c:ext>
          </c:extLst>
        </c:ser>
        <c:ser>
          <c:idx val="6"/>
          <c:order val="6"/>
          <c:tx>
            <c:strRef>
              <c:f>Sheet1!$H$1</c:f>
              <c:strCache>
                <c:ptCount val="1"/>
                <c:pt idx="0">
                  <c:v>W-4</c:v>
                </c:pt>
              </c:strCache>
            </c:strRef>
          </c:tx>
          <c:spPr>
            <a:solidFill>
              <a:schemeClr val="accent1">
                <a:lumMod val="60000"/>
              </a:schemeClr>
            </a:solidFill>
            <a:ln w="12700">
              <a:solidFill>
                <a:schemeClr val="tx1"/>
              </a:solidFill>
            </a:ln>
            <a:effectLst/>
            <a:sp3d contourW="12700">
              <a:contourClr>
                <a:schemeClr val="tx1"/>
              </a:contourClr>
            </a:sp3d>
          </c:spPr>
          <c:invertIfNegative val="0"/>
          <c:cat>
            <c:strRef>
              <c:f>Sheet1!$A$2:$A$6</c:f>
              <c:strCache>
                <c:ptCount val="5"/>
                <c:pt idx="0">
                  <c:v>6 Years TIS</c:v>
                </c:pt>
                <c:pt idx="1">
                  <c:v>10 Years TIS</c:v>
                </c:pt>
                <c:pt idx="2">
                  <c:v>16 Years TIS</c:v>
                </c:pt>
                <c:pt idx="3">
                  <c:v>20 Years TIS</c:v>
                </c:pt>
                <c:pt idx="4">
                  <c:v>26 Years TIS</c:v>
                </c:pt>
              </c:strCache>
            </c:strRef>
          </c:cat>
          <c:val>
            <c:numRef>
              <c:f>Sheet1!$H$2:$H$6</c:f>
              <c:numCache>
                <c:formatCode>#,##0.00</c:formatCode>
                <c:ptCount val="5"/>
                <c:pt idx="1">
                  <c:v>7127</c:v>
                </c:pt>
                <c:pt idx="2">
                  <c:v>8304</c:v>
                </c:pt>
                <c:pt idx="3">
                  <c:v>8891</c:v>
                </c:pt>
                <c:pt idx="4">
                  <c:v>10063</c:v>
                </c:pt>
              </c:numCache>
            </c:numRef>
          </c:val>
          <c:shape val="cylinder"/>
          <c:extLst>
            <c:ext xmlns:c16="http://schemas.microsoft.com/office/drawing/2014/chart" uri="{C3380CC4-5D6E-409C-BE32-E72D297353CC}">
              <c16:uniqueId val="{00000007-6DAA-4424-ABB6-7650B5EB4B81}"/>
            </c:ext>
          </c:extLst>
        </c:ser>
        <c:ser>
          <c:idx val="7"/>
          <c:order val="7"/>
          <c:tx>
            <c:strRef>
              <c:f>Sheet1!$I$1</c:f>
              <c:strCache>
                <c:ptCount val="1"/>
                <c:pt idx="0">
                  <c:v>W-5</c:v>
                </c:pt>
              </c:strCache>
            </c:strRef>
          </c:tx>
          <c:spPr>
            <a:solidFill>
              <a:srgbClr val="666633"/>
            </a:solidFill>
            <a:ln>
              <a:solidFill>
                <a:schemeClr val="tx1"/>
              </a:solidFill>
            </a:ln>
            <a:effectLst/>
            <a:sp3d>
              <a:contourClr>
                <a:schemeClr val="tx1"/>
              </a:contourClr>
            </a:sp3d>
          </c:spPr>
          <c:invertIfNegative val="0"/>
          <c:dPt>
            <c:idx val="3"/>
            <c:invertIfNegative val="0"/>
            <c:bubble3D val="0"/>
            <c:spPr>
              <a:solidFill>
                <a:srgbClr val="666633"/>
              </a:solidFill>
              <a:ln w="12700">
                <a:solidFill>
                  <a:schemeClr val="tx1"/>
                </a:solidFill>
              </a:ln>
              <a:effectLst/>
              <a:sp3d contourW="12700">
                <a:contourClr>
                  <a:schemeClr val="tx1"/>
                </a:contourClr>
              </a:sp3d>
            </c:spPr>
            <c:extLst>
              <c:ext xmlns:c16="http://schemas.microsoft.com/office/drawing/2014/chart" uri="{C3380CC4-5D6E-409C-BE32-E72D297353CC}">
                <c16:uniqueId val="{0000000F-6DAA-4424-ABB6-7650B5EB4B81}"/>
              </c:ext>
            </c:extLst>
          </c:dPt>
          <c:dPt>
            <c:idx val="4"/>
            <c:invertIfNegative val="0"/>
            <c:bubble3D val="0"/>
            <c:extLst>
              <c:ext xmlns:c16="http://schemas.microsoft.com/office/drawing/2014/chart" uri="{C3380CC4-5D6E-409C-BE32-E72D297353CC}">
                <c16:uniqueId val="{00000010-6DAA-4424-ABB6-7650B5EB4B81}"/>
              </c:ext>
            </c:extLst>
          </c:dPt>
          <c:cat>
            <c:strRef>
              <c:f>Sheet1!$A$2:$A$6</c:f>
              <c:strCache>
                <c:ptCount val="5"/>
                <c:pt idx="0">
                  <c:v>6 Years TIS</c:v>
                </c:pt>
                <c:pt idx="1">
                  <c:v>10 Years TIS</c:v>
                </c:pt>
                <c:pt idx="2">
                  <c:v>16 Years TIS</c:v>
                </c:pt>
                <c:pt idx="3">
                  <c:v>20 Years TIS</c:v>
                </c:pt>
                <c:pt idx="4">
                  <c:v>26 Years TIS</c:v>
                </c:pt>
              </c:strCache>
            </c:strRef>
          </c:cat>
          <c:val>
            <c:numRef>
              <c:f>Sheet1!$I$2:$I$6</c:f>
              <c:numCache>
                <c:formatCode>General</c:formatCode>
                <c:ptCount val="5"/>
                <c:pt idx="3" formatCode="#,##0.00">
                  <c:v>9798</c:v>
                </c:pt>
                <c:pt idx="4" formatCode="#,##0.00">
                  <c:v>11074</c:v>
                </c:pt>
              </c:numCache>
            </c:numRef>
          </c:val>
          <c:shape val="cylinder"/>
          <c:extLst>
            <c:ext xmlns:c16="http://schemas.microsoft.com/office/drawing/2014/chart" uri="{C3380CC4-5D6E-409C-BE32-E72D297353CC}">
              <c16:uniqueId val="{00000008-6DAA-4424-ABB6-7650B5EB4B81}"/>
            </c:ext>
          </c:extLst>
        </c:ser>
        <c:dLbls>
          <c:showLegendKey val="0"/>
          <c:showVal val="0"/>
          <c:showCatName val="0"/>
          <c:showSerName val="0"/>
          <c:showPercent val="0"/>
          <c:showBubbleSize val="0"/>
        </c:dLbls>
        <c:gapWidth val="10"/>
        <c:gapDepth val="0"/>
        <c:shape val="box"/>
        <c:axId val="622617488"/>
        <c:axId val="622618144"/>
        <c:axId val="0"/>
      </c:bar3DChart>
      <c:catAx>
        <c:axId val="622617488"/>
        <c:scaling>
          <c:orientation val="minMax"/>
        </c:scaling>
        <c:delete val="0"/>
        <c:axPos val="b"/>
        <c:numFmt formatCode="General" sourceLinked="1"/>
        <c:majorTickMark val="none"/>
        <c:minorTickMark val="none"/>
        <c:tickLblPos val="nextTo"/>
        <c:spPr>
          <a:noFill/>
          <a:ln>
            <a:noFill/>
          </a:ln>
          <a:effectLst/>
        </c:spPr>
        <c:txPr>
          <a:bodyPr rot="0" spcFirstLastPara="1" vertOverflow="ellipsis" wrap="square" anchor="t"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2618144"/>
        <c:crosses val="autoZero"/>
        <c:auto val="1"/>
        <c:lblAlgn val="ctr"/>
        <c:lblOffset val="100"/>
        <c:noMultiLvlLbl val="0"/>
      </c:catAx>
      <c:valAx>
        <c:axId val="622618144"/>
        <c:scaling>
          <c:orientation val="minMax"/>
          <c:max val="10000"/>
          <c:min val="200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2617488"/>
        <c:crosses val="autoZero"/>
        <c:crossBetween val="between"/>
        <c:minorUnit val="1000"/>
      </c:valAx>
      <c:spPr>
        <a:noFill/>
        <a:ln>
          <a:noFill/>
        </a:ln>
        <a:effectLst/>
      </c:spPr>
    </c:plotArea>
    <c:legend>
      <c:legendPos val="b"/>
      <c:layout>
        <c:manualLayout>
          <c:xMode val="edge"/>
          <c:yMode val="edge"/>
          <c:x val="0.28935314175471655"/>
          <c:y val="0.94466074342058592"/>
          <c:w val="0.47827377347062389"/>
          <c:h val="4.3325175569270055E-2"/>
        </c:manualLayout>
      </c:layout>
      <c:overlay val="0"/>
      <c:spPr>
        <a:solidFill>
          <a:srgbClr val="666633"/>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Retirement Pay</c:v>
                </c:pt>
              </c:strCache>
            </c:strRef>
          </c:tx>
          <c:spPr>
            <a:gradFill rotWithShape="1">
              <a:gsLst>
                <a:gs pos="0">
                  <a:srgbClr val="0000FF"/>
                </a:gs>
                <a:gs pos="10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cat>
            <c:strRef>
              <c:f>Sheet1!$A$2:$A$10</c:f>
              <c:strCache>
                <c:ptCount val="9"/>
                <c:pt idx="0">
                  <c:v>SFC- 20 years</c:v>
                </c:pt>
                <c:pt idx="1">
                  <c:v>MSG- 20 years</c:v>
                </c:pt>
                <c:pt idx="2">
                  <c:v>CSM- 20 years</c:v>
                </c:pt>
                <c:pt idx="3">
                  <c:v>CW3- 20 years</c:v>
                </c:pt>
                <c:pt idx="4">
                  <c:v>CW4- 20 years</c:v>
                </c:pt>
                <c:pt idx="5">
                  <c:v>MSG(P)- 30 years</c:v>
                </c:pt>
                <c:pt idx="6">
                  <c:v>CSM- 30 years</c:v>
                </c:pt>
                <c:pt idx="7">
                  <c:v>CW4- 30 years</c:v>
                </c:pt>
                <c:pt idx="8">
                  <c:v>CW5-30 years</c:v>
                </c:pt>
              </c:strCache>
            </c:strRef>
          </c:cat>
          <c:val>
            <c:numRef>
              <c:f>Sheet1!$B$2:$B$10</c:f>
              <c:numCache>
                <c:formatCode>_("$"* #,##0.00_);_("$"* \(#,##0.00\);_("$"* "-"??_);_(@_)</c:formatCode>
                <c:ptCount val="9"/>
                <c:pt idx="0">
                  <c:v>37476</c:v>
                </c:pt>
                <c:pt idx="1">
                  <c:v>41970</c:v>
                </c:pt>
                <c:pt idx="2">
                  <c:v>48630</c:v>
                </c:pt>
                <c:pt idx="3">
                  <c:v>50862</c:v>
                </c:pt>
                <c:pt idx="4">
                  <c:v>55374</c:v>
                </c:pt>
                <c:pt idx="5">
                  <c:v>71181</c:v>
                </c:pt>
                <c:pt idx="6">
                  <c:v>87570</c:v>
                </c:pt>
                <c:pt idx="7">
                  <c:v>95886</c:v>
                </c:pt>
                <c:pt idx="8">
                  <c:v>108639</c:v>
                </c:pt>
              </c:numCache>
            </c:numRef>
          </c:val>
          <c:extLst>
            <c:ext xmlns:c16="http://schemas.microsoft.com/office/drawing/2014/chart" uri="{C3380CC4-5D6E-409C-BE32-E72D297353CC}">
              <c16:uniqueId val="{00000000-4F67-463A-B05B-5F331A043118}"/>
            </c:ext>
          </c:extLst>
        </c:ser>
        <c:dLbls>
          <c:showLegendKey val="0"/>
          <c:showVal val="0"/>
          <c:showCatName val="0"/>
          <c:showSerName val="0"/>
          <c:showPercent val="0"/>
          <c:showBubbleSize val="0"/>
        </c:dLbls>
        <c:gapWidth val="115"/>
        <c:overlap val="-20"/>
        <c:axId val="1596245680"/>
        <c:axId val="1596244720"/>
      </c:barChart>
      <c:catAx>
        <c:axId val="1596245680"/>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000" b="1" i="0" u="none" strike="noStrike" kern="1200" baseline="0">
                <a:solidFill>
                  <a:schemeClr val="lt1">
                    <a:lumMod val="85000"/>
                  </a:schemeClr>
                </a:solidFill>
                <a:latin typeface="+mn-lt"/>
                <a:ea typeface="+mn-ea"/>
                <a:cs typeface="+mn-cs"/>
              </a:defRPr>
            </a:pPr>
            <a:endParaRPr lang="en-US"/>
          </a:p>
        </c:txPr>
        <c:crossAx val="1596244720"/>
        <c:crosses val="autoZero"/>
        <c:auto val="1"/>
        <c:lblAlgn val="ctr"/>
        <c:lblOffset val="100"/>
        <c:noMultiLvlLbl val="0"/>
      </c:catAx>
      <c:valAx>
        <c:axId val="1596244720"/>
        <c:scaling>
          <c:orientation val="minMax"/>
        </c:scaling>
        <c:delete val="0"/>
        <c:axPos val="b"/>
        <c:majorGridlines>
          <c:spPr>
            <a:ln w="9525" cap="flat" cmpd="sng" algn="ctr">
              <a:solidFill>
                <a:schemeClr val="lt1">
                  <a:lumMod val="95000"/>
                  <a:alpha val="10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lt1">
                    <a:lumMod val="85000"/>
                  </a:schemeClr>
                </a:solidFill>
                <a:latin typeface="+mn-lt"/>
                <a:ea typeface="+mn-ea"/>
                <a:cs typeface="+mn-cs"/>
              </a:defRPr>
            </a:pPr>
            <a:endParaRPr lang="en-US"/>
          </a:p>
        </c:txPr>
        <c:crossAx val="1596245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30.png"/></Relationships>
</file>

<file path=ppt/diagrams/_rels/data2.xml.rels><?xml version="1.0" encoding="UTF-8" standalone="yes"?>
<Relationships xmlns="http://schemas.openxmlformats.org/package/2006/relationships"><Relationship Id="rId1" Type="http://schemas.openxmlformats.org/officeDocument/2006/relationships/image" Target="../media/image31.jpeg"/></Relationships>
</file>

<file path=ppt/diagrams/_rels/data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png"/><Relationship Id="rId1" Type="http://schemas.openxmlformats.org/officeDocument/2006/relationships/image" Target="../media/image67.png"/><Relationship Id="rId4" Type="http://schemas.openxmlformats.org/officeDocument/2006/relationships/image" Target="../media/image70.jpg"/></Relationships>
</file>

<file path=ppt/diagrams/_rels/data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 Id="rId4" Type="http://schemas.openxmlformats.org/officeDocument/2006/relationships/image" Target="../media/image7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3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png"/><Relationship Id="rId1" Type="http://schemas.openxmlformats.org/officeDocument/2006/relationships/image" Target="../media/image67.png"/><Relationship Id="rId4" Type="http://schemas.openxmlformats.org/officeDocument/2006/relationships/image" Target="../media/image70.jpg"/></Relationships>
</file>

<file path=ppt/diagrams/_rels/drawing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4.png"/><Relationship Id="rId1" Type="http://schemas.openxmlformats.org/officeDocument/2006/relationships/image" Target="../media/image73.png"/><Relationship Id="rId4" Type="http://schemas.openxmlformats.org/officeDocument/2006/relationships/image" Target="../media/image7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916C4D-8FAE-4C43-A237-F8E071C1D988}" type="doc">
      <dgm:prSet loTypeId="urn:microsoft.com/office/officeart/2008/layout/PictureStrips" loCatId="list" qsTypeId="urn:microsoft.com/office/officeart/2009/2/quickstyle/3d8" qsCatId="3D" csTypeId="urn:microsoft.com/office/officeart/2005/8/colors/accent1_2" csCatId="accent1" phldr="1"/>
      <dgm:spPr>
        <a:scene3d>
          <a:camera prst="perspectiveHeroicExtremeRightFacing" zoom="82000">
            <a:rot lat="21300000" lon="20700000" rev="180000"/>
          </a:camera>
          <a:lightRig rig="morning" dir="t">
            <a:rot lat="0" lon="0" rev="0"/>
          </a:lightRig>
        </a:scene3d>
      </dgm:spPr>
      <dgm:t>
        <a:bodyPr/>
        <a:lstStyle/>
        <a:p>
          <a:endParaRPr lang="en-US"/>
        </a:p>
      </dgm:t>
    </dgm:pt>
    <dgm:pt modelId="{9CEE4436-6C2D-4C0F-8849-16F99B8C20AF}">
      <dgm:prSet phldrT="[Text]" custT="1"/>
      <dgm:spPr>
        <a:sp3d extrusionH="190500" prstMaterial="matte">
          <a:bevelT w="120650" h="38100"/>
          <a:bevelB w="120650" h="57150" prst="relaxedInset"/>
          <a:contourClr>
            <a:schemeClr val="bg1"/>
          </a:contourClr>
        </a:sp3d>
      </dgm:spPr>
      <dgm:t>
        <a:bodyPr lIns="2103120" anchor="ctr"/>
        <a:lstStyle/>
        <a:p>
          <a:pPr algn="l"/>
          <a:r>
            <a:rPr lang="en-US" sz="3200" b="1" u="none" dirty="0"/>
            <a:t>     </a:t>
          </a:r>
          <a:r>
            <a:rPr lang="en-US" sz="3200" b="1" u="sng" dirty="0"/>
            <a:t>Technicians</a:t>
          </a:r>
        </a:p>
      </dgm:t>
    </dgm:pt>
    <dgm:pt modelId="{347CAC96-7FC4-4727-B97A-5D6C4A623E0F}" type="parTrans" cxnId="{2D021F8A-2A5E-4CA3-99C7-DCC1EF2052DA}">
      <dgm:prSet/>
      <dgm:spPr/>
      <dgm:t>
        <a:bodyPr/>
        <a:lstStyle/>
        <a:p>
          <a:endParaRPr lang="en-US"/>
        </a:p>
      </dgm:t>
    </dgm:pt>
    <dgm:pt modelId="{FA6C32D0-40CD-427C-8537-B3C8244995EC}" type="sibTrans" cxnId="{2D021F8A-2A5E-4CA3-99C7-DCC1EF2052DA}">
      <dgm:prSet/>
      <dgm:spPr/>
      <dgm:t>
        <a:bodyPr/>
        <a:lstStyle/>
        <a:p>
          <a:endParaRPr lang="en-US"/>
        </a:p>
      </dgm:t>
    </dgm:pt>
    <dgm:pt modelId="{DBBAEA62-49AE-4D73-91E3-6EA1E0E62A3D}">
      <dgm:prSet phldrT="[Text]" custT="1"/>
      <dgm:spPr>
        <a:sp3d extrusionH="190500" prstMaterial="matte">
          <a:bevelT w="120650" h="38100"/>
          <a:bevelB w="120650" h="57150" prst="relaxedInset"/>
          <a:contourClr>
            <a:schemeClr val="bg1"/>
          </a:contourClr>
        </a:sp3d>
      </dgm:spPr>
      <dgm:t>
        <a:bodyPr lIns="2103120" anchor="ctr"/>
        <a:lstStyle/>
        <a:p>
          <a:pPr algn="l"/>
          <a:r>
            <a:rPr lang="en-US" sz="3000" dirty="0"/>
            <a:t>Usually SGT or higher</a:t>
          </a:r>
        </a:p>
      </dgm:t>
    </dgm:pt>
    <dgm:pt modelId="{A03D6AB6-C98F-4CF4-8F16-829B085DF96B}" type="sibTrans" cxnId="{A12B6F59-C67C-467A-9648-7745B545DEF9}">
      <dgm:prSet/>
      <dgm:spPr/>
      <dgm:t>
        <a:bodyPr/>
        <a:lstStyle/>
        <a:p>
          <a:endParaRPr lang="en-US"/>
        </a:p>
      </dgm:t>
    </dgm:pt>
    <dgm:pt modelId="{295FA95F-98ED-4D30-89BB-9173A9618EDA}" type="parTrans" cxnId="{A12B6F59-C67C-467A-9648-7745B545DEF9}">
      <dgm:prSet/>
      <dgm:spPr/>
      <dgm:t>
        <a:bodyPr/>
        <a:lstStyle/>
        <a:p>
          <a:endParaRPr lang="en-US"/>
        </a:p>
      </dgm:t>
    </dgm:pt>
    <dgm:pt modelId="{ECD8605F-43F8-43BE-8246-D2EBE37A21A3}">
      <dgm:prSet phldrT="[Text]" custT="1"/>
      <dgm:spPr>
        <a:sp3d extrusionH="190500" prstMaterial="matte">
          <a:bevelT w="120650" h="38100"/>
          <a:bevelB w="120650" h="57150" prst="relaxedInset"/>
          <a:contourClr>
            <a:schemeClr val="bg1"/>
          </a:contourClr>
        </a:sp3d>
      </dgm:spPr>
      <dgm:t>
        <a:bodyPr lIns="2103120" anchor="ctr"/>
        <a:lstStyle/>
        <a:p>
          <a:pPr algn="l"/>
          <a:r>
            <a:rPr lang="en-US" sz="3000" dirty="0"/>
            <a:t>Most require completion of ALC</a:t>
          </a:r>
        </a:p>
      </dgm:t>
    </dgm:pt>
    <dgm:pt modelId="{947F61E5-5CE6-45F0-8D5D-9B6B16087070}" type="sibTrans" cxnId="{B63BE88C-E963-46A2-9D01-73D1BB106BEE}">
      <dgm:prSet/>
      <dgm:spPr/>
      <dgm:t>
        <a:bodyPr/>
        <a:lstStyle/>
        <a:p>
          <a:endParaRPr lang="en-US"/>
        </a:p>
      </dgm:t>
    </dgm:pt>
    <dgm:pt modelId="{6A0A794B-783F-4D17-82D3-E5D36CB92637}" type="parTrans" cxnId="{B63BE88C-E963-46A2-9D01-73D1BB106BEE}">
      <dgm:prSet/>
      <dgm:spPr/>
      <dgm:t>
        <a:bodyPr/>
        <a:lstStyle/>
        <a:p>
          <a:endParaRPr lang="en-US"/>
        </a:p>
      </dgm:t>
    </dgm:pt>
    <dgm:pt modelId="{A786E2D6-643A-47B4-BEF1-626DC230E4A1}">
      <dgm:prSet phldrT="[Text]" custT="1"/>
      <dgm:spPr>
        <a:sp3d extrusionH="190500" prstMaterial="matte">
          <a:bevelT w="120650" h="38100"/>
          <a:bevelB w="120650" h="57150" prst="relaxedInset"/>
          <a:contourClr>
            <a:schemeClr val="bg1"/>
          </a:contourClr>
        </a:sp3d>
      </dgm:spPr>
      <dgm:t>
        <a:bodyPr lIns="2103120" anchor="ctr"/>
        <a:lstStyle/>
        <a:p>
          <a:pPr algn="l"/>
          <a:r>
            <a:rPr lang="en-US" sz="3000" dirty="0"/>
            <a:t>Meet MOS prerequisites </a:t>
          </a:r>
        </a:p>
      </dgm:t>
    </dgm:pt>
    <dgm:pt modelId="{A460D60B-23B1-40C1-A811-474F2DBF9D4F}" type="sibTrans" cxnId="{2D398B08-67FF-40DB-A477-9D28842ABEE6}">
      <dgm:prSet/>
      <dgm:spPr/>
      <dgm:t>
        <a:bodyPr/>
        <a:lstStyle/>
        <a:p>
          <a:endParaRPr lang="en-US"/>
        </a:p>
      </dgm:t>
    </dgm:pt>
    <dgm:pt modelId="{C3409AB7-35CC-4642-A0CE-C89E5CFAB23B}" type="parTrans" cxnId="{2D398B08-67FF-40DB-A477-9D28842ABEE6}">
      <dgm:prSet/>
      <dgm:spPr/>
      <dgm:t>
        <a:bodyPr/>
        <a:lstStyle/>
        <a:p>
          <a:endParaRPr lang="en-US"/>
        </a:p>
      </dgm:t>
    </dgm:pt>
    <dgm:pt modelId="{4209CECD-88FF-47A1-8426-41821CD62357}">
      <dgm:prSet phldrT="[Text]" custT="1"/>
      <dgm:spPr>
        <a:sp3d extrusionH="190500" prstMaterial="matte">
          <a:bevelT w="120650" h="38100"/>
          <a:bevelB w="120650" h="57150" prst="relaxedInset"/>
          <a:contourClr>
            <a:schemeClr val="bg1"/>
          </a:contourClr>
        </a:sp3d>
      </dgm:spPr>
      <dgm:t>
        <a:bodyPr lIns="2103120" anchor="ctr"/>
        <a:lstStyle/>
        <a:p>
          <a:pPr algn="l"/>
          <a:r>
            <a:rPr lang="en-US" sz="3000" dirty="0"/>
            <a:t>17 Branches, 52 Specialties</a:t>
          </a:r>
        </a:p>
      </dgm:t>
    </dgm:pt>
    <dgm:pt modelId="{F809C43C-D11E-4CF2-9075-030A89E5FEE1}" type="sibTrans" cxnId="{C624A9EC-2C2B-440F-830E-DE8F047B6A2A}">
      <dgm:prSet/>
      <dgm:spPr/>
      <dgm:t>
        <a:bodyPr/>
        <a:lstStyle/>
        <a:p>
          <a:endParaRPr lang="en-US"/>
        </a:p>
      </dgm:t>
    </dgm:pt>
    <dgm:pt modelId="{1BE46D1A-165E-494D-A7B0-8744A327D278}" type="parTrans" cxnId="{C624A9EC-2C2B-440F-830E-DE8F047B6A2A}">
      <dgm:prSet/>
      <dgm:spPr/>
      <dgm:t>
        <a:bodyPr/>
        <a:lstStyle/>
        <a:p>
          <a:endParaRPr lang="en-US"/>
        </a:p>
      </dgm:t>
    </dgm:pt>
    <dgm:pt modelId="{3429DEFF-644B-49FA-87DF-1125347D9B65}" type="pres">
      <dgm:prSet presAssocID="{F5916C4D-8FAE-4C43-A237-F8E071C1D988}" presName="Name0" presStyleCnt="0">
        <dgm:presLayoutVars>
          <dgm:dir/>
          <dgm:resizeHandles val="exact"/>
        </dgm:presLayoutVars>
      </dgm:prSet>
      <dgm:spPr/>
    </dgm:pt>
    <dgm:pt modelId="{7EEE1545-A8C6-454F-80F3-C8FABA2D0847}" type="pres">
      <dgm:prSet presAssocID="{9CEE4436-6C2D-4C0F-8849-16F99B8C20AF}" presName="composite" presStyleCnt="0"/>
      <dgm:spPr/>
    </dgm:pt>
    <dgm:pt modelId="{2DE37E9E-1857-4A9A-8268-EA262956783C}" type="pres">
      <dgm:prSet presAssocID="{9CEE4436-6C2D-4C0F-8849-16F99B8C20AF}" presName="rect1" presStyleLbl="trAlignAcc1" presStyleIdx="0" presStyleCnt="1" custScaleX="107540" custScaleY="115704" custLinFactNeighborX="943">
        <dgm:presLayoutVars>
          <dgm:bulletEnabled val="1"/>
        </dgm:presLayoutVars>
      </dgm:prSet>
      <dgm:spPr/>
    </dgm:pt>
    <dgm:pt modelId="{06377CEF-F839-4021-93E4-CF513623CEC0}" type="pres">
      <dgm:prSet presAssocID="{9CEE4436-6C2D-4C0F-8849-16F99B8C20AF}" presName="rect2" presStyleLbl="fgImgPlace1" presStyleIdx="0" presStyleCnt="1"/>
      <dgm:spPr>
        <a:prstGeom prst="snip1Rect">
          <a:avLst/>
        </a:prstGeom>
        <a:blipFill rotWithShape="1">
          <a:blip xmlns:r="http://schemas.openxmlformats.org/officeDocument/2006/relationships" r:embed="rId1"/>
          <a:stretch>
            <a:fillRect/>
          </a:stretch>
        </a:blipFill>
      </dgm:spPr>
    </dgm:pt>
  </dgm:ptLst>
  <dgm:cxnLst>
    <dgm:cxn modelId="{3D33DC00-6C8F-4F6C-A10D-580D2548C0B3}" type="presOf" srcId="{F5916C4D-8FAE-4C43-A237-F8E071C1D988}" destId="{3429DEFF-644B-49FA-87DF-1125347D9B65}" srcOrd="0" destOrd="0" presId="urn:microsoft.com/office/officeart/2008/layout/PictureStrips"/>
    <dgm:cxn modelId="{2D398B08-67FF-40DB-A477-9D28842ABEE6}" srcId="{9CEE4436-6C2D-4C0F-8849-16F99B8C20AF}" destId="{A786E2D6-643A-47B4-BEF1-626DC230E4A1}" srcOrd="3" destOrd="0" parTransId="{C3409AB7-35CC-4642-A0CE-C89E5CFAB23B}" sibTransId="{A460D60B-23B1-40C1-A811-474F2DBF9D4F}"/>
    <dgm:cxn modelId="{3F79AF3C-2552-41F8-83A7-3CCFC42660B6}" type="presOf" srcId="{DBBAEA62-49AE-4D73-91E3-6EA1E0E62A3D}" destId="{2DE37E9E-1857-4A9A-8268-EA262956783C}" srcOrd="0" destOrd="2" presId="urn:microsoft.com/office/officeart/2008/layout/PictureStrips"/>
    <dgm:cxn modelId="{42D2C34F-F062-4A08-A0FC-3DDC673468D5}" type="presOf" srcId="{4209CECD-88FF-47A1-8426-41821CD62357}" destId="{2DE37E9E-1857-4A9A-8268-EA262956783C}" srcOrd="0" destOrd="1" presId="urn:microsoft.com/office/officeart/2008/layout/PictureStrips"/>
    <dgm:cxn modelId="{A12B6F59-C67C-467A-9648-7745B545DEF9}" srcId="{9CEE4436-6C2D-4C0F-8849-16F99B8C20AF}" destId="{DBBAEA62-49AE-4D73-91E3-6EA1E0E62A3D}" srcOrd="1" destOrd="0" parTransId="{295FA95F-98ED-4D30-89BB-9173A9618EDA}" sibTransId="{A03D6AB6-C98F-4CF4-8F16-829B085DF96B}"/>
    <dgm:cxn modelId="{2C6B937A-9837-480C-9661-DAA08956EB31}" type="presOf" srcId="{9CEE4436-6C2D-4C0F-8849-16F99B8C20AF}" destId="{2DE37E9E-1857-4A9A-8268-EA262956783C}" srcOrd="0" destOrd="0" presId="urn:microsoft.com/office/officeart/2008/layout/PictureStrips"/>
    <dgm:cxn modelId="{2D021F8A-2A5E-4CA3-99C7-DCC1EF2052DA}" srcId="{F5916C4D-8FAE-4C43-A237-F8E071C1D988}" destId="{9CEE4436-6C2D-4C0F-8849-16F99B8C20AF}" srcOrd="0" destOrd="0" parTransId="{347CAC96-7FC4-4727-B97A-5D6C4A623E0F}" sibTransId="{FA6C32D0-40CD-427C-8537-B3C8244995EC}"/>
    <dgm:cxn modelId="{B63BE88C-E963-46A2-9D01-73D1BB106BEE}" srcId="{9CEE4436-6C2D-4C0F-8849-16F99B8C20AF}" destId="{ECD8605F-43F8-43BE-8246-D2EBE37A21A3}" srcOrd="2" destOrd="0" parTransId="{6A0A794B-783F-4D17-82D3-E5D36CB92637}" sibTransId="{947F61E5-5CE6-45F0-8D5D-9B6B16087070}"/>
    <dgm:cxn modelId="{CDB05BE2-9728-4EEB-A401-1A2FCFC71F59}" type="presOf" srcId="{A786E2D6-643A-47B4-BEF1-626DC230E4A1}" destId="{2DE37E9E-1857-4A9A-8268-EA262956783C}" srcOrd="0" destOrd="4" presId="urn:microsoft.com/office/officeart/2008/layout/PictureStrips"/>
    <dgm:cxn modelId="{C624A9EC-2C2B-440F-830E-DE8F047B6A2A}" srcId="{9CEE4436-6C2D-4C0F-8849-16F99B8C20AF}" destId="{4209CECD-88FF-47A1-8426-41821CD62357}" srcOrd="0" destOrd="0" parTransId="{1BE46D1A-165E-494D-A7B0-8744A327D278}" sibTransId="{F809C43C-D11E-4CF2-9075-030A89E5FEE1}"/>
    <dgm:cxn modelId="{1D50EDF7-2B60-4D7E-ABE1-73768F8BE170}" type="presOf" srcId="{ECD8605F-43F8-43BE-8246-D2EBE37A21A3}" destId="{2DE37E9E-1857-4A9A-8268-EA262956783C}" srcOrd="0" destOrd="3" presId="urn:microsoft.com/office/officeart/2008/layout/PictureStrips"/>
    <dgm:cxn modelId="{2FFF1651-02BE-418A-B84D-BECEE6124963}" type="presParOf" srcId="{3429DEFF-644B-49FA-87DF-1125347D9B65}" destId="{7EEE1545-A8C6-454F-80F3-C8FABA2D0847}" srcOrd="0" destOrd="0" presId="urn:microsoft.com/office/officeart/2008/layout/PictureStrips"/>
    <dgm:cxn modelId="{70C59EE0-CFEC-4E00-92D6-36411A3F9795}" type="presParOf" srcId="{7EEE1545-A8C6-454F-80F3-C8FABA2D0847}" destId="{2DE37E9E-1857-4A9A-8268-EA262956783C}" srcOrd="0" destOrd="0" presId="urn:microsoft.com/office/officeart/2008/layout/PictureStrips"/>
    <dgm:cxn modelId="{4AB65F38-21F4-4742-A575-260338232569}" type="presParOf" srcId="{7EEE1545-A8C6-454F-80F3-C8FABA2D0847}" destId="{06377CEF-F839-4021-93E4-CF513623CEC0}"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403760-D565-43C1-9468-FABCDC243AC6}" type="doc">
      <dgm:prSet loTypeId="urn:microsoft.com/office/officeart/2008/layout/PictureStrips" loCatId="list" qsTypeId="urn:microsoft.com/office/officeart/2009/2/quickstyle/3d8" qsCatId="3D" csTypeId="urn:microsoft.com/office/officeart/2005/8/colors/accent1_2" csCatId="accent1" phldr="1"/>
      <dgm:spPr>
        <a:scene3d>
          <a:camera prst="perspectiveHeroicExtremeRightFacing" fov="4800000" zoom="82000">
            <a:rot lat="21250295" lon="907583" rev="5433"/>
          </a:camera>
          <a:lightRig rig="morning" dir="t">
            <a:rot lat="0" lon="0" rev="20400000"/>
          </a:lightRig>
        </a:scene3d>
      </dgm:spPr>
      <dgm:t>
        <a:bodyPr/>
        <a:lstStyle/>
        <a:p>
          <a:endParaRPr lang="en-US"/>
        </a:p>
      </dgm:t>
    </dgm:pt>
    <dgm:pt modelId="{38CD78E0-4771-478C-A3F2-1B134A5CACF5}">
      <dgm:prSet phldrT="[Text]" custT="1"/>
      <dgm:spPr>
        <a:scene3d>
          <a:camera prst="perspectiveHeroicExtremeRightFacing" fov="4800000" zoom="82000">
            <a:rot lat="21250295" lon="907583" rev="5433"/>
          </a:camera>
          <a:lightRig rig="morning" dir="t">
            <a:rot lat="0" lon="0" rev="20400000"/>
          </a:lightRig>
        </a:scene3d>
        <a:sp3d z="260350" extrusionH="190500" prstMaterial="matte">
          <a:bevelT w="120650" h="38100"/>
          <a:bevelB w="120650" h="57150" prst="relaxedInset"/>
          <a:contourClr>
            <a:schemeClr val="bg1"/>
          </a:contourClr>
        </a:sp3d>
      </dgm:spPr>
      <dgm:t>
        <a:bodyPr lIns="1005840" tIns="0" rIns="91440" anchor="ctr" anchorCtr="0"/>
        <a:lstStyle/>
        <a:p>
          <a:pPr algn="l"/>
          <a:r>
            <a:rPr lang="en-US" sz="2800" b="1" dirty="0"/>
            <a:t>    </a:t>
          </a:r>
          <a:r>
            <a:rPr lang="en-US" sz="3200" b="1" dirty="0"/>
            <a:t>                 </a:t>
          </a:r>
          <a:r>
            <a:rPr lang="en-US" sz="3200" b="1" u="sng" dirty="0"/>
            <a:t>Aviators</a:t>
          </a:r>
        </a:p>
      </dgm:t>
    </dgm:pt>
    <dgm:pt modelId="{AF1ED80C-FA0A-4561-8B59-581BF5A0D328}" type="parTrans" cxnId="{B9784731-0A78-41B9-AAE5-349ED2CCC15A}">
      <dgm:prSet/>
      <dgm:spPr/>
      <dgm:t>
        <a:bodyPr/>
        <a:lstStyle/>
        <a:p>
          <a:endParaRPr lang="en-US"/>
        </a:p>
      </dgm:t>
    </dgm:pt>
    <dgm:pt modelId="{FABB5CF4-2F5E-469B-AB47-6CAB2B4E5B88}" type="sibTrans" cxnId="{B9784731-0A78-41B9-AAE5-349ED2CCC15A}">
      <dgm:prSet/>
      <dgm:spPr/>
      <dgm:t>
        <a:bodyPr/>
        <a:lstStyle/>
        <a:p>
          <a:endParaRPr lang="en-US"/>
        </a:p>
      </dgm:t>
    </dgm:pt>
    <dgm:pt modelId="{E0B745D9-288D-494A-9587-99FB1964F462}">
      <dgm:prSet phldrT="[Text]" custT="1"/>
      <dgm:spPr>
        <a:scene3d>
          <a:camera prst="perspectiveHeroicExtremeRightFacing" fov="4800000" zoom="82000">
            <a:rot lat="21250295" lon="907583" rev="5433"/>
          </a:camera>
          <a:lightRig rig="morning" dir="t">
            <a:rot lat="0" lon="0" rev="20400000"/>
          </a:lightRig>
        </a:scene3d>
        <a:sp3d z="260350" extrusionH="190500" prstMaterial="matte">
          <a:bevelT w="120650" h="38100"/>
          <a:bevelB w="120650" h="57150" prst="relaxedInset"/>
          <a:contourClr>
            <a:schemeClr val="bg1"/>
          </a:contourClr>
        </a:sp3d>
      </dgm:spPr>
      <dgm:t>
        <a:bodyPr lIns="1005840" tIns="0" rIns="91440" anchor="ctr" anchorCtr="0"/>
        <a:lstStyle/>
        <a:p>
          <a:pPr algn="l"/>
          <a:r>
            <a:rPr lang="en-US" sz="3000" dirty="0">
              <a:latin typeface="+mn-lt"/>
            </a:rPr>
            <a:t>1 Specialty - 153A</a:t>
          </a:r>
          <a:endParaRPr lang="en-US" sz="3000" dirty="0"/>
        </a:p>
      </dgm:t>
    </dgm:pt>
    <dgm:pt modelId="{AD975DEA-648E-4C10-8FB6-674DC3E544EA}" type="sibTrans" cxnId="{ECE327C0-78D5-4549-9D22-93B3E1F42BC9}">
      <dgm:prSet/>
      <dgm:spPr/>
      <dgm:t>
        <a:bodyPr/>
        <a:lstStyle/>
        <a:p>
          <a:endParaRPr lang="en-US"/>
        </a:p>
      </dgm:t>
    </dgm:pt>
    <dgm:pt modelId="{19AEA523-3F6A-4B0B-B2FA-1C43A5127F65}" type="parTrans" cxnId="{ECE327C0-78D5-4549-9D22-93B3E1F42BC9}">
      <dgm:prSet/>
      <dgm:spPr/>
      <dgm:t>
        <a:bodyPr/>
        <a:lstStyle/>
        <a:p>
          <a:endParaRPr lang="en-US"/>
        </a:p>
      </dgm:t>
    </dgm:pt>
    <dgm:pt modelId="{EBA2E17D-F8D2-4F55-8084-7C97D91F2CE6}">
      <dgm:prSet custT="1"/>
      <dgm:spPr>
        <a:scene3d>
          <a:camera prst="perspectiveHeroicExtremeRightFacing" fov="4800000" zoom="82000">
            <a:rot lat="21250295" lon="907583" rev="5433"/>
          </a:camera>
          <a:lightRig rig="morning" dir="t">
            <a:rot lat="0" lon="0" rev="20400000"/>
          </a:lightRig>
        </a:scene3d>
        <a:sp3d z="260350" extrusionH="190500" prstMaterial="matte">
          <a:bevelT w="120650" h="38100"/>
          <a:bevelB w="120650" h="57150" prst="relaxedInset"/>
          <a:contourClr>
            <a:schemeClr val="bg1"/>
          </a:contourClr>
        </a:sp3d>
      </dgm:spPr>
      <dgm:t>
        <a:bodyPr lIns="1005840" tIns="0" rIns="91440" anchor="ctr" anchorCtr="0"/>
        <a:lstStyle/>
        <a:p>
          <a:pPr algn="l"/>
          <a:r>
            <a:rPr lang="en-US" sz="3000" dirty="0">
              <a:latin typeface="+mn-lt"/>
            </a:rPr>
            <a:t>Open to all MOSs and ranks</a:t>
          </a:r>
        </a:p>
      </dgm:t>
    </dgm:pt>
    <dgm:pt modelId="{D70C358A-CB2E-4BBD-B216-FB4A2FC0F5E8}" type="parTrans" cxnId="{3C4795BF-8047-4E30-B7B6-4702B641F240}">
      <dgm:prSet/>
      <dgm:spPr/>
      <dgm:t>
        <a:bodyPr/>
        <a:lstStyle/>
        <a:p>
          <a:endParaRPr lang="en-US"/>
        </a:p>
      </dgm:t>
    </dgm:pt>
    <dgm:pt modelId="{2E52836B-FCF6-437D-A700-A469190F4B2F}" type="sibTrans" cxnId="{3C4795BF-8047-4E30-B7B6-4702B641F240}">
      <dgm:prSet/>
      <dgm:spPr/>
      <dgm:t>
        <a:bodyPr/>
        <a:lstStyle/>
        <a:p>
          <a:endParaRPr lang="en-US"/>
        </a:p>
      </dgm:t>
    </dgm:pt>
    <dgm:pt modelId="{6FBC6A9A-88FF-4172-93E9-7C865ED77787}">
      <dgm:prSet custT="1"/>
      <dgm:spPr>
        <a:scene3d>
          <a:camera prst="perspectiveHeroicExtremeRightFacing" fov="4800000" zoom="82000">
            <a:rot lat="21250295" lon="907583" rev="5433"/>
          </a:camera>
          <a:lightRig rig="morning" dir="t">
            <a:rot lat="0" lon="0" rev="20400000"/>
          </a:lightRig>
        </a:scene3d>
        <a:sp3d z="260350" extrusionH="190500" prstMaterial="matte">
          <a:bevelT w="120650" h="38100"/>
          <a:bevelB w="120650" h="57150" prst="relaxedInset"/>
          <a:contourClr>
            <a:schemeClr val="bg1"/>
          </a:contourClr>
        </a:sp3d>
      </dgm:spPr>
      <dgm:t>
        <a:bodyPr lIns="1005840" tIns="0" rIns="91440" anchor="ctr" anchorCtr="0"/>
        <a:lstStyle/>
        <a:p>
          <a:pPr algn="l"/>
          <a:r>
            <a:rPr lang="en-US" sz="3000" dirty="0">
              <a:latin typeface="+mn-lt"/>
            </a:rPr>
            <a:t>Passing SIFT Score - 40+</a:t>
          </a:r>
        </a:p>
      </dgm:t>
    </dgm:pt>
    <dgm:pt modelId="{6BC5DF40-9BCE-46A5-BAE4-E5531F667323}" type="parTrans" cxnId="{1DFC526D-2BF0-43F2-84DF-80BADF710823}">
      <dgm:prSet/>
      <dgm:spPr/>
      <dgm:t>
        <a:bodyPr/>
        <a:lstStyle/>
        <a:p>
          <a:endParaRPr lang="en-US"/>
        </a:p>
      </dgm:t>
    </dgm:pt>
    <dgm:pt modelId="{2476C0A2-2251-473B-BD01-8D1488CD745D}" type="sibTrans" cxnId="{1DFC526D-2BF0-43F2-84DF-80BADF710823}">
      <dgm:prSet/>
      <dgm:spPr/>
      <dgm:t>
        <a:bodyPr/>
        <a:lstStyle/>
        <a:p>
          <a:endParaRPr lang="en-US"/>
        </a:p>
      </dgm:t>
    </dgm:pt>
    <dgm:pt modelId="{CED03BAE-F307-4E1B-B78B-99C5FD390E4E}">
      <dgm:prSet custT="1"/>
      <dgm:spPr>
        <a:scene3d>
          <a:camera prst="perspectiveHeroicExtremeRightFacing" fov="4800000" zoom="82000">
            <a:rot lat="21250295" lon="907583" rev="5433"/>
          </a:camera>
          <a:lightRig rig="morning" dir="t">
            <a:rot lat="0" lon="0" rev="20400000"/>
          </a:lightRig>
        </a:scene3d>
        <a:sp3d z="260350" extrusionH="190500" prstMaterial="matte">
          <a:bevelT w="120650" h="38100"/>
          <a:bevelB w="120650" h="57150" prst="relaxedInset"/>
          <a:contourClr>
            <a:schemeClr val="bg1"/>
          </a:contourClr>
        </a:sp3d>
      </dgm:spPr>
      <dgm:t>
        <a:bodyPr lIns="1005840" tIns="0" rIns="91440" anchor="ctr" anchorCtr="0"/>
        <a:lstStyle/>
        <a:p>
          <a:pPr algn="l"/>
          <a:r>
            <a:rPr lang="en-US" sz="3000" dirty="0">
              <a:latin typeface="+mn-lt"/>
            </a:rPr>
            <a:t>Class I Flight Physical</a:t>
          </a:r>
        </a:p>
      </dgm:t>
    </dgm:pt>
    <dgm:pt modelId="{4687B1FA-C038-44E8-AA55-F700E3DB9A0C}" type="parTrans" cxnId="{43884447-2AB5-4FF8-99D4-CF3779A3B5C1}">
      <dgm:prSet/>
      <dgm:spPr/>
      <dgm:t>
        <a:bodyPr/>
        <a:lstStyle/>
        <a:p>
          <a:endParaRPr lang="en-US"/>
        </a:p>
      </dgm:t>
    </dgm:pt>
    <dgm:pt modelId="{A25A3BE3-042C-402E-B644-FC5AB3EAF21F}" type="sibTrans" cxnId="{43884447-2AB5-4FF8-99D4-CF3779A3B5C1}">
      <dgm:prSet/>
      <dgm:spPr/>
      <dgm:t>
        <a:bodyPr/>
        <a:lstStyle/>
        <a:p>
          <a:endParaRPr lang="en-US"/>
        </a:p>
      </dgm:t>
    </dgm:pt>
    <dgm:pt modelId="{342557FF-0A50-4C0F-B5D5-6C326CC669F9}" type="pres">
      <dgm:prSet presAssocID="{5D403760-D565-43C1-9468-FABCDC243AC6}" presName="Name0" presStyleCnt="0">
        <dgm:presLayoutVars>
          <dgm:dir/>
          <dgm:resizeHandles val="exact"/>
        </dgm:presLayoutVars>
      </dgm:prSet>
      <dgm:spPr/>
    </dgm:pt>
    <dgm:pt modelId="{7D461BC1-6EB5-4F82-8BC3-E00E337127E8}" type="pres">
      <dgm:prSet presAssocID="{38CD78E0-4771-478C-A3F2-1B134A5CACF5}" presName="composite" presStyleCnt="0"/>
      <dgm:spPr>
        <a:scene3d>
          <a:camera prst="perspectiveHeroicExtremeRightFacing" fov="4800000" zoom="82000">
            <a:rot lat="21250295" lon="907583" rev="5433"/>
          </a:camera>
          <a:lightRig rig="morning" dir="t">
            <a:rot lat="0" lon="0" rev="20400000"/>
          </a:lightRig>
        </a:scene3d>
        <a:sp3d z="260350"/>
      </dgm:spPr>
    </dgm:pt>
    <dgm:pt modelId="{7354CECE-BC08-4CAA-A3A9-F25A5F559C19}" type="pres">
      <dgm:prSet presAssocID="{38CD78E0-4771-478C-A3F2-1B134A5CACF5}" presName="rect1" presStyleLbl="trAlignAcc1" presStyleIdx="0" presStyleCnt="1" custScaleX="105202" custScaleY="101420" custLinFactNeighborX="-9040" custLinFactNeighborY="-11088">
        <dgm:presLayoutVars>
          <dgm:bulletEnabled val="1"/>
        </dgm:presLayoutVars>
      </dgm:prSet>
      <dgm:spPr/>
    </dgm:pt>
    <dgm:pt modelId="{EEE33A81-2721-40CB-99DE-D63D1B656E58}" type="pres">
      <dgm:prSet presAssocID="{38CD78E0-4771-478C-A3F2-1B134A5CACF5}" presName="rect2" presStyleLbl="fgImgPlace1" presStyleIdx="0" presStyleCnt="1" custScaleX="176299" custScaleY="87812" custLinFactX="168590" custLinFactNeighborX="200000" custLinFactNeighborY="8108"/>
      <dgm:spPr>
        <a:prstGeom prst="flowChartProcess">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l="-9000" r="-9000"/>
          </a:stretch>
        </a:blipFill>
        <a:scene3d>
          <a:camera prst="perspectiveHeroicExtremeRightFacing" fov="4800000" zoom="82000">
            <a:rot lat="21250295" lon="907583" rev="5433"/>
          </a:camera>
          <a:lightRig rig="morning" dir="t">
            <a:rot lat="0" lon="0" rev="20400000"/>
          </a:lightRig>
        </a:scene3d>
        <a:sp3d z="260350" extrusionH="63500" prstMaterial="matte">
          <a:bevelT w="50800" h="19050" prst="relaxedInset"/>
          <a:contourClr>
            <a:schemeClr val="bg1"/>
          </a:contourClr>
        </a:sp3d>
      </dgm:spPr>
    </dgm:pt>
  </dgm:ptLst>
  <dgm:cxnLst>
    <dgm:cxn modelId="{E05AFC07-B3DA-414C-AD55-A4870C71E762}" type="presOf" srcId="{5D403760-D565-43C1-9468-FABCDC243AC6}" destId="{342557FF-0A50-4C0F-B5D5-6C326CC669F9}" srcOrd="0" destOrd="0" presId="urn:microsoft.com/office/officeart/2008/layout/PictureStrips"/>
    <dgm:cxn modelId="{AD0A700D-DEE0-48BE-A919-979D95D3A114}" type="presOf" srcId="{E0B745D9-288D-494A-9587-99FB1964F462}" destId="{7354CECE-BC08-4CAA-A3A9-F25A5F559C19}" srcOrd="0" destOrd="1" presId="urn:microsoft.com/office/officeart/2008/layout/PictureStrips"/>
    <dgm:cxn modelId="{E2ADC51B-B101-49F2-A844-E941545CB359}" type="presOf" srcId="{CED03BAE-F307-4E1B-B78B-99C5FD390E4E}" destId="{7354CECE-BC08-4CAA-A3A9-F25A5F559C19}" srcOrd="0" destOrd="4" presId="urn:microsoft.com/office/officeart/2008/layout/PictureStrips"/>
    <dgm:cxn modelId="{B9784731-0A78-41B9-AAE5-349ED2CCC15A}" srcId="{5D403760-D565-43C1-9468-FABCDC243AC6}" destId="{38CD78E0-4771-478C-A3F2-1B134A5CACF5}" srcOrd="0" destOrd="0" parTransId="{AF1ED80C-FA0A-4561-8B59-581BF5A0D328}" sibTransId="{FABB5CF4-2F5E-469B-AB47-6CAB2B4E5B88}"/>
    <dgm:cxn modelId="{CDC7245E-1FA1-4FA4-AAFB-5F3ECEE93FAC}" type="presOf" srcId="{6FBC6A9A-88FF-4172-93E9-7C865ED77787}" destId="{7354CECE-BC08-4CAA-A3A9-F25A5F559C19}" srcOrd="0" destOrd="3" presId="urn:microsoft.com/office/officeart/2008/layout/PictureStrips"/>
    <dgm:cxn modelId="{43884447-2AB5-4FF8-99D4-CF3779A3B5C1}" srcId="{38CD78E0-4771-478C-A3F2-1B134A5CACF5}" destId="{CED03BAE-F307-4E1B-B78B-99C5FD390E4E}" srcOrd="3" destOrd="0" parTransId="{4687B1FA-C038-44E8-AA55-F700E3DB9A0C}" sibTransId="{A25A3BE3-042C-402E-B644-FC5AB3EAF21F}"/>
    <dgm:cxn modelId="{1DFC526D-2BF0-43F2-84DF-80BADF710823}" srcId="{38CD78E0-4771-478C-A3F2-1B134A5CACF5}" destId="{6FBC6A9A-88FF-4172-93E9-7C865ED77787}" srcOrd="2" destOrd="0" parTransId="{6BC5DF40-9BCE-46A5-BAE4-E5531F667323}" sibTransId="{2476C0A2-2251-473B-BD01-8D1488CD745D}"/>
    <dgm:cxn modelId="{3C4795BF-8047-4E30-B7B6-4702B641F240}" srcId="{38CD78E0-4771-478C-A3F2-1B134A5CACF5}" destId="{EBA2E17D-F8D2-4F55-8084-7C97D91F2CE6}" srcOrd="1" destOrd="0" parTransId="{D70C358A-CB2E-4BBD-B216-FB4A2FC0F5E8}" sibTransId="{2E52836B-FCF6-437D-A700-A469190F4B2F}"/>
    <dgm:cxn modelId="{ECE327C0-78D5-4549-9D22-93B3E1F42BC9}" srcId="{38CD78E0-4771-478C-A3F2-1B134A5CACF5}" destId="{E0B745D9-288D-494A-9587-99FB1964F462}" srcOrd="0" destOrd="0" parTransId="{19AEA523-3F6A-4B0B-B2FA-1C43A5127F65}" sibTransId="{AD975DEA-648E-4C10-8FB6-674DC3E544EA}"/>
    <dgm:cxn modelId="{7C50B8C8-99D2-44D2-BF29-25AF51326059}" type="presOf" srcId="{EBA2E17D-F8D2-4F55-8084-7C97D91F2CE6}" destId="{7354CECE-BC08-4CAA-A3A9-F25A5F559C19}" srcOrd="0" destOrd="2" presId="urn:microsoft.com/office/officeart/2008/layout/PictureStrips"/>
    <dgm:cxn modelId="{D6EEBDFF-EE08-4229-9A02-EF2098D0F87E}" type="presOf" srcId="{38CD78E0-4771-478C-A3F2-1B134A5CACF5}" destId="{7354CECE-BC08-4CAA-A3A9-F25A5F559C19}" srcOrd="0" destOrd="0" presId="urn:microsoft.com/office/officeart/2008/layout/PictureStrips"/>
    <dgm:cxn modelId="{44E17C62-FBF2-42CF-94AC-10C9DE5A3785}" type="presParOf" srcId="{342557FF-0A50-4C0F-B5D5-6C326CC669F9}" destId="{7D461BC1-6EB5-4F82-8BC3-E00E337127E8}" srcOrd="0" destOrd="0" presId="urn:microsoft.com/office/officeart/2008/layout/PictureStrips"/>
    <dgm:cxn modelId="{797F1CD2-349B-49F9-9B61-AF3A3ABBD4C7}" type="presParOf" srcId="{7D461BC1-6EB5-4F82-8BC3-E00E337127E8}" destId="{7354CECE-BC08-4CAA-A3A9-F25A5F559C19}" srcOrd="0" destOrd="0" presId="urn:microsoft.com/office/officeart/2008/layout/PictureStrips"/>
    <dgm:cxn modelId="{F2629872-59BB-4F55-B732-4DB4BBCCA84E}" type="presParOf" srcId="{7D461BC1-6EB5-4F82-8BC3-E00E337127E8}" destId="{EEE33A81-2721-40CB-99DE-D63D1B656E58}" srcOrd="1" destOrd="0" presId="urn:microsoft.com/office/officeart/2008/layout/PictureStrip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231779-31BE-4077-8261-8B27F3C81F7D}"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082DEE63-EE4F-4E57-85FF-01E7754B3420}">
      <dgm:prSet phldrT="[Text]"/>
      <dgm:spPr>
        <a:blipFill rotWithShape="0">
          <a:blip xmlns:r="http://schemas.openxmlformats.org/officeDocument/2006/relationships" r:embed="rId1"/>
          <a:stretch>
            <a:fillRect/>
          </a:stretch>
        </a:blipFill>
      </dgm:spPr>
      <dgm:t>
        <a:bodyPr/>
        <a:lstStyle/>
        <a:p>
          <a:r>
            <a:rPr lang="en-US" dirty="0"/>
            <a:t> </a:t>
          </a:r>
        </a:p>
      </dgm:t>
    </dgm:pt>
    <dgm:pt modelId="{468CD86C-F581-4469-AD16-6BDFD3340108}" type="parTrans" cxnId="{31B6825D-A195-4F63-B61D-F90CF9712D7F}">
      <dgm:prSet/>
      <dgm:spPr/>
      <dgm:t>
        <a:bodyPr/>
        <a:lstStyle/>
        <a:p>
          <a:endParaRPr lang="en-US"/>
        </a:p>
      </dgm:t>
    </dgm:pt>
    <dgm:pt modelId="{61AA8177-FDF0-4554-B6CA-C58DDCE925B4}" type="sibTrans" cxnId="{31B6825D-A195-4F63-B61D-F90CF9712D7F}">
      <dgm:prSet/>
      <dgm:spPr/>
      <dgm:t>
        <a:bodyPr/>
        <a:lstStyle/>
        <a:p>
          <a:endParaRPr lang="en-US"/>
        </a:p>
      </dgm:t>
    </dgm:pt>
    <dgm:pt modelId="{3CEA83BB-A023-4EF4-97FD-2FAF166E565E}">
      <dgm:prSet phldrT="[Text]"/>
      <dgm:spPr/>
      <dgm:t>
        <a:bodyPr/>
        <a:lstStyle/>
        <a:p>
          <a:r>
            <a:rPr lang="en-US" dirty="0"/>
            <a:t>$125</a:t>
          </a:r>
        </a:p>
      </dgm:t>
    </dgm:pt>
    <dgm:pt modelId="{31E0510A-8BC7-4E77-A91F-F1B9EBB032CF}" type="parTrans" cxnId="{2C14AE56-46D3-46AF-B529-4C11A5EA3512}">
      <dgm:prSet/>
      <dgm:spPr/>
      <dgm:t>
        <a:bodyPr/>
        <a:lstStyle/>
        <a:p>
          <a:endParaRPr lang="en-US"/>
        </a:p>
      </dgm:t>
    </dgm:pt>
    <dgm:pt modelId="{56092702-A6A6-452E-AF85-B6B30CCB0CF1}" type="sibTrans" cxnId="{2C14AE56-46D3-46AF-B529-4C11A5EA3512}">
      <dgm:prSet/>
      <dgm:spPr/>
      <dgm:t>
        <a:bodyPr/>
        <a:lstStyle/>
        <a:p>
          <a:endParaRPr lang="en-US"/>
        </a:p>
      </dgm:t>
    </dgm:pt>
    <dgm:pt modelId="{B511BAB7-3498-4409-8DFD-CA1763BAA1B6}">
      <dgm:prSet phldrT="[Text]"/>
      <dgm:spPr>
        <a:blipFill rotWithShape="0">
          <a:blip xmlns:r="http://schemas.openxmlformats.org/officeDocument/2006/relationships" r:embed="rId2"/>
          <a:stretch>
            <a:fillRect/>
          </a:stretch>
        </a:blipFill>
      </dgm:spPr>
      <dgm:t>
        <a:bodyPr/>
        <a:lstStyle/>
        <a:p>
          <a:r>
            <a:rPr lang="en-US" dirty="0"/>
            <a:t> </a:t>
          </a:r>
        </a:p>
      </dgm:t>
    </dgm:pt>
    <dgm:pt modelId="{DE59DE3B-2A30-4CCB-BB95-748B76ED407F}" type="parTrans" cxnId="{C89EEB82-5C27-426D-9F18-F7465506D034}">
      <dgm:prSet/>
      <dgm:spPr/>
      <dgm:t>
        <a:bodyPr/>
        <a:lstStyle/>
        <a:p>
          <a:endParaRPr lang="en-US"/>
        </a:p>
      </dgm:t>
    </dgm:pt>
    <dgm:pt modelId="{52988E62-E229-422B-A616-74BA47BE72AB}" type="sibTrans" cxnId="{C89EEB82-5C27-426D-9F18-F7465506D034}">
      <dgm:prSet/>
      <dgm:spPr/>
      <dgm:t>
        <a:bodyPr/>
        <a:lstStyle/>
        <a:p>
          <a:endParaRPr lang="en-US"/>
        </a:p>
      </dgm:t>
    </dgm:pt>
    <dgm:pt modelId="{13526685-078D-4095-A21A-76839344F710}">
      <dgm:prSet phldrT="[Text]"/>
      <dgm:spPr/>
      <dgm:t>
        <a:bodyPr/>
        <a:lstStyle/>
        <a:p>
          <a:r>
            <a:rPr lang="en-US" dirty="0"/>
            <a:t>Over 2 Years</a:t>
          </a:r>
        </a:p>
      </dgm:t>
    </dgm:pt>
    <dgm:pt modelId="{83207EF3-70F0-4E25-ABAB-27012F654331}" type="parTrans" cxnId="{67676D66-58E6-4382-88C2-14BDE6234736}">
      <dgm:prSet/>
      <dgm:spPr/>
      <dgm:t>
        <a:bodyPr/>
        <a:lstStyle/>
        <a:p>
          <a:endParaRPr lang="en-US"/>
        </a:p>
      </dgm:t>
    </dgm:pt>
    <dgm:pt modelId="{3AD10DC4-EC29-41C7-8FDB-8D8DF8F55D01}" type="sibTrans" cxnId="{67676D66-58E6-4382-88C2-14BDE6234736}">
      <dgm:prSet/>
      <dgm:spPr/>
      <dgm:t>
        <a:bodyPr/>
        <a:lstStyle/>
        <a:p>
          <a:endParaRPr lang="en-US"/>
        </a:p>
      </dgm:t>
    </dgm:pt>
    <dgm:pt modelId="{7B531164-63F0-4F08-99C0-14BC2B7B8202}">
      <dgm:prSet phldrT="[Text]"/>
      <dgm:spPr/>
      <dgm:t>
        <a:bodyPr/>
        <a:lstStyle/>
        <a:p>
          <a:r>
            <a:rPr lang="en-US" dirty="0"/>
            <a:t>$200</a:t>
          </a:r>
        </a:p>
      </dgm:t>
    </dgm:pt>
    <dgm:pt modelId="{877719D6-9797-419B-A862-F166B302AE0C}" type="parTrans" cxnId="{A41B346C-A82B-4329-9F07-F0A0CF599DEB}">
      <dgm:prSet/>
      <dgm:spPr/>
      <dgm:t>
        <a:bodyPr/>
        <a:lstStyle/>
        <a:p>
          <a:endParaRPr lang="en-US"/>
        </a:p>
      </dgm:t>
    </dgm:pt>
    <dgm:pt modelId="{228D1CAA-BFF6-415F-8DB6-40965A9691E4}" type="sibTrans" cxnId="{A41B346C-A82B-4329-9F07-F0A0CF599DEB}">
      <dgm:prSet/>
      <dgm:spPr/>
      <dgm:t>
        <a:bodyPr/>
        <a:lstStyle/>
        <a:p>
          <a:endParaRPr lang="en-US"/>
        </a:p>
      </dgm:t>
    </dgm:pt>
    <dgm:pt modelId="{07A97704-E7EB-498E-BDA3-BF3D40FA2222}">
      <dgm:prSet phldrT="[Text]"/>
      <dgm:spPr/>
      <dgm:t>
        <a:bodyPr/>
        <a:lstStyle/>
        <a:p>
          <a:r>
            <a:rPr lang="en-US" dirty="0"/>
            <a:t>Over 10 Years</a:t>
          </a:r>
        </a:p>
      </dgm:t>
    </dgm:pt>
    <dgm:pt modelId="{00513151-842C-4918-9AB3-4D070E3F32D9}" type="parTrans" cxnId="{FC4E814D-DB20-41B6-AA86-1ADC01F0D915}">
      <dgm:prSet/>
      <dgm:spPr/>
      <dgm:t>
        <a:bodyPr/>
        <a:lstStyle/>
        <a:p>
          <a:endParaRPr lang="en-US"/>
        </a:p>
      </dgm:t>
    </dgm:pt>
    <dgm:pt modelId="{A6B0FA8E-53F8-4D9A-BCE9-8F09D4D30538}" type="sibTrans" cxnId="{FC4E814D-DB20-41B6-AA86-1ADC01F0D915}">
      <dgm:prSet/>
      <dgm:spPr/>
      <dgm:t>
        <a:bodyPr/>
        <a:lstStyle/>
        <a:p>
          <a:endParaRPr lang="en-US"/>
        </a:p>
      </dgm:t>
    </dgm:pt>
    <dgm:pt modelId="{CBD409EE-11F8-4659-885A-6FA4EE6A0AE0}">
      <dgm:prSet phldrT="[Text]"/>
      <dgm:spPr/>
      <dgm:t>
        <a:bodyPr/>
        <a:lstStyle/>
        <a:p>
          <a:r>
            <a:rPr lang="en-US" dirty="0"/>
            <a:t>Over 6 Years</a:t>
          </a:r>
        </a:p>
      </dgm:t>
    </dgm:pt>
    <dgm:pt modelId="{AB5BBC3D-5CBD-47F5-885F-5A29E30DCDDA}" type="parTrans" cxnId="{11438124-26CF-42C5-9B7B-9821EFF7FF27}">
      <dgm:prSet/>
      <dgm:spPr/>
      <dgm:t>
        <a:bodyPr/>
        <a:lstStyle/>
        <a:p>
          <a:endParaRPr lang="en-US"/>
        </a:p>
      </dgm:t>
    </dgm:pt>
    <dgm:pt modelId="{AA25D870-1B3E-421B-AAF0-360E0B8B436E}" type="sibTrans" cxnId="{11438124-26CF-42C5-9B7B-9821EFF7FF27}">
      <dgm:prSet/>
      <dgm:spPr/>
      <dgm:t>
        <a:bodyPr/>
        <a:lstStyle/>
        <a:p>
          <a:endParaRPr lang="en-US"/>
        </a:p>
      </dgm:t>
    </dgm:pt>
    <dgm:pt modelId="{BBF4EC31-BADB-42BF-8812-E5293D95F778}">
      <dgm:prSet phldrT="[Text]"/>
      <dgm:spPr>
        <a:blipFill rotWithShape="0">
          <a:blip xmlns:r="http://schemas.openxmlformats.org/officeDocument/2006/relationships" r:embed="rId3"/>
          <a:stretch>
            <a:fillRect/>
          </a:stretch>
        </a:blipFill>
      </dgm:spPr>
      <dgm:t>
        <a:bodyPr/>
        <a:lstStyle/>
        <a:p>
          <a:endParaRPr lang="en-US" dirty="0"/>
        </a:p>
      </dgm:t>
    </dgm:pt>
    <dgm:pt modelId="{DE4D5726-AFE5-48F9-AA9B-54C92558EE7A}" type="parTrans" cxnId="{E69148DA-573A-403E-B45C-BAE0E239BE5D}">
      <dgm:prSet/>
      <dgm:spPr/>
      <dgm:t>
        <a:bodyPr/>
        <a:lstStyle/>
        <a:p>
          <a:endParaRPr lang="en-US"/>
        </a:p>
      </dgm:t>
    </dgm:pt>
    <dgm:pt modelId="{0EB4BE18-D6F3-4BBF-9BED-D3694D38C02B}" type="sibTrans" cxnId="{E69148DA-573A-403E-B45C-BAE0E239BE5D}">
      <dgm:prSet/>
      <dgm:spPr/>
      <dgm:t>
        <a:bodyPr/>
        <a:lstStyle/>
        <a:p>
          <a:endParaRPr lang="en-US"/>
        </a:p>
      </dgm:t>
    </dgm:pt>
    <dgm:pt modelId="{4169AA8D-6280-4BC4-844F-C65531D8523A}">
      <dgm:prSet phldrT="[Text]"/>
      <dgm:spPr/>
      <dgm:t>
        <a:bodyPr/>
        <a:lstStyle/>
        <a:p>
          <a:r>
            <a:rPr lang="en-US" dirty="0"/>
            <a:t>$700</a:t>
          </a:r>
        </a:p>
      </dgm:t>
    </dgm:pt>
    <dgm:pt modelId="{610B1505-658E-4AF8-9AB0-BA73DE84675B}" type="parTrans" cxnId="{48890773-9D75-43B9-AAE0-882D196F8014}">
      <dgm:prSet/>
      <dgm:spPr/>
      <dgm:t>
        <a:bodyPr/>
        <a:lstStyle/>
        <a:p>
          <a:endParaRPr lang="en-US"/>
        </a:p>
      </dgm:t>
    </dgm:pt>
    <dgm:pt modelId="{797EEAB0-8D76-4104-AE36-A86276D5C71A}" type="sibTrans" cxnId="{48890773-9D75-43B9-AAE0-882D196F8014}">
      <dgm:prSet/>
      <dgm:spPr/>
      <dgm:t>
        <a:bodyPr/>
        <a:lstStyle/>
        <a:p>
          <a:endParaRPr lang="en-US"/>
        </a:p>
      </dgm:t>
    </dgm:pt>
    <dgm:pt modelId="{533731E6-5E1C-4B69-94E2-86E205709E7D}">
      <dgm:prSet phldrT="[Text]"/>
      <dgm:spPr>
        <a:blipFill rotWithShape="0">
          <a:blip xmlns:r="http://schemas.openxmlformats.org/officeDocument/2006/relationships" r:embed="rId4"/>
          <a:stretch>
            <a:fillRect/>
          </a:stretch>
        </a:blipFill>
      </dgm:spPr>
      <dgm:t>
        <a:bodyPr/>
        <a:lstStyle/>
        <a:p>
          <a:endParaRPr lang="en-US" dirty="0"/>
        </a:p>
      </dgm:t>
    </dgm:pt>
    <dgm:pt modelId="{B528DD40-785F-425E-A143-4008E84F8D81}" type="parTrans" cxnId="{33EA45EA-BF21-4FF8-A023-B9FF12709057}">
      <dgm:prSet/>
      <dgm:spPr/>
      <dgm:t>
        <a:bodyPr/>
        <a:lstStyle/>
        <a:p>
          <a:endParaRPr lang="en-US"/>
        </a:p>
      </dgm:t>
    </dgm:pt>
    <dgm:pt modelId="{F9E79676-FF52-4ED2-BCF5-F3B724939563}" type="sibTrans" cxnId="{33EA45EA-BF21-4FF8-A023-B9FF12709057}">
      <dgm:prSet/>
      <dgm:spPr/>
      <dgm:t>
        <a:bodyPr/>
        <a:lstStyle/>
        <a:p>
          <a:endParaRPr lang="en-US"/>
        </a:p>
      </dgm:t>
    </dgm:pt>
    <dgm:pt modelId="{7838168B-7FD5-4CC3-9F43-08DE25FDAD56}">
      <dgm:prSet phldrT="[Text]"/>
      <dgm:spPr/>
      <dgm:t>
        <a:bodyPr/>
        <a:lstStyle/>
        <a:p>
          <a:r>
            <a:rPr lang="en-US" dirty="0"/>
            <a:t>$1000</a:t>
          </a:r>
        </a:p>
      </dgm:t>
    </dgm:pt>
    <dgm:pt modelId="{6E44C293-86A1-41D1-A878-2E6289964CD8}" type="parTrans" cxnId="{C3544137-3F01-4DC0-A52A-179FB204F5E8}">
      <dgm:prSet/>
      <dgm:spPr/>
      <dgm:t>
        <a:bodyPr/>
        <a:lstStyle/>
        <a:p>
          <a:endParaRPr lang="en-US"/>
        </a:p>
      </dgm:t>
    </dgm:pt>
    <dgm:pt modelId="{6E82B01E-7207-4985-99EC-3CC4E426EEAF}" type="sibTrans" cxnId="{C3544137-3F01-4DC0-A52A-179FB204F5E8}">
      <dgm:prSet/>
      <dgm:spPr/>
      <dgm:t>
        <a:bodyPr/>
        <a:lstStyle/>
        <a:p>
          <a:endParaRPr lang="en-US"/>
        </a:p>
      </dgm:t>
    </dgm:pt>
    <dgm:pt modelId="{6CE20F10-A3D6-4DE2-AC3A-5B93C184A961}">
      <dgm:prSet phldrT="[Text]"/>
      <dgm:spPr/>
      <dgm:t>
        <a:bodyPr/>
        <a:lstStyle/>
        <a:p>
          <a:r>
            <a:rPr lang="en-US" dirty="0"/>
            <a:t>Under 2 Years</a:t>
          </a:r>
        </a:p>
      </dgm:t>
    </dgm:pt>
    <dgm:pt modelId="{49C2D7BA-0F84-4385-89CF-A63377B47D9A}" type="sibTrans" cxnId="{E994AA72-D864-4E70-A834-4BFAFCCF54B9}">
      <dgm:prSet/>
      <dgm:spPr/>
      <dgm:t>
        <a:bodyPr/>
        <a:lstStyle/>
        <a:p>
          <a:endParaRPr lang="en-US"/>
        </a:p>
      </dgm:t>
    </dgm:pt>
    <dgm:pt modelId="{7736AF8E-D326-4E08-827E-A356E60DE26D}" type="parTrans" cxnId="{E994AA72-D864-4E70-A834-4BFAFCCF54B9}">
      <dgm:prSet/>
      <dgm:spPr/>
      <dgm:t>
        <a:bodyPr/>
        <a:lstStyle/>
        <a:p>
          <a:endParaRPr lang="en-US"/>
        </a:p>
      </dgm:t>
    </dgm:pt>
    <dgm:pt modelId="{EF222539-D69C-4B6D-916F-3DA59B6E8288}" type="pres">
      <dgm:prSet presAssocID="{91231779-31BE-4077-8261-8B27F3C81F7D}" presName="Name0" presStyleCnt="0">
        <dgm:presLayoutVars>
          <dgm:dir/>
          <dgm:animLvl val="lvl"/>
          <dgm:resizeHandles/>
        </dgm:presLayoutVars>
      </dgm:prSet>
      <dgm:spPr/>
    </dgm:pt>
    <dgm:pt modelId="{9A8AD81B-C5D1-47B4-807B-BC16C5687CB9}" type="pres">
      <dgm:prSet presAssocID="{082DEE63-EE4F-4E57-85FF-01E7754B3420}" presName="linNode" presStyleCnt="0"/>
      <dgm:spPr/>
    </dgm:pt>
    <dgm:pt modelId="{665334E2-ADCB-4D67-91E6-B6AB53944125}" type="pres">
      <dgm:prSet presAssocID="{082DEE63-EE4F-4E57-85FF-01E7754B3420}" presName="parentShp" presStyleLbl="node1" presStyleIdx="0" presStyleCnt="4">
        <dgm:presLayoutVars>
          <dgm:bulletEnabled val="1"/>
        </dgm:presLayoutVars>
      </dgm:prSet>
      <dgm:spPr/>
    </dgm:pt>
    <dgm:pt modelId="{D32117CC-7B0D-49AD-BCF2-4173E49746FF}" type="pres">
      <dgm:prSet presAssocID="{082DEE63-EE4F-4E57-85FF-01E7754B3420}" presName="childShp" presStyleLbl="bgAccFollowNode1" presStyleIdx="0" presStyleCnt="4">
        <dgm:presLayoutVars>
          <dgm:bulletEnabled val="1"/>
        </dgm:presLayoutVars>
      </dgm:prSet>
      <dgm:spPr/>
    </dgm:pt>
    <dgm:pt modelId="{2637FB33-86DE-4E79-AF84-6B7AE271E780}" type="pres">
      <dgm:prSet presAssocID="{61AA8177-FDF0-4554-B6CA-C58DDCE925B4}" presName="spacing" presStyleCnt="0"/>
      <dgm:spPr/>
    </dgm:pt>
    <dgm:pt modelId="{98560A2E-737C-4648-BB78-416F40BD18C9}" type="pres">
      <dgm:prSet presAssocID="{B511BAB7-3498-4409-8DFD-CA1763BAA1B6}" presName="linNode" presStyleCnt="0"/>
      <dgm:spPr/>
    </dgm:pt>
    <dgm:pt modelId="{98C668FB-F0FF-4E1F-A716-2A73DBE2AF6C}" type="pres">
      <dgm:prSet presAssocID="{B511BAB7-3498-4409-8DFD-CA1763BAA1B6}" presName="parentShp" presStyleLbl="node1" presStyleIdx="1" presStyleCnt="4">
        <dgm:presLayoutVars>
          <dgm:bulletEnabled val="1"/>
        </dgm:presLayoutVars>
      </dgm:prSet>
      <dgm:spPr/>
    </dgm:pt>
    <dgm:pt modelId="{0DC37C2E-B403-4A3E-BD54-80E7489BD587}" type="pres">
      <dgm:prSet presAssocID="{B511BAB7-3498-4409-8DFD-CA1763BAA1B6}" presName="childShp" presStyleLbl="bgAccFollowNode1" presStyleIdx="1" presStyleCnt="4">
        <dgm:presLayoutVars>
          <dgm:bulletEnabled val="1"/>
        </dgm:presLayoutVars>
      </dgm:prSet>
      <dgm:spPr/>
    </dgm:pt>
    <dgm:pt modelId="{1FCA19DA-D06E-4A98-A5C3-4287FAE38372}" type="pres">
      <dgm:prSet presAssocID="{52988E62-E229-422B-A616-74BA47BE72AB}" presName="spacing" presStyleCnt="0"/>
      <dgm:spPr/>
    </dgm:pt>
    <dgm:pt modelId="{720CECD3-6BC3-4D0E-AF2C-5DF649886157}" type="pres">
      <dgm:prSet presAssocID="{BBF4EC31-BADB-42BF-8812-E5293D95F778}" presName="linNode" presStyleCnt="0"/>
      <dgm:spPr/>
    </dgm:pt>
    <dgm:pt modelId="{A073E6DB-76E6-4D97-8D30-35C80C852E8A}" type="pres">
      <dgm:prSet presAssocID="{BBF4EC31-BADB-42BF-8812-E5293D95F778}" presName="parentShp" presStyleLbl="node1" presStyleIdx="2" presStyleCnt="4">
        <dgm:presLayoutVars>
          <dgm:bulletEnabled val="1"/>
        </dgm:presLayoutVars>
      </dgm:prSet>
      <dgm:spPr/>
    </dgm:pt>
    <dgm:pt modelId="{87F1E1FA-B381-42C7-9271-79158618396E}" type="pres">
      <dgm:prSet presAssocID="{BBF4EC31-BADB-42BF-8812-E5293D95F778}" presName="childShp" presStyleLbl="bgAccFollowNode1" presStyleIdx="2" presStyleCnt="4">
        <dgm:presLayoutVars>
          <dgm:bulletEnabled val="1"/>
        </dgm:presLayoutVars>
      </dgm:prSet>
      <dgm:spPr/>
    </dgm:pt>
    <dgm:pt modelId="{24F3F482-D43D-4115-BE2D-EFB5AB3A9741}" type="pres">
      <dgm:prSet presAssocID="{0EB4BE18-D6F3-4BBF-9BED-D3694D38C02B}" presName="spacing" presStyleCnt="0"/>
      <dgm:spPr/>
    </dgm:pt>
    <dgm:pt modelId="{77AFD29D-2D92-4A1F-B741-853330A43FAE}" type="pres">
      <dgm:prSet presAssocID="{533731E6-5E1C-4B69-94E2-86E205709E7D}" presName="linNode" presStyleCnt="0"/>
      <dgm:spPr/>
    </dgm:pt>
    <dgm:pt modelId="{0563A39D-D8FA-43FE-AC2B-74E85C9B4CE5}" type="pres">
      <dgm:prSet presAssocID="{533731E6-5E1C-4B69-94E2-86E205709E7D}" presName="parentShp" presStyleLbl="node1" presStyleIdx="3" presStyleCnt="4">
        <dgm:presLayoutVars>
          <dgm:bulletEnabled val="1"/>
        </dgm:presLayoutVars>
      </dgm:prSet>
      <dgm:spPr/>
    </dgm:pt>
    <dgm:pt modelId="{99675318-001F-4BCA-B09B-805943FD723B}" type="pres">
      <dgm:prSet presAssocID="{533731E6-5E1C-4B69-94E2-86E205709E7D}" presName="childShp" presStyleLbl="bgAccFollowNode1" presStyleIdx="3" presStyleCnt="4">
        <dgm:presLayoutVars>
          <dgm:bulletEnabled val="1"/>
        </dgm:presLayoutVars>
      </dgm:prSet>
      <dgm:spPr/>
    </dgm:pt>
  </dgm:ptLst>
  <dgm:cxnLst>
    <dgm:cxn modelId="{1F3B310E-29DE-433F-9AB0-BFCDB7AE37EF}" type="presOf" srcId="{6CE20F10-A3D6-4DE2-AC3A-5B93C184A961}" destId="{D32117CC-7B0D-49AD-BCF2-4173E49746FF}" srcOrd="0" destOrd="0" presId="urn:microsoft.com/office/officeart/2005/8/layout/vList6"/>
    <dgm:cxn modelId="{FF0AD41E-5B34-4163-A67D-9A20C827F6A1}" type="presOf" srcId="{13526685-078D-4095-A21A-76839344F710}" destId="{0DC37C2E-B403-4A3E-BD54-80E7489BD587}" srcOrd="0" destOrd="0" presId="urn:microsoft.com/office/officeart/2005/8/layout/vList6"/>
    <dgm:cxn modelId="{11438124-26CF-42C5-9B7B-9821EFF7FF27}" srcId="{BBF4EC31-BADB-42BF-8812-E5293D95F778}" destId="{CBD409EE-11F8-4659-885A-6FA4EE6A0AE0}" srcOrd="0" destOrd="0" parTransId="{AB5BBC3D-5CBD-47F5-885F-5A29E30DCDDA}" sibTransId="{AA25D870-1B3E-421B-AAF0-360E0B8B436E}"/>
    <dgm:cxn modelId="{5EA77025-42EE-4FD1-9D71-6A3F52AD37C0}" type="presOf" srcId="{082DEE63-EE4F-4E57-85FF-01E7754B3420}" destId="{665334E2-ADCB-4D67-91E6-B6AB53944125}" srcOrd="0" destOrd="0" presId="urn:microsoft.com/office/officeart/2005/8/layout/vList6"/>
    <dgm:cxn modelId="{C3544137-3F01-4DC0-A52A-179FB204F5E8}" srcId="{533731E6-5E1C-4B69-94E2-86E205709E7D}" destId="{7838168B-7FD5-4CC3-9F43-08DE25FDAD56}" srcOrd="1" destOrd="0" parTransId="{6E44C293-86A1-41D1-A878-2E6289964CD8}" sibTransId="{6E82B01E-7207-4985-99EC-3CC4E426EEAF}"/>
    <dgm:cxn modelId="{1AB1143C-2A5F-4852-81F1-54BD02A4C46A}" type="presOf" srcId="{533731E6-5E1C-4B69-94E2-86E205709E7D}" destId="{0563A39D-D8FA-43FE-AC2B-74E85C9B4CE5}" srcOrd="0" destOrd="0" presId="urn:microsoft.com/office/officeart/2005/8/layout/vList6"/>
    <dgm:cxn modelId="{31B6825D-A195-4F63-B61D-F90CF9712D7F}" srcId="{91231779-31BE-4077-8261-8B27F3C81F7D}" destId="{082DEE63-EE4F-4E57-85FF-01E7754B3420}" srcOrd="0" destOrd="0" parTransId="{468CD86C-F581-4469-AD16-6BDFD3340108}" sibTransId="{61AA8177-FDF0-4554-B6CA-C58DDCE925B4}"/>
    <dgm:cxn modelId="{67676D66-58E6-4382-88C2-14BDE6234736}" srcId="{B511BAB7-3498-4409-8DFD-CA1763BAA1B6}" destId="{13526685-078D-4095-A21A-76839344F710}" srcOrd="0" destOrd="0" parTransId="{83207EF3-70F0-4E25-ABAB-27012F654331}" sibTransId="{3AD10DC4-EC29-41C7-8FDB-8D8DF8F55D01}"/>
    <dgm:cxn modelId="{A41B346C-A82B-4329-9F07-F0A0CF599DEB}" srcId="{B511BAB7-3498-4409-8DFD-CA1763BAA1B6}" destId="{7B531164-63F0-4F08-99C0-14BC2B7B8202}" srcOrd="1" destOrd="0" parTransId="{877719D6-9797-419B-A862-F166B302AE0C}" sibTransId="{228D1CAA-BFF6-415F-8DB6-40965A9691E4}"/>
    <dgm:cxn modelId="{FC4E814D-DB20-41B6-AA86-1ADC01F0D915}" srcId="{533731E6-5E1C-4B69-94E2-86E205709E7D}" destId="{07A97704-E7EB-498E-BDA3-BF3D40FA2222}" srcOrd="0" destOrd="0" parTransId="{00513151-842C-4918-9AB3-4D070E3F32D9}" sibTransId="{A6B0FA8E-53F8-4D9A-BCE9-8F09D4D30538}"/>
    <dgm:cxn modelId="{E994AA72-D864-4E70-A834-4BFAFCCF54B9}" srcId="{082DEE63-EE4F-4E57-85FF-01E7754B3420}" destId="{6CE20F10-A3D6-4DE2-AC3A-5B93C184A961}" srcOrd="0" destOrd="0" parTransId="{7736AF8E-D326-4E08-827E-A356E60DE26D}" sibTransId="{49C2D7BA-0F84-4385-89CF-A63377B47D9A}"/>
    <dgm:cxn modelId="{48890773-9D75-43B9-AAE0-882D196F8014}" srcId="{BBF4EC31-BADB-42BF-8812-E5293D95F778}" destId="{4169AA8D-6280-4BC4-844F-C65531D8523A}" srcOrd="1" destOrd="0" parTransId="{610B1505-658E-4AF8-9AB0-BA73DE84675B}" sibTransId="{797EEAB0-8D76-4104-AE36-A86276D5C71A}"/>
    <dgm:cxn modelId="{2C14AE56-46D3-46AF-B529-4C11A5EA3512}" srcId="{082DEE63-EE4F-4E57-85FF-01E7754B3420}" destId="{3CEA83BB-A023-4EF4-97FD-2FAF166E565E}" srcOrd="1" destOrd="0" parTransId="{31E0510A-8BC7-4E77-A91F-F1B9EBB032CF}" sibTransId="{56092702-A6A6-452E-AF85-B6B30CCB0CF1}"/>
    <dgm:cxn modelId="{C89EEB82-5C27-426D-9F18-F7465506D034}" srcId="{91231779-31BE-4077-8261-8B27F3C81F7D}" destId="{B511BAB7-3498-4409-8DFD-CA1763BAA1B6}" srcOrd="1" destOrd="0" parTransId="{DE59DE3B-2A30-4CCB-BB95-748B76ED407F}" sibTransId="{52988E62-E229-422B-A616-74BA47BE72AB}"/>
    <dgm:cxn modelId="{4B9D6795-9DAC-4A33-98FD-BA9C31B4FF27}" type="presOf" srcId="{3CEA83BB-A023-4EF4-97FD-2FAF166E565E}" destId="{D32117CC-7B0D-49AD-BCF2-4173E49746FF}" srcOrd="0" destOrd="1" presId="urn:microsoft.com/office/officeart/2005/8/layout/vList6"/>
    <dgm:cxn modelId="{A367DCBA-664E-4F9D-97D3-7245FC686D24}" type="presOf" srcId="{B511BAB7-3498-4409-8DFD-CA1763BAA1B6}" destId="{98C668FB-F0FF-4E1F-A716-2A73DBE2AF6C}" srcOrd="0" destOrd="0" presId="urn:microsoft.com/office/officeart/2005/8/layout/vList6"/>
    <dgm:cxn modelId="{EF23FEC1-44A8-4718-8A76-AE4C71ED3473}" type="presOf" srcId="{7838168B-7FD5-4CC3-9F43-08DE25FDAD56}" destId="{99675318-001F-4BCA-B09B-805943FD723B}" srcOrd="0" destOrd="1" presId="urn:microsoft.com/office/officeart/2005/8/layout/vList6"/>
    <dgm:cxn modelId="{3AACC3C9-6FD5-484F-BCC9-CBD7264DBDEC}" type="presOf" srcId="{07A97704-E7EB-498E-BDA3-BF3D40FA2222}" destId="{99675318-001F-4BCA-B09B-805943FD723B}" srcOrd="0" destOrd="0" presId="urn:microsoft.com/office/officeart/2005/8/layout/vList6"/>
    <dgm:cxn modelId="{6EC13ACD-A2A4-4ACC-8F65-5D0640079BC7}" type="presOf" srcId="{91231779-31BE-4077-8261-8B27F3C81F7D}" destId="{EF222539-D69C-4B6D-916F-3DA59B6E8288}" srcOrd="0" destOrd="0" presId="urn:microsoft.com/office/officeart/2005/8/layout/vList6"/>
    <dgm:cxn modelId="{FF29DED4-7524-4738-919F-BA12CD334E1E}" type="presOf" srcId="{CBD409EE-11F8-4659-885A-6FA4EE6A0AE0}" destId="{87F1E1FA-B381-42C7-9271-79158618396E}" srcOrd="0" destOrd="0" presId="urn:microsoft.com/office/officeart/2005/8/layout/vList6"/>
    <dgm:cxn modelId="{E69148DA-573A-403E-B45C-BAE0E239BE5D}" srcId="{91231779-31BE-4077-8261-8B27F3C81F7D}" destId="{BBF4EC31-BADB-42BF-8812-E5293D95F778}" srcOrd="2" destOrd="0" parTransId="{DE4D5726-AFE5-48F9-AA9B-54C92558EE7A}" sibTransId="{0EB4BE18-D6F3-4BBF-9BED-D3694D38C02B}"/>
    <dgm:cxn modelId="{28510FE3-81E1-4DE7-88A8-D0D5710D96CD}" type="presOf" srcId="{7B531164-63F0-4F08-99C0-14BC2B7B8202}" destId="{0DC37C2E-B403-4A3E-BD54-80E7489BD587}" srcOrd="0" destOrd="1" presId="urn:microsoft.com/office/officeart/2005/8/layout/vList6"/>
    <dgm:cxn modelId="{DB6C6CE5-983C-49DF-B279-A67F9788FCDB}" type="presOf" srcId="{BBF4EC31-BADB-42BF-8812-E5293D95F778}" destId="{A073E6DB-76E6-4D97-8D30-35C80C852E8A}" srcOrd="0" destOrd="0" presId="urn:microsoft.com/office/officeart/2005/8/layout/vList6"/>
    <dgm:cxn modelId="{33EA45EA-BF21-4FF8-A023-B9FF12709057}" srcId="{91231779-31BE-4077-8261-8B27F3C81F7D}" destId="{533731E6-5E1C-4B69-94E2-86E205709E7D}" srcOrd="3" destOrd="0" parTransId="{B528DD40-785F-425E-A143-4008E84F8D81}" sibTransId="{F9E79676-FF52-4ED2-BCF5-F3B724939563}"/>
    <dgm:cxn modelId="{9D0FE6EB-728E-4B64-97AE-AC40BD0134B4}" type="presOf" srcId="{4169AA8D-6280-4BC4-844F-C65531D8523A}" destId="{87F1E1FA-B381-42C7-9271-79158618396E}" srcOrd="0" destOrd="1" presId="urn:microsoft.com/office/officeart/2005/8/layout/vList6"/>
    <dgm:cxn modelId="{71FC6137-9CBF-48ED-ACF9-B61AE8D61598}" type="presParOf" srcId="{EF222539-D69C-4B6D-916F-3DA59B6E8288}" destId="{9A8AD81B-C5D1-47B4-807B-BC16C5687CB9}" srcOrd="0" destOrd="0" presId="urn:microsoft.com/office/officeart/2005/8/layout/vList6"/>
    <dgm:cxn modelId="{CD02DCF6-EA75-4EBE-9CDA-0E038C8A33F1}" type="presParOf" srcId="{9A8AD81B-C5D1-47B4-807B-BC16C5687CB9}" destId="{665334E2-ADCB-4D67-91E6-B6AB53944125}" srcOrd="0" destOrd="0" presId="urn:microsoft.com/office/officeart/2005/8/layout/vList6"/>
    <dgm:cxn modelId="{3267F7D2-A64B-4553-ACFC-78EB67429B2D}" type="presParOf" srcId="{9A8AD81B-C5D1-47B4-807B-BC16C5687CB9}" destId="{D32117CC-7B0D-49AD-BCF2-4173E49746FF}" srcOrd="1" destOrd="0" presId="urn:microsoft.com/office/officeart/2005/8/layout/vList6"/>
    <dgm:cxn modelId="{CCC2E337-9434-47E8-84DB-4147B4364F67}" type="presParOf" srcId="{EF222539-D69C-4B6D-916F-3DA59B6E8288}" destId="{2637FB33-86DE-4E79-AF84-6B7AE271E780}" srcOrd="1" destOrd="0" presId="urn:microsoft.com/office/officeart/2005/8/layout/vList6"/>
    <dgm:cxn modelId="{499A3570-CCDD-49EA-930B-F5854A016AF5}" type="presParOf" srcId="{EF222539-D69C-4B6D-916F-3DA59B6E8288}" destId="{98560A2E-737C-4648-BB78-416F40BD18C9}" srcOrd="2" destOrd="0" presId="urn:microsoft.com/office/officeart/2005/8/layout/vList6"/>
    <dgm:cxn modelId="{CE5F3B37-1332-4E20-A0BD-6B4FC758C389}" type="presParOf" srcId="{98560A2E-737C-4648-BB78-416F40BD18C9}" destId="{98C668FB-F0FF-4E1F-A716-2A73DBE2AF6C}" srcOrd="0" destOrd="0" presId="urn:microsoft.com/office/officeart/2005/8/layout/vList6"/>
    <dgm:cxn modelId="{277A1E80-E428-4B27-942B-2A652DE9AB2E}" type="presParOf" srcId="{98560A2E-737C-4648-BB78-416F40BD18C9}" destId="{0DC37C2E-B403-4A3E-BD54-80E7489BD587}" srcOrd="1" destOrd="0" presId="urn:microsoft.com/office/officeart/2005/8/layout/vList6"/>
    <dgm:cxn modelId="{C6733CA3-3116-424C-B7D9-C1DC98F0B8CF}" type="presParOf" srcId="{EF222539-D69C-4B6D-916F-3DA59B6E8288}" destId="{1FCA19DA-D06E-4A98-A5C3-4287FAE38372}" srcOrd="3" destOrd="0" presId="urn:microsoft.com/office/officeart/2005/8/layout/vList6"/>
    <dgm:cxn modelId="{304830D4-FEAE-4774-A0C7-DF557AF9F2FB}" type="presParOf" srcId="{EF222539-D69C-4B6D-916F-3DA59B6E8288}" destId="{720CECD3-6BC3-4D0E-AF2C-5DF649886157}" srcOrd="4" destOrd="0" presId="urn:microsoft.com/office/officeart/2005/8/layout/vList6"/>
    <dgm:cxn modelId="{2F63B409-3EAB-4C29-9CB5-FA227549CE9C}" type="presParOf" srcId="{720CECD3-6BC3-4D0E-AF2C-5DF649886157}" destId="{A073E6DB-76E6-4D97-8D30-35C80C852E8A}" srcOrd="0" destOrd="0" presId="urn:microsoft.com/office/officeart/2005/8/layout/vList6"/>
    <dgm:cxn modelId="{37E11E0E-0B55-4E92-8ACF-8AA63ED370FE}" type="presParOf" srcId="{720CECD3-6BC3-4D0E-AF2C-5DF649886157}" destId="{87F1E1FA-B381-42C7-9271-79158618396E}" srcOrd="1" destOrd="0" presId="urn:microsoft.com/office/officeart/2005/8/layout/vList6"/>
    <dgm:cxn modelId="{BD05C31B-29F6-408B-9604-84D11AF8572A}" type="presParOf" srcId="{EF222539-D69C-4B6D-916F-3DA59B6E8288}" destId="{24F3F482-D43D-4115-BE2D-EFB5AB3A9741}" srcOrd="5" destOrd="0" presId="urn:microsoft.com/office/officeart/2005/8/layout/vList6"/>
    <dgm:cxn modelId="{0D7FC218-3383-4CC1-8276-C31DE004F3EE}" type="presParOf" srcId="{EF222539-D69C-4B6D-916F-3DA59B6E8288}" destId="{77AFD29D-2D92-4A1F-B741-853330A43FAE}" srcOrd="6" destOrd="0" presId="urn:microsoft.com/office/officeart/2005/8/layout/vList6"/>
    <dgm:cxn modelId="{2F55DBD8-6B68-4370-ACC9-350ABD91A0E3}" type="presParOf" srcId="{77AFD29D-2D92-4A1F-B741-853330A43FAE}" destId="{0563A39D-D8FA-43FE-AC2B-74E85C9B4CE5}" srcOrd="0" destOrd="0" presId="urn:microsoft.com/office/officeart/2005/8/layout/vList6"/>
    <dgm:cxn modelId="{FDD6AD58-F45F-4850-A356-4A081EFF2F67}" type="presParOf" srcId="{77AFD29D-2D92-4A1F-B741-853330A43FAE}" destId="{99675318-001F-4BCA-B09B-805943FD723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231779-31BE-4077-8261-8B27F3C81F7D}"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3CEA83BB-A023-4EF4-97FD-2FAF166E565E}">
      <dgm:prSet phldrT="[Text]"/>
      <dgm:spPr/>
      <dgm:t>
        <a:bodyPr/>
        <a:lstStyle/>
        <a:p>
          <a:r>
            <a:rPr lang="en-US" sz="2700" dirty="0"/>
            <a:t>WO1</a:t>
          </a:r>
        </a:p>
      </dgm:t>
    </dgm:pt>
    <dgm:pt modelId="{31E0510A-8BC7-4E77-A91F-F1B9EBB032CF}" type="parTrans" cxnId="{2C14AE56-46D3-46AF-B529-4C11A5EA3512}">
      <dgm:prSet/>
      <dgm:spPr/>
      <dgm:t>
        <a:bodyPr/>
        <a:lstStyle/>
        <a:p>
          <a:endParaRPr lang="en-US"/>
        </a:p>
      </dgm:t>
    </dgm:pt>
    <dgm:pt modelId="{56092702-A6A6-452E-AF85-B6B30CCB0CF1}" type="sibTrans" cxnId="{2C14AE56-46D3-46AF-B529-4C11A5EA3512}">
      <dgm:prSet/>
      <dgm:spPr/>
      <dgm:t>
        <a:bodyPr/>
        <a:lstStyle/>
        <a:p>
          <a:endParaRPr lang="en-US"/>
        </a:p>
      </dgm:t>
    </dgm:pt>
    <dgm:pt modelId="{13526685-078D-4095-A21A-76839344F710}">
      <dgm:prSet phldrT="[Text]"/>
      <dgm:spPr/>
      <dgm:t>
        <a:bodyPr/>
        <a:lstStyle/>
        <a:p>
          <a:r>
            <a:rPr lang="en-US" sz="2700" dirty="0"/>
            <a:t>CW2</a:t>
          </a:r>
        </a:p>
      </dgm:t>
    </dgm:pt>
    <dgm:pt modelId="{83207EF3-70F0-4E25-ABAB-27012F654331}" type="parTrans" cxnId="{67676D66-58E6-4382-88C2-14BDE6234736}">
      <dgm:prSet/>
      <dgm:spPr/>
      <dgm:t>
        <a:bodyPr/>
        <a:lstStyle/>
        <a:p>
          <a:endParaRPr lang="en-US"/>
        </a:p>
      </dgm:t>
    </dgm:pt>
    <dgm:pt modelId="{3AD10DC4-EC29-41C7-8FDB-8D8DF8F55D01}" type="sibTrans" cxnId="{67676D66-58E6-4382-88C2-14BDE6234736}">
      <dgm:prSet/>
      <dgm:spPr/>
      <dgm:t>
        <a:bodyPr/>
        <a:lstStyle/>
        <a:p>
          <a:endParaRPr lang="en-US"/>
        </a:p>
      </dgm:t>
    </dgm:pt>
    <dgm:pt modelId="{07A97704-E7EB-498E-BDA3-BF3D40FA2222}">
      <dgm:prSet phldrT="[Text]"/>
      <dgm:spPr/>
      <dgm:t>
        <a:bodyPr/>
        <a:lstStyle/>
        <a:p>
          <a:r>
            <a:rPr lang="en-US" sz="2700" dirty="0"/>
            <a:t>CW4 &amp; CW5</a:t>
          </a:r>
        </a:p>
      </dgm:t>
    </dgm:pt>
    <dgm:pt modelId="{00513151-842C-4918-9AB3-4D070E3F32D9}" type="parTrans" cxnId="{FC4E814D-DB20-41B6-AA86-1ADC01F0D915}">
      <dgm:prSet/>
      <dgm:spPr/>
      <dgm:t>
        <a:bodyPr/>
        <a:lstStyle/>
        <a:p>
          <a:endParaRPr lang="en-US"/>
        </a:p>
      </dgm:t>
    </dgm:pt>
    <dgm:pt modelId="{A6B0FA8E-53F8-4D9A-BCE9-8F09D4D30538}" type="sibTrans" cxnId="{FC4E814D-DB20-41B6-AA86-1ADC01F0D915}">
      <dgm:prSet/>
      <dgm:spPr/>
      <dgm:t>
        <a:bodyPr/>
        <a:lstStyle/>
        <a:p>
          <a:endParaRPr lang="en-US"/>
        </a:p>
      </dgm:t>
    </dgm:pt>
    <dgm:pt modelId="{CBD409EE-11F8-4659-885A-6FA4EE6A0AE0}">
      <dgm:prSet phldrT="[Text]"/>
      <dgm:spPr/>
      <dgm:t>
        <a:bodyPr/>
        <a:lstStyle/>
        <a:p>
          <a:r>
            <a:rPr lang="en-US" sz="2700" dirty="0"/>
            <a:t>CW3</a:t>
          </a:r>
        </a:p>
      </dgm:t>
    </dgm:pt>
    <dgm:pt modelId="{AB5BBC3D-5CBD-47F5-885F-5A29E30DCDDA}" type="parTrans" cxnId="{11438124-26CF-42C5-9B7B-9821EFF7FF27}">
      <dgm:prSet/>
      <dgm:spPr/>
      <dgm:t>
        <a:bodyPr/>
        <a:lstStyle/>
        <a:p>
          <a:endParaRPr lang="en-US"/>
        </a:p>
      </dgm:t>
    </dgm:pt>
    <dgm:pt modelId="{AA25D870-1B3E-421B-AAF0-360E0B8B436E}" type="sibTrans" cxnId="{11438124-26CF-42C5-9B7B-9821EFF7FF27}">
      <dgm:prSet/>
      <dgm:spPr/>
      <dgm:t>
        <a:bodyPr/>
        <a:lstStyle/>
        <a:p>
          <a:endParaRPr lang="en-US"/>
        </a:p>
      </dgm:t>
    </dgm:pt>
    <dgm:pt modelId="{BBF4EC31-BADB-42BF-8812-E5293D95F778}">
      <dgm:prSet phldrT="[Text]"/>
      <dgm:spPr>
        <a:blipFill rotWithShape="0">
          <a:blip xmlns:r="http://schemas.openxmlformats.org/officeDocument/2006/relationships" r:embed="rId1"/>
          <a:srcRect/>
          <a:stretch>
            <a:fillRect l="-23000" r="-23000"/>
          </a:stretch>
        </a:blipFill>
      </dgm:spPr>
      <dgm:t>
        <a:bodyPr/>
        <a:lstStyle/>
        <a:p>
          <a:endParaRPr lang="en-US" dirty="0"/>
        </a:p>
      </dgm:t>
    </dgm:pt>
    <dgm:pt modelId="{DE4D5726-AFE5-48F9-AA9B-54C92558EE7A}" type="parTrans" cxnId="{E69148DA-573A-403E-B45C-BAE0E239BE5D}">
      <dgm:prSet/>
      <dgm:spPr/>
      <dgm:t>
        <a:bodyPr/>
        <a:lstStyle/>
        <a:p>
          <a:endParaRPr lang="en-US"/>
        </a:p>
      </dgm:t>
    </dgm:pt>
    <dgm:pt modelId="{0EB4BE18-D6F3-4BBF-9BED-D3694D38C02B}" type="sibTrans" cxnId="{E69148DA-573A-403E-B45C-BAE0E239BE5D}">
      <dgm:prSet/>
      <dgm:spPr/>
      <dgm:t>
        <a:bodyPr/>
        <a:lstStyle/>
        <a:p>
          <a:endParaRPr lang="en-US"/>
        </a:p>
      </dgm:t>
    </dgm:pt>
    <dgm:pt modelId="{533731E6-5E1C-4B69-94E2-86E205709E7D}">
      <dgm:prSet phldrT="[Text]"/>
      <dgm:spPr>
        <a:blipFill rotWithShape="0">
          <a:blip xmlns:r="http://schemas.openxmlformats.org/officeDocument/2006/relationships" r:embed="rId2"/>
          <a:srcRect/>
          <a:stretch>
            <a:fillRect l="-10000" r="-10000"/>
          </a:stretch>
        </a:blipFill>
      </dgm:spPr>
      <dgm:t>
        <a:bodyPr/>
        <a:lstStyle/>
        <a:p>
          <a:endParaRPr lang="en-US" dirty="0"/>
        </a:p>
      </dgm:t>
    </dgm:pt>
    <dgm:pt modelId="{B528DD40-785F-425E-A143-4008E84F8D81}" type="parTrans" cxnId="{33EA45EA-BF21-4FF8-A023-B9FF12709057}">
      <dgm:prSet/>
      <dgm:spPr/>
      <dgm:t>
        <a:bodyPr/>
        <a:lstStyle/>
        <a:p>
          <a:endParaRPr lang="en-US"/>
        </a:p>
      </dgm:t>
    </dgm:pt>
    <dgm:pt modelId="{F9E79676-FF52-4ED2-BCF5-F3B724939563}" type="sibTrans" cxnId="{33EA45EA-BF21-4FF8-A023-B9FF12709057}">
      <dgm:prSet/>
      <dgm:spPr/>
      <dgm:t>
        <a:bodyPr/>
        <a:lstStyle/>
        <a:p>
          <a:endParaRPr lang="en-US"/>
        </a:p>
      </dgm:t>
    </dgm:pt>
    <dgm:pt modelId="{6CE20F10-A3D6-4DE2-AC3A-5B93C184A961}">
      <dgm:prSet phldrT="[Text]"/>
      <dgm:spPr>
        <a:blipFill rotWithShape="0">
          <a:blip xmlns:r="http://schemas.openxmlformats.org/officeDocument/2006/relationships" r:embed="rId3"/>
          <a:srcRect/>
          <a:stretch>
            <a:fillRect l="-25000" r="-25000"/>
          </a:stretch>
        </a:blipFill>
      </dgm:spPr>
      <dgm:t>
        <a:bodyPr/>
        <a:lstStyle/>
        <a:p>
          <a:endParaRPr lang="en-US" dirty="0"/>
        </a:p>
      </dgm:t>
    </dgm:pt>
    <dgm:pt modelId="{49C2D7BA-0F84-4385-89CF-A63377B47D9A}" type="sibTrans" cxnId="{E994AA72-D864-4E70-A834-4BFAFCCF54B9}">
      <dgm:prSet/>
      <dgm:spPr/>
      <dgm:t>
        <a:bodyPr/>
        <a:lstStyle/>
        <a:p>
          <a:endParaRPr lang="en-US"/>
        </a:p>
      </dgm:t>
    </dgm:pt>
    <dgm:pt modelId="{7736AF8E-D326-4E08-827E-A356E60DE26D}" type="parTrans" cxnId="{E994AA72-D864-4E70-A834-4BFAFCCF54B9}">
      <dgm:prSet/>
      <dgm:spPr/>
      <dgm:t>
        <a:bodyPr/>
        <a:lstStyle/>
        <a:p>
          <a:endParaRPr lang="en-US"/>
        </a:p>
      </dgm:t>
    </dgm:pt>
    <dgm:pt modelId="{9E608EC3-8FEE-4622-8932-A876D39B9CE2}">
      <dgm:prSet phldrT="[Text]" custT="1"/>
      <dgm:spPr/>
      <dgm:t>
        <a:bodyPr/>
        <a:lstStyle/>
        <a:p>
          <a:r>
            <a:rPr lang="en-US" sz="2700" dirty="0"/>
            <a:t>$210 - $695 </a:t>
          </a:r>
          <a:r>
            <a:rPr lang="en-US" sz="1400" dirty="0"/>
            <a:t>per month</a:t>
          </a:r>
        </a:p>
      </dgm:t>
    </dgm:pt>
    <dgm:pt modelId="{CAD2C0E9-4C2D-46E2-91C2-6BA480D74C1B}" type="parTrans" cxnId="{0D983DCE-3774-4811-A835-66F59681B19E}">
      <dgm:prSet/>
      <dgm:spPr/>
      <dgm:t>
        <a:bodyPr/>
        <a:lstStyle/>
        <a:p>
          <a:endParaRPr lang="en-US"/>
        </a:p>
      </dgm:t>
    </dgm:pt>
    <dgm:pt modelId="{85568B99-0B37-41FD-935A-95BEE49AAFD0}" type="sibTrans" cxnId="{0D983DCE-3774-4811-A835-66F59681B19E}">
      <dgm:prSet/>
      <dgm:spPr/>
      <dgm:t>
        <a:bodyPr/>
        <a:lstStyle/>
        <a:p>
          <a:endParaRPr lang="en-US"/>
        </a:p>
      </dgm:t>
    </dgm:pt>
    <dgm:pt modelId="{FD874CB7-8469-457C-93F6-F9C102B4CFA9}">
      <dgm:prSet phldrT="[Text]" custT="1"/>
      <dgm:spPr/>
      <dgm:t>
        <a:bodyPr/>
        <a:lstStyle/>
        <a:p>
          <a:r>
            <a:rPr lang="en-US" sz="2700" dirty="0"/>
            <a:t>$210 - $730 </a:t>
          </a:r>
          <a:r>
            <a:rPr lang="en-US" sz="1400" dirty="0"/>
            <a:t>per month</a:t>
          </a:r>
        </a:p>
      </dgm:t>
    </dgm:pt>
    <dgm:pt modelId="{BB121C21-8676-4B8A-9EED-3A2DB2513C41}" type="parTrans" cxnId="{BE98236F-DE65-4ADA-BC8C-FEE454CD64D5}">
      <dgm:prSet/>
      <dgm:spPr/>
      <dgm:t>
        <a:bodyPr/>
        <a:lstStyle/>
        <a:p>
          <a:endParaRPr lang="en-US"/>
        </a:p>
      </dgm:t>
    </dgm:pt>
    <dgm:pt modelId="{EF3D20BA-55D3-4A12-A26A-7F19E203B97F}" type="sibTrans" cxnId="{BE98236F-DE65-4ADA-BC8C-FEE454CD64D5}">
      <dgm:prSet/>
      <dgm:spPr/>
      <dgm:t>
        <a:bodyPr/>
        <a:lstStyle/>
        <a:p>
          <a:endParaRPr lang="en-US"/>
        </a:p>
      </dgm:t>
    </dgm:pt>
    <dgm:pt modelId="{FA57B738-EA58-42E4-ABCD-42F4B7A5DC47}">
      <dgm:prSet phldrT="[Text]" custT="1"/>
      <dgm:spPr/>
      <dgm:t>
        <a:bodyPr/>
        <a:lstStyle/>
        <a:p>
          <a:r>
            <a:rPr lang="en-US" sz="2700" dirty="0"/>
            <a:t>$210 - $625 </a:t>
          </a:r>
          <a:r>
            <a:rPr lang="en-US" sz="1400" dirty="0"/>
            <a:t>per month </a:t>
          </a:r>
        </a:p>
      </dgm:t>
    </dgm:pt>
    <dgm:pt modelId="{50C0BCDC-0FEA-47D4-81ED-D115A762BF5A}" type="parTrans" cxnId="{CD0B9C9F-06E5-4914-8512-0B30DE282DFE}">
      <dgm:prSet/>
      <dgm:spPr/>
      <dgm:t>
        <a:bodyPr/>
        <a:lstStyle/>
        <a:p>
          <a:endParaRPr lang="en-US"/>
        </a:p>
      </dgm:t>
    </dgm:pt>
    <dgm:pt modelId="{C65F5112-697B-4225-ADEA-E38612F22C66}" type="sibTrans" cxnId="{CD0B9C9F-06E5-4914-8512-0B30DE282DFE}">
      <dgm:prSet/>
      <dgm:spPr/>
      <dgm:t>
        <a:bodyPr/>
        <a:lstStyle/>
        <a:p>
          <a:endParaRPr lang="en-US"/>
        </a:p>
      </dgm:t>
    </dgm:pt>
    <dgm:pt modelId="{B511BAB7-3498-4409-8DFD-CA1763BAA1B6}">
      <dgm:prSet phldrT="[Text]"/>
      <dgm:spPr>
        <a:blipFill rotWithShape="0">
          <a:blip xmlns:r="http://schemas.openxmlformats.org/officeDocument/2006/relationships" r:embed="rId4"/>
          <a:srcRect/>
          <a:stretch>
            <a:fillRect l="-10000" r="-10000"/>
          </a:stretch>
        </a:blipFill>
      </dgm:spPr>
      <dgm:t>
        <a:bodyPr/>
        <a:lstStyle/>
        <a:p>
          <a:r>
            <a:rPr lang="en-US" dirty="0"/>
            <a:t> </a:t>
          </a:r>
        </a:p>
      </dgm:t>
    </dgm:pt>
    <dgm:pt modelId="{52988E62-E229-422B-A616-74BA47BE72AB}" type="sibTrans" cxnId="{C89EEB82-5C27-426D-9F18-F7465506D034}">
      <dgm:prSet/>
      <dgm:spPr/>
      <dgm:t>
        <a:bodyPr/>
        <a:lstStyle/>
        <a:p>
          <a:endParaRPr lang="en-US"/>
        </a:p>
      </dgm:t>
    </dgm:pt>
    <dgm:pt modelId="{DE59DE3B-2A30-4CCB-BB95-748B76ED407F}" type="parTrans" cxnId="{C89EEB82-5C27-426D-9F18-F7465506D034}">
      <dgm:prSet/>
      <dgm:spPr/>
      <dgm:t>
        <a:bodyPr/>
        <a:lstStyle/>
        <a:p>
          <a:endParaRPr lang="en-US"/>
        </a:p>
      </dgm:t>
    </dgm:pt>
    <dgm:pt modelId="{F3311603-9177-4E1B-A900-E268E2F85FD0}">
      <dgm:prSet phldrT="[Text]" custT="1"/>
      <dgm:spPr/>
      <dgm:t>
        <a:bodyPr/>
        <a:lstStyle/>
        <a:p>
          <a:r>
            <a:rPr lang="en-US" sz="2700" dirty="0"/>
            <a:t>$182 - $555 </a:t>
          </a:r>
          <a:r>
            <a:rPr lang="en-US" sz="1400" dirty="0"/>
            <a:t>per month</a:t>
          </a:r>
        </a:p>
      </dgm:t>
    </dgm:pt>
    <dgm:pt modelId="{D33AA348-5101-4ECA-8B0B-1A867186B977}" type="parTrans" cxnId="{02B2C128-2410-42AE-ACE1-24A0FF47244B}">
      <dgm:prSet/>
      <dgm:spPr/>
      <dgm:t>
        <a:bodyPr/>
        <a:lstStyle/>
        <a:p>
          <a:endParaRPr lang="en-US"/>
        </a:p>
      </dgm:t>
    </dgm:pt>
    <dgm:pt modelId="{B8E42BA1-A4A0-415A-9CE8-A4A7E6A1FF16}" type="sibTrans" cxnId="{02B2C128-2410-42AE-ACE1-24A0FF47244B}">
      <dgm:prSet/>
      <dgm:spPr/>
      <dgm:t>
        <a:bodyPr/>
        <a:lstStyle/>
        <a:p>
          <a:endParaRPr lang="en-US"/>
        </a:p>
      </dgm:t>
    </dgm:pt>
    <dgm:pt modelId="{EF222539-D69C-4B6D-916F-3DA59B6E8288}" type="pres">
      <dgm:prSet presAssocID="{91231779-31BE-4077-8261-8B27F3C81F7D}" presName="Name0" presStyleCnt="0">
        <dgm:presLayoutVars>
          <dgm:dir/>
          <dgm:animLvl val="lvl"/>
          <dgm:resizeHandles/>
        </dgm:presLayoutVars>
      </dgm:prSet>
      <dgm:spPr/>
    </dgm:pt>
    <dgm:pt modelId="{9C295585-7DDC-471D-B7F0-76FF45B07CA7}" type="pres">
      <dgm:prSet presAssocID="{6CE20F10-A3D6-4DE2-AC3A-5B93C184A961}" presName="linNode" presStyleCnt="0"/>
      <dgm:spPr/>
    </dgm:pt>
    <dgm:pt modelId="{8B11F516-A53E-488D-A77B-B0CE43374CE0}" type="pres">
      <dgm:prSet presAssocID="{6CE20F10-A3D6-4DE2-AC3A-5B93C184A961}" presName="parentShp" presStyleLbl="node1" presStyleIdx="0" presStyleCnt="4" custLinFactNeighborY="6020">
        <dgm:presLayoutVars>
          <dgm:bulletEnabled val="1"/>
        </dgm:presLayoutVars>
      </dgm:prSet>
      <dgm:spPr/>
    </dgm:pt>
    <dgm:pt modelId="{2150DE07-3566-427C-BBE7-A53718528D74}" type="pres">
      <dgm:prSet presAssocID="{6CE20F10-A3D6-4DE2-AC3A-5B93C184A961}" presName="childShp" presStyleLbl="bgAccFollowNode1" presStyleIdx="0" presStyleCnt="4">
        <dgm:presLayoutVars>
          <dgm:bulletEnabled val="1"/>
        </dgm:presLayoutVars>
      </dgm:prSet>
      <dgm:spPr/>
    </dgm:pt>
    <dgm:pt modelId="{32EAA82D-33D9-4509-8606-F4D44F1E9649}" type="pres">
      <dgm:prSet presAssocID="{49C2D7BA-0F84-4385-89CF-A63377B47D9A}" presName="spacing" presStyleCnt="0"/>
      <dgm:spPr/>
    </dgm:pt>
    <dgm:pt modelId="{98560A2E-737C-4648-BB78-416F40BD18C9}" type="pres">
      <dgm:prSet presAssocID="{B511BAB7-3498-4409-8DFD-CA1763BAA1B6}" presName="linNode" presStyleCnt="0"/>
      <dgm:spPr/>
    </dgm:pt>
    <dgm:pt modelId="{98C668FB-F0FF-4E1F-A716-2A73DBE2AF6C}" type="pres">
      <dgm:prSet presAssocID="{B511BAB7-3498-4409-8DFD-CA1763BAA1B6}" presName="parentShp" presStyleLbl="node1" presStyleIdx="1" presStyleCnt="4" custLinFactY="100000" custLinFactNeighborY="109490">
        <dgm:presLayoutVars>
          <dgm:bulletEnabled val="1"/>
        </dgm:presLayoutVars>
      </dgm:prSet>
      <dgm:spPr/>
    </dgm:pt>
    <dgm:pt modelId="{0DC37C2E-B403-4A3E-BD54-80E7489BD587}" type="pres">
      <dgm:prSet presAssocID="{B511BAB7-3498-4409-8DFD-CA1763BAA1B6}" presName="childShp" presStyleLbl="bgAccFollowNode1" presStyleIdx="1" presStyleCnt="4">
        <dgm:presLayoutVars>
          <dgm:bulletEnabled val="1"/>
        </dgm:presLayoutVars>
      </dgm:prSet>
      <dgm:spPr/>
    </dgm:pt>
    <dgm:pt modelId="{1FCA19DA-D06E-4A98-A5C3-4287FAE38372}" type="pres">
      <dgm:prSet presAssocID="{52988E62-E229-422B-A616-74BA47BE72AB}" presName="spacing" presStyleCnt="0"/>
      <dgm:spPr/>
    </dgm:pt>
    <dgm:pt modelId="{720CECD3-6BC3-4D0E-AF2C-5DF649886157}" type="pres">
      <dgm:prSet presAssocID="{BBF4EC31-BADB-42BF-8812-E5293D95F778}" presName="linNode" presStyleCnt="0"/>
      <dgm:spPr/>
    </dgm:pt>
    <dgm:pt modelId="{A073E6DB-76E6-4D97-8D30-35C80C852E8A}" type="pres">
      <dgm:prSet presAssocID="{BBF4EC31-BADB-42BF-8812-E5293D95F778}" presName="parentShp" presStyleLbl="node1" presStyleIdx="2" presStyleCnt="4" custLinFactNeighborY="-5000">
        <dgm:presLayoutVars>
          <dgm:bulletEnabled val="1"/>
        </dgm:presLayoutVars>
      </dgm:prSet>
      <dgm:spPr/>
    </dgm:pt>
    <dgm:pt modelId="{87F1E1FA-B381-42C7-9271-79158618396E}" type="pres">
      <dgm:prSet presAssocID="{BBF4EC31-BADB-42BF-8812-E5293D95F778}" presName="childShp" presStyleLbl="bgAccFollowNode1" presStyleIdx="2" presStyleCnt="4">
        <dgm:presLayoutVars>
          <dgm:bulletEnabled val="1"/>
        </dgm:presLayoutVars>
      </dgm:prSet>
      <dgm:spPr/>
    </dgm:pt>
    <dgm:pt modelId="{24F3F482-D43D-4115-BE2D-EFB5AB3A9741}" type="pres">
      <dgm:prSet presAssocID="{0EB4BE18-D6F3-4BBF-9BED-D3694D38C02B}" presName="spacing" presStyleCnt="0"/>
      <dgm:spPr/>
    </dgm:pt>
    <dgm:pt modelId="{77AFD29D-2D92-4A1F-B741-853330A43FAE}" type="pres">
      <dgm:prSet presAssocID="{533731E6-5E1C-4B69-94E2-86E205709E7D}" presName="linNode" presStyleCnt="0"/>
      <dgm:spPr/>
    </dgm:pt>
    <dgm:pt modelId="{0563A39D-D8FA-43FE-AC2B-74E85C9B4CE5}" type="pres">
      <dgm:prSet presAssocID="{533731E6-5E1C-4B69-94E2-86E205709E7D}" presName="parentShp" presStyleLbl="node1" presStyleIdx="3" presStyleCnt="4" custLinFactY="-100000" custLinFactNeighborY="-119490">
        <dgm:presLayoutVars>
          <dgm:bulletEnabled val="1"/>
        </dgm:presLayoutVars>
      </dgm:prSet>
      <dgm:spPr/>
    </dgm:pt>
    <dgm:pt modelId="{99675318-001F-4BCA-B09B-805943FD723B}" type="pres">
      <dgm:prSet presAssocID="{533731E6-5E1C-4B69-94E2-86E205709E7D}" presName="childShp" presStyleLbl="bgAccFollowNode1" presStyleIdx="3" presStyleCnt="4">
        <dgm:presLayoutVars>
          <dgm:bulletEnabled val="1"/>
        </dgm:presLayoutVars>
      </dgm:prSet>
      <dgm:spPr/>
    </dgm:pt>
  </dgm:ptLst>
  <dgm:cxnLst>
    <dgm:cxn modelId="{FF0AD41E-5B34-4163-A67D-9A20C827F6A1}" type="presOf" srcId="{13526685-078D-4095-A21A-76839344F710}" destId="{0DC37C2E-B403-4A3E-BD54-80E7489BD587}" srcOrd="0" destOrd="0" presId="urn:microsoft.com/office/officeart/2005/8/layout/vList6"/>
    <dgm:cxn modelId="{40A23A23-EA89-4C18-94CF-5DD7AA194FDA}" type="presOf" srcId="{FA57B738-EA58-42E4-ABCD-42F4B7A5DC47}" destId="{0DC37C2E-B403-4A3E-BD54-80E7489BD587}" srcOrd="0" destOrd="1" presId="urn:microsoft.com/office/officeart/2005/8/layout/vList6"/>
    <dgm:cxn modelId="{11438124-26CF-42C5-9B7B-9821EFF7FF27}" srcId="{BBF4EC31-BADB-42BF-8812-E5293D95F778}" destId="{CBD409EE-11F8-4659-885A-6FA4EE6A0AE0}" srcOrd="0" destOrd="0" parTransId="{AB5BBC3D-5CBD-47F5-885F-5A29E30DCDDA}" sibTransId="{AA25D870-1B3E-421B-AAF0-360E0B8B436E}"/>
    <dgm:cxn modelId="{02B2C128-2410-42AE-ACE1-24A0FF47244B}" srcId="{6CE20F10-A3D6-4DE2-AC3A-5B93C184A961}" destId="{F3311603-9177-4E1B-A900-E268E2F85FD0}" srcOrd="1" destOrd="0" parTransId="{D33AA348-5101-4ECA-8B0B-1A867186B977}" sibTransId="{B8E42BA1-A4A0-415A-9CE8-A4A7E6A1FF16}"/>
    <dgm:cxn modelId="{1AB1143C-2A5F-4852-81F1-54BD02A4C46A}" type="presOf" srcId="{533731E6-5E1C-4B69-94E2-86E205709E7D}" destId="{0563A39D-D8FA-43FE-AC2B-74E85C9B4CE5}" srcOrd="0" destOrd="0" presId="urn:microsoft.com/office/officeart/2005/8/layout/vList6"/>
    <dgm:cxn modelId="{CF041641-B159-4638-A0B5-763F1C158332}" type="presOf" srcId="{FD874CB7-8469-457C-93F6-F9C102B4CFA9}" destId="{99675318-001F-4BCA-B09B-805943FD723B}" srcOrd="0" destOrd="1" presId="urn:microsoft.com/office/officeart/2005/8/layout/vList6"/>
    <dgm:cxn modelId="{67676D66-58E6-4382-88C2-14BDE6234736}" srcId="{B511BAB7-3498-4409-8DFD-CA1763BAA1B6}" destId="{13526685-078D-4095-A21A-76839344F710}" srcOrd="0" destOrd="0" parTransId="{83207EF3-70F0-4E25-ABAB-27012F654331}" sibTransId="{3AD10DC4-EC29-41C7-8FDB-8D8DF8F55D01}"/>
    <dgm:cxn modelId="{D523FB69-B634-497C-8089-438E75C0E4A2}" type="presOf" srcId="{9E608EC3-8FEE-4622-8932-A876D39B9CE2}" destId="{87F1E1FA-B381-42C7-9271-79158618396E}" srcOrd="0" destOrd="1" presId="urn:microsoft.com/office/officeart/2005/8/layout/vList6"/>
    <dgm:cxn modelId="{FC4E814D-DB20-41B6-AA86-1ADC01F0D915}" srcId="{533731E6-5E1C-4B69-94E2-86E205709E7D}" destId="{07A97704-E7EB-498E-BDA3-BF3D40FA2222}" srcOrd="0" destOrd="0" parTransId="{00513151-842C-4918-9AB3-4D070E3F32D9}" sibTransId="{A6B0FA8E-53F8-4D9A-BCE9-8F09D4D30538}"/>
    <dgm:cxn modelId="{BE98236F-DE65-4ADA-BC8C-FEE454CD64D5}" srcId="{533731E6-5E1C-4B69-94E2-86E205709E7D}" destId="{FD874CB7-8469-457C-93F6-F9C102B4CFA9}" srcOrd="1" destOrd="0" parTransId="{BB121C21-8676-4B8A-9EED-3A2DB2513C41}" sibTransId="{EF3D20BA-55D3-4A12-A26A-7F19E203B97F}"/>
    <dgm:cxn modelId="{E994AA72-D864-4E70-A834-4BFAFCCF54B9}" srcId="{91231779-31BE-4077-8261-8B27F3C81F7D}" destId="{6CE20F10-A3D6-4DE2-AC3A-5B93C184A961}" srcOrd="0" destOrd="0" parTransId="{7736AF8E-D326-4E08-827E-A356E60DE26D}" sibTransId="{49C2D7BA-0F84-4385-89CF-A63377B47D9A}"/>
    <dgm:cxn modelId="{2C14AE56-46D3-46AF-B529-4C11A5EA3512}" srcId="{6CE20F10-A3D6-4DE2-AC3A-5B93C184A961}" destId="{3CEA83BB-A023-4EF4-97FD-2FAF166E565E}" srcOrd="0" destOrd="0" parTransId="{31E0510A-8BC7-4E77-A91F-F1B9EBB032CF}" sibTransId="{56092702-A6A6-452E-AF85-B6B30CCB0CF1}"/>
    <dgm:cxn modelId="{C89EEB82-5C27-426D-9F18-F7465506D034}" srcId="{91231779-31BE-4077-8261-8B27F3C81F7D}" destId="{B511BAB7-3498-4409-8DFD-CA1763BAA1B6}" srcOrd="1" destOrd="0" parTransId="{DE59DE3B-2A30-4CCB-BB95-748B76ED407F}" sibTransId="{52988E62-E229-422B-A616-74BA47BE72AB}"/>
    <dgm:cxn modelId="{5A87FB88-F1C9-4A2C-A9C2-B66AF2880C2A}" type="presOf" srcId="{6CE20F10-A3D6-4DE2-AC3A-5B93C184A961}" destId="{8B11F516-A53E-488D-A77B-B0CE43374CE0}" srcOrd="0" destOrd="0" presId="urn:microsoft.com/office/officeart/2005/8/layout/vList6"/>
    <dgm:cxn modelId="{F819578B-A156-497F-ABD4-C53086F2FFCF}" type="presOf" srcId="{F3311603-9177-4E1B-A900-E268E2F85FD0}" destId="{2150DE07-3566-427C-BBE7-A53718528D74}" srcOrd="0" destOrd="1" presId="urn:microsoft.com/office/officeart/2005/8/layout/vList6"/>
    <dgm:cxn modelId="{CD0B9C9F-06E5-4914-8512-0B30DE282DFE}" srcId="{B511BAB7-3498-4409-8DFD-CA1763BAA1B6}" destId="{FA57B738-EA58-42E4-ABCD-42F4B7A5DC47}" srcOrd="1" destOrd="0" parTransId="{50C0BCDC-0FEA-47D4-81ED-D115A762BF5A}" sibTransId="{C65F5112-697B-4225-ADEA-E38612F22C66}"/>
    <dgm:cxn modelId="{A367DCBA-664E-4F9D-97D3-7245FC686D24}" type="presOf" srcId="{B511BAB7-3498-4409-8DFD-CA1763BAA1B6}" destId="{98C668FB-F0FF-4E1F-A716-2A73DBE2AF6C}" srcOrd="0" destOrd="0" presId="urn:microsoft.com/office/officeart/2005/8/layout/vList6"/>
    <dgm:cxn modelId="{3AACC3C9-6FD5-484F-BCC9-CBD7264DBDEC}" type="presOf" srcId="{07A97704-E7EB-498E-BDA3-BF3D40FA2222}" destId="{99675318-001F-4BCA-B09B-805943FD723B}" srcOrd="0" destOrd="0" presId="urn:microsoft.com/office/officeart/2005/8/layout/vList6"/>
    <dgm:cxn modelId="{6EC13ACD-A2A4-4ACC-8F65-5D0640079BC7}" type="presOf" srcId="{91231779-31BE-4077-8261-8B27F3C81F7D}" destId="{EF222539-D69C-4B6D-916F-3DA59B6E8288}" srcOrd="0" destOrd="0" presId="urn:microsoft.com/office/officeart/2005/8/layout/vList6"/>
    <dgm:cxn modelId="{0D983DCE-3774-4811-A835-66F59681B19E}" srcId="{BBF4EC31-BADB-42BF-8812-E5293D95F778}" destId="{9E608EC3-8FEE-4622-8932-A876D39B9CE2}" srcOrd="1" destOrd="0" parTransId="{CAD2C0E9-4C2D-46E2-91C2-6BA480D74C1B}" sibTransId="{85568B99-0B37-41FD-935A-95BEE49AAFD0}"/>
    <dgm:cxn modelId="{FF29DED4-7524-4738-919F-BA12CD334E1E}" type="presOf" srcId="{CBD409EE-11F8-4659-885A-6FA4EE6A0AE0}" destId="{87F1E1FA-B381-42C7-9271-79158618396E}" srcOrd="0" destOrd="0" presId="urn:microsoft.com/office/officeart/2005/8/layout/vList6"/>
    <dgm:cxn modelId="{E69148DA-573A-403E-B45C-BAE0E239BE5D}" srcId="{91231779-31BE-4077-8261-8B27F3C81F7D}" destId="{BBF4EC31-BADB-42BF-8812-E5293D95F778}" srcOrd="2" destOrd="0" parTransId="{DE4D5726-AFE5-48F9-AA9B-54C92558EE7A}" sibTransId="{0EB4BE18-D6F3-4BBF-9BED-D3694D38C02B}"/>
    <dgm:cxn modelId="{DB6C6CE5-983C-49DF-B279-A67F9788FCDB}" type="presOf" srcId="{BBF4EC31-BADB-42BF-8812-E5293D95F778}" destId="{A073E6DB-76E6-4D97-8D30-35C80C852E8A}" srcOrd="0" destOrd="0" presId="urn:microsoft.com/office/officeart/2005/8/layout/vList6"/>
    <dgm:cxn modelId="{33EA45EA-BF21-4FF8-A023-B9FF12709057}" srcId="{91231779-31BE-4077-8261-8B27F3C81F7D}" destId="{533731E6-5E1C-4B69-94E2-86E205709E7D}" srcOrd="3" destOrd="0" parTransId="{B528DD40-785F-425E-A143-4008E84F8D81}" sibTransId="{F9E79676-FF52-4ED2-BCF5-F3B724939563}"/>
    <dgm:cxn modelId="{57EA5AF4-AE1A-4AD5-9C4E-1AD6F35C344A}" type="presOf" srcId="{3CEA83BB-A023-4EF4-97FD-2FAF166E565E}" destId="{2150DE07-3566-427C-BBE7-A53718528D74}" srcOrd="0" destOrd="0" presId="urn:microsoft.com/office/officeart/2005/8/layout/vList6"/>
    <dgm:cxn modelId="{5E2D947A-0FC8-4B8F-928B-4315A5A74EFC}" type="presParOf" srcId="{EF222539-D69C-4B6D-916F-3DA59B6E8288}" destId="{9C295585-7DDC-471D-B7F0-76FF45B07CA7}" srcOrd="0" destOrd="0" presId="urn:microsoft.com/office/officeart/2005/8/layout/vList6"/>
    <dgm:cxn modelId="{64AFC46E-7CE1-4232-A781-C34E1FDA5E12}" type="presParOf" srcId="{9C295585-7DDC-471D-B7F0-76FF45B07CA7}" destId="{8B11F516-A53E-488D-A77B-B0CE43374CE0}" srcOrd="0" destOrd="0" presId="urn:microsoft.com/office/officeart/2005/8/layout/vList6"/>
    <dgm:cxn modelId="{62E90B3E-30D4-477E-9540-4EC9A493BB35}" type="presParOf" srcId="{9C295585-7DDC-471D-B7F0-76FF45B07CA7}" destId="{2150DE07-3566-427C-BBE7-A53718528D74}" srcOrd="1" destOrd="0" presId="urn:microsoft.com/office/officeart/2005/8/layout/vList6"/>
    <dgm:cxn modelId="{E0F511E0-2432-47CC-9D12-050C0D6A0336}" type="presParOf" srcId="{EF222539-D69C-4B6D-916F-3DA59B6E8288}" destId="{32EAA82D-33D9-4509-8606-F4D44F1E9649}" srcOrd="1" destOrd="0" presId="urn:microsoft.com/office/officeart/2005/8/layout/vList6"/>
    <dgm:cxn modelId="{499A3570-CCDD-49EA-930B-F5854A016AF5}" type="presParOf" srcId="{EF222539-D69C-4B6D-916F-3DA59B6E8288}" destId="{98560A2E-737C-4648-BB78-416F40BD18C9}" srcOrd="2" destOrd="0" presId="urn:microsoft.com/office/officeart/2005/8/layout/vList6"/>
    <dgm:cxn modelId="{CE5F3B37-1332-4E20-A0BD-6B4FC758C389}" type="presParOf" srcId="{98560A2E-737C-4648-BB78-416F40BD18C9}" destId="{98C668FB-F0FF-4E1F-A716-2A73DBE2AF6C}" srcOrd="0" destOrd="0" presId="urn:microsoft.com/office/officeart/2005/8/layout/vList6"/>
    <dgm:cxn modelId="{277A1E80-E428-4B27-942B-2A652DE9AB2E}" type="presParOf" srcId="{98560A2E-737C-4648-BB78-416F40BD18C9}" destId="{0DC37C2E-B403-4A3E-BD54-80E7489BD587}" srcOrd="1" destOrd="0" presId="urn:microsoft.com/office/officeart/2005/8/layout/vList6"/>
    <dgm:cxn modelId="{C6733CA3-3116-424C-B7D9-C1DC98F0B8CF}" type="presParOf" srcId="{EF222539-D69C-4B6D-916F-3DA59B6E8288}" destId="{1FCA19DA-D06E-4A98-A5C3-4287FAE38372}" srcOrd="3" destOrd="0" presId="urn:microsoft.com/office/officeart/2005/8/layout/vList6"/>
    <dgm:cxn modelId="{304830D4-FEAE-4774-A0C7-DF557AF9F2FB}" type="presParOf" srcId="{EF222539-D69C-4B6D-916F-3DA59B6E8288}" destId="{720CECD3-6BC3-4D0E-AF2C-5DF649886157}" srcOrd="4" destOrd="0" presId="urn:microsoft.com/office/officeart/2005/8/layout/vList6"/>
    <dgm:cxn modelId="{2F63B409-3EAB-4C29-9CB5-FA227549CE9C}" type="presParOf" srcId="{720CECD3-6BC3-4D0E-AF2C-5DF649886157}" destId="{A073E6DB-76E6-4D97-8D30-35C80C852E8A}" srcOrd="0" destOrd="0" presId="urn:microsoft.com/office/officeart/2005/8/layout/vList6"/>
    <dgm:cxn modelId="{37E11E0E-0B55-4E92-8ACF-8AA63ED370FE}" type="presParOf" srcId="{720CECD3-6BC3-4D0E-AF2C-5DF649886157}" destId="{87F1E1FA-B381-42C7-9271-79158618396E}" srcOrd="1" destOrd="0" presId="urn:microsoft.com/office/officeart/2005/8/layout/vList6"/>
    <dgm:cxn modelId="{BD05C31B-29F6-408B-9604-84D11AF8572A}" type="presParOf" srcId="{EF222539-D69C-4B6D-916F-3DA59B6E8288}" destId="{24F3F482-D43D-4115-BE2D-EFB5AB3A9741}" srcOrd="5" destOrd="0" presId="urn:microsoft.com/office/officeart/2005/8/layout/vList6"/>
    <dgm:cxn modelId="{0D7FC218-3383-4CC1-8276-C31DE004F3EE}" type="presParOf" srcId="{EF222539-D69C-4B6D-916F-3DA59B6E8288}" destId="{77AFD29D-2D92-4A1F-B741-853330A43FAE}" srcOrd="6" destOrd="0" presId="urn:microsoft.com/office/officeart/2005/8/layout/vList6"/>
    <dgm:cxn modelId="{2F55DBD8-6B68-4370-ACC9-350ABD91A0E3}" type="presParOf" srcId="{77AFD29D-2D92-4A1F-B741-853330A43FAE}" destId="{0563A39D-D8FA-43FE-AC2B-74E85C9B4CE5}" srcOrd="0" destOrd="0" presId="urn:microsoft.com/office/officeart/2005/8/layout/vList6"/>
    <dgm:cxn modelId="{FDD6AD58-F45F-4850-A356-4A081EFF2F67}" type="presParOf" srcId="{77AFD29D-2D92-4A1F-B741-853330A43FAE}" destId="{99675318-001F-4BCA-B09B-805943FD723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37E9E-1857-4A9A-8268-EA262956783C}">
      <dsp:nvSpPr>
        <dsp:cNvPr id="0" name=""/>
        <dsp:cNvSpPr/>
      </dsp:nvSpPr>
      <dsp:spPr>
        <a:xfrm>
          <a:off x="34567" y="394871"/>
          <a:ext cx="8804632" cy="2960326"/>
        </a:xfrm>
        <a:prstGeom prst="rect">
          <a:avLst/>
        </a:prstGeom>
        <a:solidFill>
          <a:schemeClr val="lt1">
            <a:alpha val="40000"/>
            <a:hueOff val="0"/>
            <a:satOff val="0"/>
            <a:lumOff val="0"/>
            <a:alphaOff val="0"/>
          </a:schemeClr>
        </a:solidFill>
        <a:ln>
          <a:noFill/>
        </a:ln>
        <a:effectLst>
          <a:outerShdw blurRad="40000" dist="23000" dir="5400000" rotWithShape="0">
            <a:srgbClr val="000000">
              <a:alpha val="35000"/>
            </a:srgbClr>
          </a:outerShdw>
        </a:effectLst>
        <a:scene3d>
          <a:camera prst="perspectiveHeroicExtremeRightFacing" zoom="82000">
            <a:rot lat="21300000" lon="20700000" rev="180000"/>
          </a:camera>
          <a:lightRig rig="morning" dir="t">
            <a:rot lat="0" lon="0" rev="0"/>
          </a:lightRig>
        </a:scene3d>
        <a:sp3d extrusionH="190500" prstMaterial="matte">
          <a:bevelT w="120650" h="38100"/>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21031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u="none" kern="1200" dirty="0"/>
            <a:t>     </a:t>
          </a:r>
          <a:r>
            <a:rPr lang="en-US" sz="3200" b="1" u="sng" kern="1200" dirty="0"/>
            <a:t>Technicians</a:t>
          </a:r>
        </a:p>
        <a:p>
          <a:pPr marL="285750" lvl="1" indent="-285750" algn="l" defTabSz="1333500">
            <a:lnSpc>
              <a:spcPct val="90000"/>
            </a:lnSpc>
            <a:spcBef>
              <a:spcPct val="0"/>
            </a:spcBef>
            <a:spcAft>
              <a:spcPct val="15000"/>
            </a:spcAft>
            <a:buChar char="•"/>
          </a:pPr>
          <a:r>
            <a:rPr lang="en-US" sz="3000" kern="1200" dirty="0"/>
            <a:t>17 Branches, 52 Specialties</a:t>
          </a:r>
        </a:p>
        <a:p>
          <a:pPr marL="285750" lvl="1" indent="-285750" algn="l" defTabSz="1333500">
            <a:lnSpc>
              <a:spcPct val="90000"/>
            </a:lnSpc>
            <a:spcBef>
              <a:spcPct val="0"/>
            </a:spcBef>
            <a:spcAft>
              <a:spcPct val="15000"/>
            </a:spcAft>
            <a:buChar char="•"/>
          </a:pPr>
          <a:r>
            <a:rPr lang="en-US" sz="3000" kern="1200" dirty="0"/>
            <a:t>Usually SGT or higher</a:t>
          </a:r>
        </a:p>
        <a:p>
          <a:pPr marL="285750" lvl="1" indent="-285750" algn="l" defTabSz="1333500">
            <a:lnSpc>
              <a:spcPct val="90000"/>
            </a:lnSpc>
            <a:spcBef>
              <a:spcPct val="0"/>
            </a:spcBef>
            <a:spcAft>
              <a:spcPct val="15000"/>
            </a:spcAft>
            <a:buChar char="•"/>
          </a:pPr>
          <a:r>
            <a:rPr lang="en-US" sz="3000" kern="1200" dirty="0"/>
            <a:t>Most require completion of ALC</a:t>
          </a:r>
        </a:p>
        <a:p>
          <a:pPr marL="285750" lvl="1" indent="-285750" algn="l" defTabSz="1333500">
            <a:lnSpc>
              <a:spcPct val="90000"/>
            </a:lnSpc>
            <a:spcBef>
              <a:spcPct val="0"/>
            </a:spcBef>
            <a:spcAft>
              <a:spcPct val="15000"/>
            </a:spcAft>
            <a:buChar char="•"/>
          </a:pPr>
          <a:r>
            <a:rPr lang="en-US" sz="3000" kern="1200" dirty="0"/>
            <a:t>Meet MOS prerequisites </a:t>
          </a:r>
        </a:p>
      </dsp:txBody>
      <dsp:txXfrm>
        <a:off x="34567" y="394871"/>
        <a:ext cx="8804632" cy="2960326"/>
      </dsp:txXfrm>
    </dsp:sp>
    <dsp:sp modelId="{06377CEF-F839-4021-93E4-CF513623CEC0}">
      <dsp:nvSpPr>
        <dsp:cNvPr id="0" name=""/>
        <dsp:cNvSpPr/>
      </dsp:nvSpPr>
      <dsp:spPr>
        <a:xfrm>
          <a:off x="1045" y="226201"/>
          <a:ext cx="1790973" cy="2686460"/>
        </a:xfrm>
        <a:prstGeom prst="snip1Rect">
          <a:avLst/>
        </a:prstGeom>
        <a:blipFill rotWithShape="1">
          <a:blip xmlns:r="http://schemas.openxmlformats.org/officeDocument/2006/relationships" r:embed="rId1"/>
          <a:stretch>
            <a:fillRect/>
          </a:stretch>
        </a:blip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4CECE-BC08-4CAA-A3A9-F25A5F559C19}">
      <dsp:nvSpPr>
        <dsp:cNvPr id="0" name=""/>
        <dsp:cNvSpPr/>
      </dsp:nvSpPr>
      <dsp:spPr>
        <a:xfrm>
          <a:off x="78984" y="26045"/>
          <a:ext cx="9116331" cy="2746437"/>
        </a:xfrm>
        <a:prstGeom prst="rect">
          <a:avLst/>
        </a:prstGeom>
        <a:solidFill>
          <a:schemeClr val="lt1">
            <a:alpha val="40000"/>
            <a:hueOff val="0"/>
            <a:satOff val="0"/>
            <a:lumOff val="0"/>
            <a:alphaOff val="0"/>
          </a:schemeClr>
        </a:solidFill>
        <a:ln>
          <a:noFill/>
        </a:ln>
        <a:effectLst>
          <a:outerShdw blurRad="40000" dist="23000" dir="5400000" rotWithShape="0">
            <a:srgbClr val="000000">
              <a:alpha val="35000"/>
            </a:srgbClr>
          </a:outerShdw>
        </a:effectLst>
        <a:scene3d>
          <a:camera prst="perspectiveHeroicExtremeRightFacing" fov="4800000" zoom="82000">
            <a:rot lat="21250295" lon="907583" rev="5433"/>
          </a:camera>
          <a:lightRig rig="morning" dir="t">
            <a:rot lat="0" lon="0" rev="20400000"/>
          </a:lightRig>
        </a:scene3d>
        <a:sp3d z="260350" extrusionH="190500" prstMaterial="matte">
          <a:bevelT w="120650" h="38100"/>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005840" tIns="0" rIns="9144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    </a:t>
          </a:r>
          <a:r>
            <a:rPr lang="en-US" sz="3200" b="1" kern="1200" dirty="0"/>
            <a:t>                 </a:t>
          </a:r>
          <a:r>
            <a:rPr lang="en-US" sz="3200" b="1" u="sng" kern="1200" dirty="0"/>
            <a:t>Aviators</a:t>
          </a:r>
        </a:p>
        <a:p>
          <a:pPr marL="285750" lvl="1" indent="-285750" algn="l" defTabSz="1333500">
            <a:lnSpc>
              <a:spcPct val="90000"/>
            </a:lnSpc>
            <a:spcBef>
              <a:spcPct val="0"/>
            </a:spcBef>
            <a:spcAft>
              <a:spcPct val="15000"/>
            </a:spcAft>
            <a:buChar char="•"/>
          </a:pPr>
          <a:r>
            <a:rPr lang="en-US" sz="3000" kern="1200" dirty="0">
              <a:latin typeface="+mn-lt"/>
            </a:rPr>
            <a:t>1 Specialty - 153A</a:t>
          </a:r>
          <a:endParaRPr lang="en-US" sz="3000" kern="1200" dirty="0"/>
        </a:p>
        <a:p>
          <a:pPr marL="285750" lvl="1" indent="-285750" algn="l" defTabSz="1333500">
            <a:lnSpc>
              <a:spcPct val="90000"/>
            </a:lnSpc>
            <a:spcBef>
              <a:spcPct val="0"/>
            </a:spcBef>
            <a:spcAft>
              <a:spcPct val="15000"/>
            </a:spcAft>
            <a:buChar char="•"/>
          </a:pPr>
          <a:r>
            <a:rPr lang="en-US" sz="3000" kern="1200" dirty="0">
              <a:latin typeface="+mn-lt"/>
            </a:rPr>
            <a:t>Open to all MOSs and ranks</a:t>
          </a:r>
        </a:p>
        <a:p>
          <a:pPr marL="285750" lvl="1" indent="-285750" algn="l" defTabSz="1333500">
            <a:lnSpc>
              <a:spcPct val="90000"/>
            </a:lnSpc>
            <a:spcBef>
              <a:spcPct val="0"/>
            </a:spcBef>
            <a:spcAft>
              <a:spcPct val="15000"/>
            </a:spcAft>
            <a:buChar char="•"/>
          </a:pPr>
          <a:r>
            <a:rPr lang="en-US" sz="3000" kern="1200" dirty="0">
              <a:latin typeface="+mn-lt"/>
            </a:rPr>
            <a:t>Passing SIFT Score - 40+</a:t>
          </a:r>
        </a:p>
        <a:p>
          <a:pPr marL="285750" lvl="1" indent="-285750" algn="l" defTabSz="1333500">
            <a:lnSpc>
              <a:spcPct val="90000"/>
            </a:lnSpc>
            <a:spcBef>
              <a:spcPct val="0"/>
            </a:spcBef>
            <a:spcAft>
              <a:spcPct val="15000"/>
            </a:spcAft>
            <a:buChar char="•"/>
          </a:pPr>
          <a:r>
            <a:rPr lang="en-US" sz="3000" kern="1200" dirty="0">
              <a:latin typeface="+mn-lt"/>
            </a:rPr>
            <a:t>Class I Flight Physical</a:t>
          </a:r>
        </a:p>
      </dsp:txBody>
      <dsp:txXfrm>
        <a:off x="78984" y="26045"/>
        <a:ext cx="9116331" cy="2746437"/>
      </dsp:txXfrm>
    </dsp:sp>
    <dsp:sp modelId="{EEE33A81-2721-40CB-99DE-D63D1B656E58}">
      <dsp:nvSpPr>
        <dsp:cNvPr id="0" name=""/>
        <dsp:cNvSpPr/>
      </dsp:nvSpPr>
      <dsp:spPr>
        <a:xfrm>
          <a:off x="6640295" y="358197"/>
          <a:ext cx="3341904" cy="2496831"/>
        </a:xfrm>
        <a:prstGeom prst="flowChartProcess">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l="-9000" r="-9000"/>
          </a:stretch>
        </a:blipFill>
        <a:ln>
          <a:noFill/>
        </a:ln>
        <a:effectLst/>
        <a:scene3d>
          <a:camera prst="perspectiveHeroicExtremeRightFacing" fov="4800000" zoom="82000">
            <a:rot lat="21250295" lon="907583" rev="5433"/>
          </a:camera>
          <a:lightRig rig="morning" dir="t">
            <a:rot lat="0" lon="0" rev="20400000"/>
          </a:lightRig>
        </a:scene3d>
        <a:sp3d z="26035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117CC-7B0D-49AD-BCF2-4173E49746FF}">
      <dsp:nvSpPr>
        <dsp:cNvPr id="0" name=""/>
        <dsp:cNvSpPr/>
      </dsp:nvSpPr>
      <dsp:spPr>
        <a:xfrm>
          <a:off x="2804159" y="1562"/>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Under 2 Years</a:t>
          </a:r>
        </a:p>
        <a:p>
          <a:pPr marL="285750" lvl="1" indent="-285750" algn="l" defTabSz="1377950">
            <a:lnSpc>
              <a:spcPct val="90000"/>
            </a:lnSpc>
            <a:spcBef>
              <a:spcPct val="0"/>
            </a:spcBef>
            <a:spcAft>
              <a:spcPct val="15000"/>
            </a:spcAft>
            <a:buChar char="•"/>
          </a:pPr>
          <a:r>
            <a:rPr lang="en-US" sz="3100" kern="1200" dirty="0"/>
            <a:t>$125</a:t>
          </a:r>
        </a:p>
      </dsp:txBody>
      <dsp:txXfrm>
        <a:off x="2804159" y="156529"/>
        <a:ext cx="3741338" cy="929804"/>
      </dsp:txXfrm>
    </dsp:sp>
    <dsp:sp modelId="{665334E2-ADCB-4D67-91E6-B6AB53944125}">
      <dsp:nvSpPr>
        <dsp:cNvPr id="0" name=""/>
        <dsp:cNvSpPr/>
      </dsp:nvSpPr>
      <dsp:spPr>
        <a:xfrm>
          <a:off x="0" y="1562"/>
          <a:ext cx="2804160" cy="1239738"/>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0519" y="62081"/>
        <a:ext cx="2683122" cy="1118700"/>
      </dsp:txXfrm>
    </dsp:sp>
    <dsp:sp modelId="{0DC37C2E-B403-4A3E-BD54-80E7489BD587}">
      <dsp:nvSpPr>
        <dsp:cNvPr id="0" name=""/>
        <dsp:cNvSpPr/>
      </dsp:nvSpPr>
      <dsp:spPr>
        <a:xfrm>
          <a:off x="2804159" y="1365274"/>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Over 2 Years</a:t>
          </a:r>
        </a:p>
        <a:p>
          <a:pPr marL="285750" lvl="1" indent="-285750" algn="l" defTabSz="1377950">
            <a:lnSpc>
              <a:spcPct val="90000"/>
            </a:lnSpc>
            <a:spcBef>
              <a:spcPct val="0"/>
            </a:spcBef>
            <a:spcAft>
              <a:spcPct val="15000"/>
            </a:spcAft>
            <a:buChar char="•"/>
          </a:pPr>
          <a:r>
            <a:rPr lang="en-US" sz="3100" kern="1200" dirty="0"/>
            <a:t>$200</a:t>
          </a:r>
        </a:p>
      </dsp:txBody>
      <dsp:txXfrm>
        <a:off x="2804159" y="1520241"/>
        <a:ext cx="3741338" cy="929804"/>
      </dsp:txXfrm>
    </dsp:sp>
    <dsp:sp modelId="{98C668FB-F0FF-4E1F-A716-2A73DBE2AF6C}">
      <dsp:nvSpPr>
        <dsp:cNvPr id="0" name=""/>
        <dsp:cNvSpPr/>
      </dsp:nvSpPr>
      <dsp:spPr>
        <a:xfrm>
          <a:off x="0" y="1365274"/>
          <a:ext cx="2804160" cy="1239738"/>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0519" y="1425793"/>
        <a:ext cx="2683122" cy="1118700"/>
      </dsp:txXfrm>
    </dsp:sp>
    <dsp:sp modelId="{87F1E1FA-B381-42C7-9271-79158618396E}">
      <dsp:nvSpPr>
        <dsp:cNvPr id="0" name=""/>
        <dsp:cNvSpPr/>
      </dsp:nvSpPr>
      <dsp:spPr>
        <a:xfrm>
          <a:off x="2804159" y="2728986"/>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Over 6 Years</a:t>
          </a:r>
        </a:p>
        <a:p>
          <a:pPr marL="285750" lvl="1" indent="-285750" algn="l" defTabSz="1377950">
            <a:lnSpc>
              <a:spcPct val="90000"/>
            </a:lnSpc>
            <a:spcBef>
              <a:spcPct val="0"/>
            </a:spcBef>
            <a:spcAft>
              <a:spcPct val="15000"/>
            </a:spcAft>
            <a:buChar char="•"/>
          </a:pPr>
          <a:r>
            <a:rPr lang="en-US" sz="3100" kern="1200" dirty="0"/>
            <a:t>$700</a:t>
          </a:r>
        </a:p>
      </dsp:txBody>
      <dsp:txXfrm>
        <a:off x="2804159" y="2883953"/>
        <a:ext cx="3741338" cy="929804"/>
      </dsp:txXfrm>
    </dsp:sp>
    <dsp:sp modelId="{A073E6DB-76E6-4D97-8D30-35C80C852E8A}">
      <dsp:nvSpPr>
        <dsp:cNvPr id="0" name=""/>
        <dsp:cNvSpPr/>
      </dsp:nvSpPr>
      <dsp:spPr>
        <a:xfrm>
          <a:off x="0" y="2728986"/>
          <a:ext cx="2804160" cy="1239738"/>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60519" y="2789505"/>
        <a:ext cx="2683122" cy="1118700"/>
      </dsp:txXfrm>
    </dsp:sp>
    <dsp:sp modelId="{99675318-001F-4BCA-B09B-805943FD723B}">
      <dsp:nvSpPr>
        <dsp:cNvPr id="0" name=""/>
        <dsp:cNvSpPr/>
      </dsp:nvSpPr>
      <dsp:spPr>
        <a:xfrm>
          <a:off x="2804159" y="4092699"/>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Over 10 Years</a:t>
          </a:r>
        </a:p>
        <a:p>
          <a:pPr marL="285750" lvl="1" indent="-285750" algn="l" defTabSz="1377950">
            <a:lnSpc>
              <a:spcPct val="90000"/>
            </a:lnSpc>
            <a:spcBef>
              <a:spcPct val="0"/>
            </a:spcBef>
            <a:spcAft>
              <a:spcPct val="15000"/>
            </a:spcAft>
            <a:buChar char="•"/>
          </a:pPr>
          <a:r>
            <a:rPr lang="en-US" sz="3100" kern="1200" dirty="0"/>
            <a:t>$1000</a:t>
          </a:r>
        </a:p>
      </dsp:txBody>
      <dsp:txXfrm>
        <a:off x="2804159" y="4247666"/>
        <a:ext cx="3741338" cy="929804"/>
      </dsp:txXfrm>
    </dsp:sp>
    <dsp:sp modelId="{0563A39D-D8FA-43FE-AC2B-74E85C9B4CE5}">
      <dsp:nvSpPr>
        <dsp:cNvPr id="0" name=""/>
        <dsp:cNvSpPr/>
      </dsp:nvSpPr>
      <dsp:spPr>
        <a:xfrm>
          <a:off x="0" y="4092699"/>
          <a:ext cx="2804160" cy="1239738"/>
        </a:xfrm>
        <a:prstGeom prst="round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60519" y="4153218"/>
        <a:ext cx="2683122" cy="1118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50DE07-3566-427C-BBE7-A53718528D74}">
      <dsp:nvSpPr>
        <dsp:cNvPr id="0" name=""/>
        <dsp:cNvSpPr/>
      </dsp:nvSpPr>
      <dsp:spPr>
        <a:xfrm>
          <a:off x="2804159" y="1562"/>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WO1</a:t>
          </a:r>
        </a:p>
        <a:p>
          <a:pPr marL="228600" lvl="1" indent="-228600" algn="l" defTabSz="1200150">
            <a:lnSpc>
              <a:spcPct val="90000"/>
            </a:lnSpc>
            <a:spcBef>
              <a:spcPct val="0"/>
            </a:spcBef>
            <a:spcAft>
              <a:spcPct val="15000"/>
            </a:spcAft>
            <a:buChar char="•"/>
          </a:pPr>
          <a:r>
            <a:rPr lang="en-US" sz="2700" kern="1200" dirty="0"/>
            <a:t>$182 - $555 </a:t>
          </a:r>
          <a:r>
            <a:rPr lang="en-US" sz="1400" kern="1200" dirty="0"/>
            <a:t>per month</a:t>
          </a:r>
        </a:p>
      </dsp:txBody>
      <dsp:txXfrm>
        <a:off x="2804159" y="156529"/>
        <a:ext cx="3741338" cy="929804"/>
      </dsp:txXfrm>
    </dsp:sp>
    <dsp:sp modelId="{8B11F516-A53E-488D-A77B-B0CE43374CE0}">
      <dsp:nvSpPr>
        <dsp:cNvPr id="0" name=""/>
        <dsp:cNvSpPr/>
      </dsp:nvSpPr>
      <dsp:spPr>
        <a:xfrm>
          <a:off x="0" y="76194"/>
          <a:ext cx="2804160" cy="1239738"/>
        </a:xfrm>
        <a:prstGeom prst="roundRect">
          <a:avLst/>
        </a:prstGeom>
        <a:blipFill rotWithShape="0">
          <a:blip xmlns:r="http://schemas.openxmlformats.org/officeDocument/2006/relationships" r:embed="rId1"/>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60519" y="136713"/>
        <a:ext cx="2683122" cy="1118700"/>
      </dsp:txXfrm>
    </dsp:sp>
    <dsp:sp modelId="{0DC37C2E-B403-4A3E-BD54-80E7489BD587}">
      <dsp:nvSpPr>
        <dsp:cNvPr id="0" name=""/>
        <dsp:cNvSpPr/>
      </dsp:nvSpPr>
      <dsp:spPr>
        <a:xfrm>
          <a:off x="2804159" y="1365274"/>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CW2</a:t>
          </a:r>
        </a:p>
        <a:p>
          <a:pPr marL="228600" lvl="1" indent="-228600" algn="l" defTabSz="1200150">
            <a:lnSpc>
              <a:spcPct val="90000"/>
            </a:lnSpc>
            <a:spcBef>
              <a:spcPct val="0"/>
            </a:spcBef>
            <a:spcAft>
              <a:spcPct val="15000"/>
            </a:spcAft>
            <a:buChar char="•"/>
          </a:pPr>
          <a:r>
            <a:rPr lang="en-US" sz="2700" kern="1200" dirty="0"/>
            <a:t>$210 - $625 </a:t>
          </a:r>
          <a:r>
            <a:rPr lang="en-US" sz="1400" kern="1200" dirty="0"/>
            <a:t>per month </a:t>
          </a:r>
        </a:p>
      </dsp:txBody>
      <dsp:txXfrm>
        <a:off x="2804159" y="1520241"/>
        <a:ext cx="3741338" cy="929804"/>
      </dsp:txXfrm>
    </dsp:sp>
    <dsp:sp modelId="{98C668FB-F0FF-4E1F-A716-2A73DBE2AF6C}">
      <dsp:nvSpPr>
        <dsp:cNvPr id="0" name=""/>
        <dsp:cNvSpPr/>
      </dsp:nvSpPr>
      <dsp:spPr>
        <a:xfrm>
          <a:off x="0" y="3962402"/>
          <a:ext cx="2804160" cy="1239738"/>
        </a:xfrm>
        <a:prstGeom prst="roundRect">
          <a:avLst/>
        </a:prstGeom>
        <a:blipFill rotWithShape="0">
          <a:blip xmlns:r="http://schemas.openxmlformats.org/officeDocument/2006/relationships" r:embed="rId2"/>
          <a:srcRect/>
          <a:stretch>
            <a:fillRect l="-10000" r="-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0519" y="4022921"/>
        <a:ext cx="2683122" cy="1118700"/>
      </dsp:txXfrm>
    </dsp:sp>
    <dsp:sp modelId="{87F1E1FA-B381-42C7-9271-79158618396E}">
      <dsp:nvSpPr>
        <dsp:cNvPr id="0" name=""/>
        <dsp:cNvSpPr/>
      </dsp:nvSpPr>
      <dsp:spPr>
        <a:xfrm>
          <a:off x="2804159" y="2728986"/>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CW3</a:t>
          </a:r>
        </a:p>
        <a:p>
          <a:pPr marL="228600" lvl="1" indent="-228600" algn="l" defTabSz="1200150">
            <a:lnSpc>
              <a:spcPct val="90000"/>
            </a:lnSpc>
            <a:spcBef>
              <a:spcPct val="0"/>
            </a:spcBef>
            <a:spcAft>
              <a:spcPct val="15000"/>
            </a:spcAft>
            <a:buChar char="•"/>
          </a:pPr>
          <a:r>
            <a:rPr lang="en-US" sz="2700" kern="1200" dirty="0"/>
            <a:t>$210 - $695 </a:t>
          </a:r>
          <a:r>
            <a:rPr lang="en-US" sz="1400" kern="1200" dirty="0"/>
            <a:t>per month</a:t>
          </a:r>
        </a:p>
      </dsp:txBody>
      <dsp:txXfrm>
        <a:off x="2804159" y="2883953"/>
        <a:ext cx="3741338" cy="929804"/>
      </dsp:txXfrm>
    </dsp:sp>
    <dsp:sp modelId="{A073E6DB-76E6-4D97-8D30-35C80C852E8A}">
      <dsp:nvSpPr>
        <dsp:cNvPr id="0" name=""/>
        <dsp:cNvSpPr/>
      </dsp:nvSpPr>
      <dsp:spPr>
        <a:xfrm>
          <a:off x="0" y="2667000"/>
          <a:ext cx="2804160" cy="1239738"/>
        </a:xfrm>
        <a:prstGeom prst="roundRect">
          <a:avLst/>
        </a:prstGeom>
        <a:blipFill rotWithShape="0">
          <a:blip xmlns:r="http://schemas.openxmlformats.org/officeDocument/2006/relationships" r:embed="rId3"/>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60519" y="2727519"/>
        <a:ext cx="2683122" cy="1118700"/>
      </dsp:txXfrm>
    </dsp:sp>
    <dsp:sp modelId="{99675318-001F-4BCA-B09B-805943FD723B}">
      <dsp:nvSpPr>
        <dsp:cNvPr id="0" name=""/>
        <dsp:cNvSpPr/>
      </dsp:nvSpPr>
      <dsp:spPr>
        <a:xfrm>
          <a:off x="2804159" y="4092699"/>
          <a:ext cx="4206240" cy="123973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CW4 &amp; CW5</a:t>
          </a:r>
        </a:p>
        <a:p>
          <a:pPr marL="228600" lvl="1" indent="-228600" algn="l" defTabSz="1200150">
            <a:lnSpc>
              <a:spcPct val="90000"/>
            </a:lnSpc>
            <a:spcBef>
              <a:spcPct val="0"/>
            </a:spcBef>
            <a:spcAft>
              <a:spcPct val="15000"/>
            </a:spcAft>
            <a:buChar char="•"/>
          </a:pPr>
          <a:r>
            <a:rPr lang="en-US" sz="2700" kern="1200" dirty="0"/>
            <a:t>$210 - $730 </a:t>
          </a:r>
          <a:r>
            <a:rPr lang="en-US" sz="1400" kern="1200" dirty="0"/>
            <a:t>per month</a:t>
          </a:r>
        </a:p>
      </dsp:txBody>
      <dsp:txXfrm>
        <a:off x="2804159" y="4247666"/>
        <a:ext cx="3741338" cy="929804"/>
      </dsp:txXfrm>
    </dsp:sp>
    <dsp:sp modelId="{0563A39D-D8FA-43FE-AC2B-74E85C9B4CE5}">
      <dsp:nvSpPr>
        <dsp:cNvPr id="0" name=""/>
        <dsp:cNvSpPr/>
      </dsp:nvSpPr>
      <dsp:spPr>
        <a:xfrm>
          <a:off x="0" y="1371597"/>
          <a:ext cx="2804160" cy="1239738"/>
        </a:xfrm>
        <a:prstGeom prst="roundRect">
          <a:avLst/>
        </a:prstGeom>
        <a:blipFill rotWithShape="0">
          <a:blip xmlns:r="http://schemas.openxmlformats.org/officeDocument/2006/relationships" r:embed="rId4"/>
          <a:srcRect/>
          <a:stretch>
            <a:fillRect l="-10000" r="-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60519" y="1432116"/>
        <a:ext cx="2683122" cy="1118700"/>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eaLnBrk="1" hangingPunct="1">
              <a:defRPr sz="1200">
                <a:latin typeface="Arial" pitchFamily="34" charset="0"/>
                <a:cs typeface="+mn-cs"/>
              </a:defRPr>
            </a:lvl1pPr>
          </a:lstStyle>
          <a:p>
            <a:pPr>
              <a:defRPr/>
            </a:pPr>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eaLnBrk="1" hangingPunct="1">
              <a:defRPr sz="1200">
                <a:latin typeface="Arial" pitchFamily="34" charset="0"/>
                <a:cs typeface="+mn-cs"/>
              </a:defRPr>
            </a:lvl1pPr>
          </a:lstStyle>
          <a:p>
            <a:pPr>
              <a:defRPr/>
            </a:pPr>
            <a:fld id="{8CEC81BF-53F9-4089-84B4-CD080DAF64B0}" type="datetimeFigureOut">
              <a:rPr lang="en-US"/>
              <a:pPr>
                <a:defRPr/>
              </a:pPr>
              <a:t>8/25/2026</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eaLnBrk="1" hangingPunct="1">
              <a:defRPr sz="1200">
                <a:latin typeface="Arial" pitchFamily="34" charset="0"/>
                <a:cs typeface="+mn-cs"/>
              </a:defRPr>
            </a:lvl1pPr>
          </a:lstStyle>
          <a:p>
            <a:pPr>
              <a:defRPr/>
            </a:pPr>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wrap="square" lIns="96653" tIns="48327" rIns="96653" bIns="48327" numCol="1" anchor="b" anchorCtr="0" compatLnSpc="1">
            <a:prstTxWarp prst="textNoShape">
              <a:avLst/>
            </a:prstTxWarp>
          </a:bodyPr>
          <a:lstStyle>
            <a:lvl1pPr algn="r" eaLnBrk="1" hangingPunct="1">
              <a:defRPr sz="1200"/>
            </a:lvl1pPr>
          </a:lstStyle>
          <a:p>
            <a:fld id="{824F006C-385D-485C-9AE0-9EFC36A70E27}" type="slidenum">
              <a:rPr lang="en-US" altLang="en-US"/>
              <a:pPr/>
              <a:t>‹#›</a:t>
            </a:fld>
            <a:endParaRPr lang="en-US" altLang="en-US" dirty="0"/>
          </a:p>
        </p:txBody>
      </p:sp>
    </p:spTree>
    <p:extLst>
      <p:ext uri="{BB962C8B-B14F-4D97-AF65-F5344CB8AC3E}">
        <p14:creationId xmlns:p14="http://schemas.microsoft.com/office/powerpoint/2010/main" val="3674193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eaLnBrk="1" fontAlgn="auto" hangingPunct="1">
              <a:spcBef>
                <a:spcPts val="0"/>
              </a:spcBef>
              <a:spcAft>
                <a:spcPts val="0"/>
              </a:spcAft>
              <a:defRPr sz="1200">
                <a:latin typeface="+mn-lt"/>
                <a:cs typeface="+mn-cs"/>
              </a:defRPr>
            </a:lvl1pPr>
          </a:lstStyle>
          <a:p>
            <a:pPr>
              <a:defRPr/>
            </a:pPr>
            <a:fld id="{2EDEEA14-DA9C-47DF-B371-DB6643991256}" type="datetimeFigureOut">
              <a:rPr lang="en-US"/>
              <a:pPr>
                <a:defRPr/>
              </a:pPr>
              <a:t>8/25/2026</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pPr lvl="0"/>
            <a:endParaRPr lang="en-US" noProof="0"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6653" tIns="48327" rIns="96653" bIns="48327" numCol="1" anchor="b" anchorCtr="0" compatLnSpc="1">
            <a:prstTxWarp prst="textNoShape">
              <a:avLst/>
            </a:prstTxWarp>
          </a:bodyPr>
          <a:lstStyle>
            <a:lvl1pPr algn="r" eaLnBrk="1" hangingPunct="1">
              <a:defRPr sz="1200">
                <a:latin typeface="Calibri" pitchFamily="34" charset="0"/>
              </a:defRPr>
            </a:lvl1pPr>
          </a:lstStyle>
          <a:p>
            <a:fld id="{413133F8-9580-4A74-ADEA-77E2953AE6EB}" type="slidenum">
              <a:rPr lang="en-US" altLang="en-US"/>
              <a:pPr/>
              <a:t>‹#›</a:t>
            </a:fld>
            <a:endParaRPr lang="en-US" altLang="en-US" dirty="0"/>
          </a:p>
        </p:txBody>
      </p:sp>
    </p:spTree>
    <p:extLst>
      <p:ext uri="{BB962C8B-B14F-4D97-AF65-F5344CB8AC3E}">
        <p14:creationId xmlns:p14="http://schemas.microsoft.com/office/powerpoint/2010/main" val="807601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militarypay.defense.gov/Pay/Retirement/ActiveDuty.aspx"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militarypay.defense.gov/Pay/Retirement/" TargetMode="External"/><Relationship Id="rId4" Type="http://schemas.openxmlformats.org/officeDocument/2006/relationships/hyperlink" Target="https://militarypay.defense.gov/Pay/Retirement/Reserve.aspx"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3133F8-9580-4A74-ADEA-77E2953AE6EB}" type="slidenum">
              <a:rPr lang="en-US" altLang="en-US" smtClean="0"/>
              <a:pPr/>
              <a:t>1</a:t>
            </a:fld>
            <a:endParaRPr lang="en-US" altLang="en-US" dirty="0"/>
          </a:p>
        </p:txBody>
      </p:sp>
    </p:spTree>
    <p:extLst>
      <p:ext uri="{BB962C8B-B14F-4D97-AF65-F5344CB8AC3E}">
        <p14:creationId xmlns:p14="http://schemas.microsoft.com/office/powerpoint/2010/main" val="424882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17</a:t>
            </a:fld>
            <a:endParaRPr lang="en-US" altLang="en-US"/>
          </a:p>
        </p:txBody>
      </p:sp>
    </p:spTree>
    <p:extLst>
      <p:ext uri="{BB962C8B-B14F-4D97-AF65-F5344CB8AC3E}">
        <p14:creationId xmlns:p14="http://schemas.microsoft.com/office/powerpoint/2010/main" val="752984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18</a:t>
            </a:fld>
            <a:endParaRPr lang="en-US" altLang="en-US" dirty="0"/>
          </a:p>
        </p:txBody>
      </p:sp>
    </p:spTree>
    <p:extLst>
      <p:ext uri="{BB962C8B-B14F-4D97-AF65-F5344CB8AC3E}">
        <p14:creationId xmlns:p14="http://schemas.microsoft.com/office/powerpoint/2010/main" val="2618741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21</a:t>
            </a:fld>
            <a:endParaRPr lang="en-US" altLang="en-US" dirty="0"/>
          </a:p>
        </p:txBody>
      </p:sp>
    </p:spTree>
    <p:extLst>
      <p:ext uri="{BB962C8B-B14F-4D97-AF65-F5344CB8AC3E}">
        <p14:creationId xmlns:p14="http://schemas.microsoft.com/office/powerpoint/2010/main" val="2177308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3133F8-9580-4A74-ADEA-77E2953AE6EB}" type="slidenum">
              <a:rPr lang="en-US" altLang="en-US" smtClean="0"/>
              <a:pPr/>
              <a:t>24</a:t>
            </a:fld>
            <a:endParaRPr lang="en-US" altLang="en-US" dirty="0"/>
          </a:p>
        </p:txBody>
      </p:sp>
    </p:spTree>
    <p:extLst>
      <p:ext uri="{BB962C8B-B14F-4D97-AF65-F5344CB8AC3E}">
        <p14:creationId xmlns:p14="http://schemas.microsoft.com/office/powerpoint/2010/main" val="791235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27</a:t>
            </a:fld>
            <a:endParaRPr lang="en-US" altLang="en-US" dirty="0"/>
          </a:p>
        </p:txBody>
      </p:sp>
    </p:spTree>
    <p:extLst>
      <p:ext uri="{BB962C8B-B14F-4D97-AF65-F5344CB8AC3E}">
        <p14:creationId xmlns:p14="http://schemas.microsoft.com/office/powerpoint/2010/main" val="3664909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28</a:t>
            </a:fld>
            <a:endParaRPr lang="en-US" altLang="en-US" dirty="0"/>
          </a:p>
        </p:txBody>
      </p:sp>
    </p:spTree>
    <p:extLst>
      <p:ext uri="{BB962C8B-B14F-4D97-AF65-F5344CB8AC3E}">
        <p14:creationId xmlns:p14="http://schemas.microsoft.com/office/powerpoint/2010/main" val="3572288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2040" indent="-302040">
              <a:spcBef>
                <a:spcPts val="529"/>
              </a:spcBef>
              <a:spcAft>
                <a:spcPts val="529"/>
              </a:spcAft>
              <a:buFont typeface="Arial" panose="020B0604020202020204" pitchFamily="34" charset="0"/>
              <a:buChar char="•"/>
            </a:pPr>
            <a:r>
              <a:rPr lang="en-US" sz="800" dirty="0"/>
              <a:t>Use checklist as a guide for the proper order of application when submitting</a:t>
            </a:r>
          </a:p>
          <a:p>
            <a:pPr marL="302040" indent="-302040">
              <a:spcBef>
                <a:spcPts val="529"/>
              </a:spcBef>
              <a:spcAft>
                <a:spcPts val="529"/>
              </a:spcAft>
              <a:buFont typeface="Arial" panose="020B0604020202020204" pitchFamily="34" charset="0"/>
              <a:buChar char="•"/>
            </a:pPr>
            <a:r>
              <a:rPr lang="en-US" sz="800" dirty="0"/>
              <a:t>S1 OIC/HR Tech (or equivalent)</a:t>
            </a:r>
          </a:p>
          <a:p>
            <a:pPr marL="785305" lvl="1" indent="-302040">
              <a:spcBef>
                <a:spcPts val="529"/>
              </a:spcBef>
              <a:spcAft>
                <a:spcPts val="529"/>
              </a:spcAft>
              <a:buFont typeface="Wingdings" panose="05000000000000000000" pitchFamily="2" charset="2"/>
              <a:buChar char="Ø"/>
            </a:pPr>
            <a:r>
              <a:rPr lang="en-US" sz="800" dirty="0"/>
              <a:t>Verifies not flagged/barred</a:t>
            </a:r>
          </a:p>
          <a:p>
            <a:pPr marL="785305" lvl="1" indent="-302040">
              <a:spcBef>
                <a:spcPts val="529"/>
              </a:spcBef>
              <a:spcAft>
                <a:spcPts val="529"/>
              </a:spcAft>
              <a:buFont typeface="Wingdings" panose="05000000000000000000" pitchFamily="2" charset="2"/>
              <a:buChar char="Ø"/>
            </a:pPr>
            <a:r>
              <a:rPr lang="en-US" sz="800" dirty="0"/>
              <a:t>Confirms tattoo documentation ICW AR 670-1</a:t>
            </a:r>
          </a:p>
          <a:p>
            <a:pPr marL="785305" lvl="1" indent="-302040">
              <a:spcBef>
                <a:spcPts val="529"/>
              </a:spcBef>
              <a:spcAft>
                <a:spcPts val="529"/>
              </a:spcAft>
              <a:buFont typeface="Wingdings" panose="05000000000000000000" pitchFamily="2" charset="2"/>
              <a:buChar char="Ø"/>
            </a:pPr>
            <a:r>
              <a:rPr lang="en-US" sz="800" dirty="0"/>
              <a:t>Administrative review</a:t>
            </a:r>
          </a:p>
          <a:p>
            <a:pPr marL="785305" lvl="1" indent="-302040">
              <a:spcBef>
                <a:spcPts val="529"/>
              </a:spcBef>
              <a:spcAft>
                <a:spcPts val="529"/>
              </a:spcAft>
              <a:buFont typeface="Wingdings" panose="05000000000000000000" pitchFamily="2" charset="2"/>
              <a:buChar char="Ø"/>
            </a:pPr>
            <a:r>
              <a:rPr lang="en-US" sz="800" dirty="0"/>
              <a:t>Verify not on DS Duty</a:t>
            </a:r>
          </a:p>
          <a:p>
            <a:pPr marL="302040" indent="-302040">
              <a:spcBef>
                <a:spcPts val="529"/>
              </a:spcBef>
              <a:spcAft>
                <a:spcPts val="529"/>
              </a:spcAft>
              <a:buFont typeface="Arial" panose="020B0604020202020204" pitchFamily="34" charset="0"/>
              <a:buChar char="•"/>
            </a:pPr>
            <a:r>
              <a:rPr lang="en-US" sz="800" dirty="0"/>
              <a:t>Recommending SWO</a:t>
            </a:r>
          </a:p>
          <a:p>
            <a:pPr marL="785305" lvl="1" indent="-302040">
              <a:spcBef>
                <a:spcPts val="529"/>
              </a:spcBef>
              <a:spcAft>
                <a:spcPts val="529"/>
              </a:spcAft>
              <a:buFont typeface="Wingdings" panose="05000000000000000000" pitchFamily="2" charset="2"/>
              <a:buChar char="Ø"/>
            </a:pPr>
            <a:r>
              <a:rPr lang="en-US" sz="800" dirty="0"/>
              <a:t>Final application review</a:t>
            </a:r>
          </a:p>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33</a:t>
            </a:fld>
            <a:endParaRPr lang="en-US" altLang="en-US" dirty="0"/>
          </a:p>
        </p:txBody>
      </p:sp>
    </p:spTree>
    <p:extLst>
      <p:ext uri="{BB962C8B-B14F-4D97-AF65-F5344CB8AC3E}">
        <p14:creationId xmlns:p14="http://schemas.microsoft.com/office/powerpoint/2010/main" val="2455271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35</a:t>
            </a:fld>
            <a:endParaRPr lang="en-US" altLang="en-US" dirty="0"/>
          </a:p>
        </p:txBody>
      </p:sp>
    </p:spTree>
    <p:extLst>
      <p:ext uri="{BB962C8B-B14F-4D97-AF65-F5344CB8AC3E}">
        <p14:creationId xmlns:p14="http://schemas.microsoft.com/office/powerpoint/2010/main" val="798992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37</a:t>
            </a:fld>
            <a:endParaRPr lang="en-US" altLang="en-US" dirty="0"/>
          </a:p>
        </p:txBody>
      </p:sp>
    </p:spTree>
    <p:extLst>
      <p:ext uri="{BB962C8B-B14F-4D97-AF65-F5344CB8AC3E}">
        <p14:creationId xmlns:p14="http://schemas.microsoft.com/office/powerpoint/2010/main" val="1411788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29">
              <a:defRPr/>
            </a:pPr>
            <a:r>
              <a:rPr lang="en-US" dirty="0"/>
              <a:t>The Warrant Officer Recruiting Company would like to express our sincerest gratitude for your support and efforts.  As vital members of the accession's enterprise, your responsiveness and collaboration are pivotal to every event, whether in person or online, and mission success.  Your contributions enable this company to remain motivated and accurately representative the cohort’s diversity to all service branches and components.</a:t>
            </a:r>
          </a:p>
          <a:p>
            <a:endParaRPr lang="en-US" dirty="0"/>
          </a:p>
        </p:txBody>
      </p:sp>
      <p:sp>
        <p:nvSpPr>
          <p:cNvPr id="4" name="Slide Number Placeholder 3"/>
          <p:cNvSpPr>
            <a:spLocks noGrp="1"/>
          </p:cNvSpPr>
          <p:nvPr>
            <p:ph type="sldNum" sz="quarter" idx="5"/>
          </p:nvPr>
        </p:nvSpPr>
        <p:spPr/>
        <p:txBody>
          <a:bodyPr/>
          <a:lstStyle/>
          <a:p>
            <a:fld id="{413133F8-9580-4A74-ADEA-77E2953AE6EB}" type="slidenum">
              <a:rPr lang="en-US" altLang="en-US" smtClean="0"/>
              <a:pPr/>
              <a:t>38</a:t>
            </a:fld>
            <a:endParaRPr lang="en-US" altLang="en-US" dirty="0"/>
          </a:p>
        </p:txBody>
      </p:sp>
    </p:spTree>
    <p:extLst>
      <p:ext uri="{BB962C8B-B14F-4D97-AF65-F5344CB8AC3E}">
        <p14:creationId xmlns:p14="http://schemas.microsoft.com/office/powerpoint/2010/main" val="249014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3133F8-9580-4A74-ADEA-77E2953AE6EB}" type="slidenum">
              <a:rPr lang="en-US" altLang="en-US" smtClean="0"/>
              <a:pPr/>
              <a:t>3</a:t>
            </a:fld>
            <a:endParaRPr lang="en-US" altLang="en-US" dirty="0"/>
          </a:p>
        </p:txBody>
      </p:sp>
    </p:spTree>
    <p:extLst>
      <p:ext uri="{BB962C8B-B14F-4D97-AF65-F5344CB8AC3E}">
        <p14:creationId xmlns:p14="http://schemas.microsoft.com/office/powerpoint/2010/main" val="1179394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333333"/>
                </a:solidFill>
                <a:effectLst/>
                <a:latin typeface="Helvetica Neue"/>
              </a:rPr>
              <a:t>Retired Pay Multiplier</a:t>
            </a:r>
          </a:p>
          <a:p>
            <a:pPr algn="l" fontAlgn="base"/>
            <a:r>
              <a:rPr lang="en-US" b="0" i="0" dirty="0">
                <a:solidFill>
                  <a:srgbClr val="333333"/>
                </a:solidFill>
                <a:effectLst/>
                <a:latin typeface="Helvetica Neue"/>
              </a:rPr>
              <a:t>For both the Final Pay and High-36 retired pay plans, each year of service is worth 2.5% toward the retirement multiplier. For example, 20 years of service would equal a 50% multiplier. The years of service creditable are computed differently depending upon whether retirement is from full time active duty or from a reserve career. These differences are explained under the </a:t>
            </a:r>
            <a:r>
              <a:rPr lang="en-US" b="0" i="0" u="none" strike="noStrike" dirty="0">
                <a:solidFill>
                  <a:srgbClr val="084476"/>
                </a:solidFill>
                <a:effectLst/>
                <a:latin typeface="Helvetica Neue"/>
                <a:hlinkClick r:id="rId3"/>
              </a:rPr>
              <a:t>Active Duty Retirement</a:t>
            </a:r>
            <a:r>
              <a:rPr lang="en-US" b="0" i="0" dirty="0">
                <a:solidFill>
                  <a:srgbClr val="333333"/>
                </a:solidFill>
                <a:effectLst/>
                <a:latin typeface="Helvetica Neue"/>
              </a:rPr>
              <a:t> and </a:t>
            </a:r>
            <a:r>
              <a:rPr lang="en-US" b="0" i="0" u="none" strike="noStrike" dirty="0">
                <a:solidFill>
                  <a:srgbClr val="084476"/>
                </a:solidFill>
                <a:effectLst/>
                <a:latin typeface="Helvetica Neue"/>
                <a:hlinkClick r:id="rId4"/>
              </a:rPr>
              <a:t>Reserve Retirement</a:t>
            </a:r>
            <a:r>
              <a:rPr lang="en-US" b="0" i="0" dirty="0">
                <a:solidFill>
                  <a:srgbClr val="333333"/>
                </a:solidFill>
                <a:effectLst/>
                <a:latin typeface="Helvetica Neue"/>
              </a:rPr>
              <a:t> pages.</a:t>
            </a:r>
          </a:p>
          <a:p>
            <a:pPr algn="l" fontAlgn="base"/>
            <a:r>
              <a:rPr lang="en-US" b="0" i="0" dirty="0">
                <a:solidFill>
                  <a:srgbClr val="333333"/>
                </a:solidFill>
                <a:effectLst/>
                <a:latin typeface="Helvetica Neue"/>
              </a:rPr>
              <a:t>For the REDUX retirement plan, which applies only to certain active duty retirements as described above, the High-36 multiplier is reduced by one percentage point for each year that the member has less than 30 years of service at retirement. For example, 20 years of service would equal a 40% multiplier. This is discussed more fully under the </a:t>
            </a:r>
            <a:r>
              <a:rPr lang="en-US" b="0" i="0" u="none" strike="noStrike" dirty="0">
                <a:solidFill>
                  <a:srgbClr val="084476"/>
                </a:solidFill>
                <a:effectLst/>
                <a:latin typeface="Helvetica Neue"/>
                <a:hlinkClick r:id="rId3"/>
              </a:rPr>
              <a:t>Active Duty Retirement</a:t>
            </a:r>
            <a:r>
              <a:rPr lang="en-US" b="0" i="0" dirty="0">
                <a:solidFill>
                  <a:srgbClr val="333333"/>
                </a:solidFill>
                <a:effectLst/>
                <a:latin typeface="Helvetica Neue"/>
              </a:rPr>
              <a:t> page.</a:t>
            </a:r>
          </a:p>
          <a:p>
            <a:pPr algn="l" fontAlgn="base"/>
            <a:r>
              <a:rPr lang="en-US" b="0" i="0" dirty="0">
                <a:solidFill>
                  <a:srgbClr val="333333"/>
                </a:solidFill>
                <a:effectLst/>
                <a:latin typeface="Helvetica Neue"/>
              </a:rPr>
              <a:t>For disability retirement programs, the multiplier will be the higher of (a) the disability percentage assigned by the Service at retirement not to exceed 75%, or (b) the result of multiplying the number of years of service by the applicable retirement plan multiplier (e.g., 2.5% for High-36 or 2.0% for BRS).</a:t>
            </a:r>
          </a:p>
          <a:p>
            <a:pPr algn="l" fontAlgn="base"/>
            <a:r>
              <a:rPr lang="en-US" b="0" i="0" dirty="0">
                <a:solidFill>
                  <a:srgbClr val="333333"/>
                </a:solidFill>
                <a:effectLst/>
                <a:latin typeface="Helvetica Neue"/>
              </a:rPr>
              <a:t>In any case, the longer an individual serves, the higher the multiplier and the higher the retirement pay. For example:</a:t>
            </a:r>
          </a:p>
          <a:p>
            <a:pPr algn="l" fontAlgn="base"/>
            <a:endParaRPr lang="en-US" b="0" i="0" dirty="0">
              <a:solidFill>
                <a:srgbClr val="333333"/>
              </a:solidFill>
              <a:effectLst/>
              <a:latin typeface="Helvetica Neue"/>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333333"/>
                </a:solidFill>
                <a:effectLst/>
                <a:latin typeface="Helvetica Neue"/>
              </a:rPr>
              <a:t>Please reference </a:t>
            </a:r>
            <a:r>
              <a:rPr lang="en-US" sz="18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5"/>
              </a:rPr>
              <a:t>Retirement (defense.gov)</a:t>
            </a:r>
            <a:r>
              <a:rPr lang="en-US" sz="1800" u="sng" dirty="0">
                <a:solidFill>
                  <a:srgbClr val="0000FF"/>
                </a:solidFill>
                <a:effectLst/>
                <a:latin typeface="Aptos" panose="020B000402020202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algn="l" fontAlgn="base"/>
            <a:endParaRPr lang="en-US" b="0" i="0" dirty="0">
              <a:solidFill>
                <a:srgbClr val="333333"/>
              </a:solidFill>
              <a:effectLst/>
              <a:latin typeface="Helvetica Neue"/>
            </a:endParaRPr>
          </a:p>
          <a:p>
            <a:pPr algn="l" fontAlgn="base"/>
            <a:endParaRPr lang="en-US" b="0" i="0" dirty="0">
              <a:solidFill>
                <a:srgbClr val="333333"/>
              </a:solidFill>
              <a:effectLst/>
              <a:latin typeface="Helvetica Neue"/>
            </a:endParaRPr>
          </a:p>
          <a:p>
            <a:pPr algn="l" fontAlgn="base"/>
            <a:endParaRPr lang="en-US" b="0" i="0" dirty="0">
              <a:solidFill>
                <a:srgbClr val="333333"/>
              </a:solidFill>
              <a:effectLst/>
              <a:latin typeface="Helvetica Neue"/>
            </a:endParaRPr>
          </a:p>
        </p:txBody>
      </p:sp>
      <p:sp>
        <p:nvSpPr>
          <p:cNvPr id="4" name="Slide Number Placeholder 3"/>
          <p:cNvSpPr>
            <a:spLocks noGrp="1"/>
          </p:cNvSpPr>
          <p:nvPr>
            <p:ph type="sldNum" sz="quarter" idx="5"/>
          </p:nvPr>
        </p:nvSpPr>
        <p:spPr/>
        <p:txBody>
          <a:bodyPr/>
          <a:lstStyle/>
          <a:p>
            <a:fld id="{413133F8-9580-4A74-ADEA-77E2953AE6EB}" type="slidenum">
              <a:rPr lang="en-US" altLang="en-US" smtClean="0"/>
              <a:pPr/>
              <a:t>9</a:t>
            </a:fld>
            <a:endParaRPr lang="en-US" altLang="en-US" dirty="0"/>
          </a:p>
        </p:txBody>
      </p:sp>
    </p:spTree>
    <p:extLst>
      <p:ext uri="{BB962C8B-B14F-4D97-AF65-F5344CB8AC3E}">
        <p14:creationId xmlns:p14="http://schemas.microsoft.com/office/powerpoint/2010/main" val="4058318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IAW AR 600-88</a:t>
            </a:r>
          </a:p>
          <a:p>
            <a:endParaRPr lang="en-US" dirty="0"/>
          </a:p>
          <a:p>
            <a:r>
              <a:rPr lang="en-US" dirty="0"/>
              <a:t>SEA PAY IS GIVEN WHILE ASSIGNED TO A VESSSEL (SEA TIME)</a:t>
            </a:r>
          </a:p>
          <a:p>
            <a:endParaRPr lang="en-US" dirty="0"/>
          </a:p>
          <a:p>
            <a:r>
              <a:rPr lang="en-US" dirty="0"/>
              <a:t>THE AMOUNT IS BASED ON RANK AND TOTAL SEA TIME</a:t>
            </a:r>
          </a:p>
          <a:p>
            <a:endParaRPr lang="en-US" dirty="0"/>
          </a:p>
          <a:p>
            <a:r>
              <a:rPr lang="en-US" dirty="0"/>
              <a:t>A WO1 WITH ZERO SEA TIME STARTS AT $182 PER MONTH A CW2,CW3, OR CW4 WITH ZERO SEA TIME STARTS AT $210 PER MONTH </a:t>
            </a:r>
          </a:p>
          <a:p>
            <a:endParaRPr lang="en-US" dirty="0"/>
          </a:p>
          <a:p>
            <a:r>
              <a:rPr lang="en-US" dirty="0"/>
              <a:t>THE AMOUNT PER MONTH GROWS INCREMENTALLY BASED ON TOTAL YEARS OF SEA TIME, WILL INCREASE WHEN A HIGHER RANK IS ACHIEVED</a:t>
            </a:r>
          </a:p>
          <a:p>
            <a:endParaRPr lang="en-US" dirty="0"/>
          </a:p>
          <a:p>
            <a:r>
              <a:rPr lang="en-US" dirty="0"/>
              <a:t>THE MAX IS $730 PER MONTH AS A CW5 WITH OVER </a:t>
            </a:r>
            <a:r>
              <a:rPr lang="en-US"/>
              <a:t>14 YEARS TOTAL SEA TIME</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13133F8-9580-4A74-ADEA-77E2953AE6EB}" type="slidenum">
              <a:rPr lang="en-US" altLang="en-US" smtClean="0"/>
              <a:pPr/>
              <a:t>11</a:t>
            </a:fld>
            <a:endParaRPr lang="en-US" altLang="en-US" dirty="0"/>
          </a:p>
        </p:txBody>
      </p:sp>
    </p:spTree>
    <p:extLst>
      <p:ext uri="{BB962C8B-B14F-4D97-AF65-F5344CB8AC3E}">
        <p14:creationId xmlns:p14="http://schemas.microsoft.com/office/powerpoint/2010/main" val="721231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12</a:t>
            </a:fld>
            <a:endParaRPr lang="en-US" altLang="en-US" dirty="0"/>
          </a:p>
        </p:txBody>
      </p:sp>
    </p:spTree>
    <p:extLst>
      <p:ext uri="{BB962C8B-B14F-4D97-AF65-F5344CB8AC3E}">
        <p14:creationId xmlns:p14="http://schemas.microsoft.com/office/powerpoint/2010/main" val="3303119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13</a:t>
            </a:fld>
            <a:endParaRPr lang="en-US" altLang="en-US" dirty="0"/>
          </a:p>
        </p:txBody>
      </p:sp>
    </p:spTree>
    <p:extLst>
      <p:ext uri="{BB962C8B-B14F-4D97-AF65-F5344CB8AC3E}">
        <p14:creationId xmlns:p14="http://schemas.microsoft.com/office/powerpoint/2010/main" val="641941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14</a:t>
            </a:fld>
            <a:endParaRPr lang="en-US" altLang="en-US" dirty="0"/>
          </a:p>
        </p:txBody>
      </p:sp>
    </p:spTree>
    <p:extLst>
      <p:ext uri="{BB962C8B-B14F-4D97-AF65-F5344CB8AC3E}">
        <p14:creationId xmlns:p14="http://schemas.microsoft.com/office/powerpoint/2010/main" val="997801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15</a:t>
            </a:fld>
            <a:endParaRPr lang="en-US" altLang="en-US" dirty="0"/>
          </a:p>
        </p:txBody>
      </p:sp>
    </p:spTree>
    <p:extLst>
      <p:ext uri="{BB962C8B-B14F-4D97-AF65-F5344CB8AC3E}">
        <p14:creationId xmlns:p14="http://schemas.microsoft.com/office/powerpoint/2010/main" val="3445578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133F8-9580-4A74-ADEA-77E2953AE6EB}" type="slidenum">
              <a:rPr lang="en-US" altLang="en-US" smtClean="0"/>
              <a:pPr/>
              <a:t>16</a:t>
            </a:fld>
            <a:endParaRPr lang="en-US" altLang="en-US" dirty="0"/>
          </a:p>
        </p:txBody>
      </p:sp>
    </p:spTree>
    <p:extLst>
      <p:ext uri="{BB962C8B-B14F-4D97-AF65-F5344CB8AC3E}">
        <p14:creationId xmlns:p14="http://schemas.microsoft.com/office/powerpoint/2010/main" val="202303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prstGeom prst="rect">
            <a:avLst/>
          </a:prstGeom>
        </p:spPr>
        <p:txBody>
          <a:bodyPr anchor="ctr"/>
          <a:lstStyle>
            <a:lvl1pPr>
              <a:defRPr sz="3600" b="1">
                <a:solidFill>
                  <a:schemeClr val="tx1"/>
                </a:solidFill>
                <a:latin typeface="+mn-lt"/>
              </a:defRPr>
            </a:lvl1pPr>
          </a:lstStyle>
          <a:p>
            <a:r>
              <a:rPr lang="en-US" dirty="0"/>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a:prstGeom prst="rect">
            <a:avLst/>
          </a:prstGeom>
        </p:spPr>
        <p:txBody>
          <a:bodyPr anchor="ctr"/>
          <a:lstStyle>
            <a:lvl1pPr>
              <a:defRPr sz="4000" b="1">
                <a:solidFill>
                  <a:schemeClr val="tx1"/>
                </a:solidFill>
                <a:latin typeface="+mn-lt"/>
              </a:defRPr>
            </a:lvl1pPr>
          </a:lstStyle>
          <a:p>
            <a:r>
              <a:rPr lang="en-US" dirty="0"/>
              <a:t>Click to edit Master title style</a:t>
            </a:r>
          </a:p>
        </p:txBody>
      </p:sp>
      <p:sp>
        <p:nvSpPr>
          <p:cNvPr id="6" name="Rectangle 6"/>
          <p:cNvSpPr txBox="1">
            <a:spLocks noChangeArrowheads="1"/>
          </p:cNvSpPr>
          <p:nvPr userDrawn="1"/>
        </p:nvSpPr>
        <p:spPr>
          <a:xfrm>
            <a:off x="0" y="6370638"/>
            <a:ext cx="2133600" cy="476250"/>
          </a:xfrm>
          <a:prstGeom prst="rect">
            <a:avLst/>
          </a:prstGeom>
        </p:spPr>
        <p:txBody>
          <a:bodyPr vert="horz" wrap="square" lIns="91440" tIns="45720" rIns="91440" bIns="45720" numCol="1" anchor="b" anchorCtr="0" compatLnSpc="1">
            <a:prstTxWarp prst="textNoShape">
              <a:avLst/>
            </a:prstTxWarp>
          </a:bodyPr>
          <a:lstStyle>
            <a:defPPr>
              <a:defRPr lang="en-US"/>
            </a:defPPr>
            <a:lvl1pPr algn="l" rtl="0" eaLnBrk="1" fontAlgn="base" hangingPunct="1">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US" altLang="en-US" dirty="0"/>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7" name="Footer Placeholder 4"/>
          <p:cNvSpPr txBox="1">
            <a:spLocks/>
          </p:cNvSpPr>
          <p:nvPr userDrawn="1"/>
        </p:nvSpPr>
        <p:spPr bwMode="auto">
          <a:xfrm>
            <a:off x="0" y="6369050"/>
            <a:ext cx="91313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en-US" sz="1400" b="1" dirty="0">
                <a:solidFill>
                  <a:srgbClr val="00B050"/>
                </a:solidFill>
              </a:rPr>
              <a:t>UNCLASSIFIED</a:t>
            </a:r>
          </a:p>
        </p:txBody>
      </p:sp>
      <p:pic>
        <p:nvPicPr>
          <p:cNvPr id="4" name="Picture 3"/>
          <p:cNvPicPr>
            <a:picLocks noChangeAspect="1"/>
          </p:cNvPicPr>
          <p:nvPr userDrawn="1"/>
        </p:nvPicPr>
        <p:blipFill>
          <a:blip r:embed="rId5" cstate="screen">
            <a:extLst>
              <a:ext uri="{BEBA8EAE-BF5A-486C-A8C5-ECC9F3942E4B}">
                <a14:imgProps xmlns:a14="http://schemas.microsoft.com/office/drawing/2010/main">
                  <a14:imgLayer r:embed="rId6">
                    <a14:imgEffect>
                      <a14:backgroundRemoval t="912" b="96168" l="10000" r="90000">
                        <a14:foregroundMark x1="19765" y1="34124" x2="19765" y2="34124"/>
                        <a14:foregroundMark x1="17294" y1="31569" x2="17294" y2="31569"/>
                        <a14:foregroundMark x1="39176" y1="15876" x2="39176" y2="15876"/>
                        <a14:foregroundMark x1="50754" y1="63813" x2="50754" y2="63813"/>
                      </a14:backgroundRemoval>
                    </a14:imgEffect>
                  </a14:imgLayer>
                </a14:imgProps>
              </a:ext>
              <a:ext uri="{28A0092B-C50C-407E-A947-70E740481C1C}">
                <a14:useLocalDpi xmlns:a14="http://schemas.microsoft.com/office/drawing/2010/main" val="0"/>
              </a:ext>
            </a:extLst>
          </a:blip>
          <a:stretch>
            <a:fillRect/>
          </a:stretch>
        </p:blipFill>
        <p:spPr>
          <a:xfrm>
            <a:off x="-228600" y="52699"/>
            <a:ext cx="1654709" cy="1066800"/>
          </a:xfrm>
          <a:prstGeom prst="rect">
            <a:avLst/>
          </a:prstGeom>
        </p:spPr>
      </p:pic>
      <p:pic>
        <p:nvPicPr>
          <p:cNvPr id="5" name="Picture 4" descr="Logo&#10;&#10;Description automatically generated">
            <a:extLst>
              <a:ext uri="{FF2B5EF4-FFF2-40B4-BE49-F238E27FC236}">
                <a16:creationId xmlns:a16="http://schemas.microsoft.com/office/drawing/2014/main" id="{9984E198-023B-789B-2309-5B8BA032538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8001000" y="109847"/>
            <a:ext cx="1066799" cy="1066799"/>
          </a:xfrm>
          <a:prstGeom prst="rect">
            <a:avLst/>
          </a:prstGeom>
        </p:spPr>
      </p:pic>
    </p:spTree>
  </p:cSld>
  <p:clrMap bg1="dk1" tx1="lt1" bg2="dk2" tx2="lt2" accent1="accent1" accent2="accent2" accent3="accent3" accent4="accent4" accent5="accent5" accent6="accent6" hlink="hlink" folHlink="folHlink"/>
  <p:sldLayoutIdLst>
    <p:sldLayoutId id="2147484397" r:id="rId1"/>
    <p:sldLayoutId id="2147484398" r:id="rId2"/>
  </p:sldLayoutIdLst>
  <p:transition advClick="0"/>
  <p:txStyles>
    <p:titleStyle>
      <a:lvl1pPr algn="ctr" defTabSz="912813" rtl="0" eaLnBrk="0" fontAlgn="base" hangingPunct="0">
        <a:spcBef>
          <a:spcPct val="0"/>
        </a:spcBef>
        <a:spcAft>
          <a:spcPct val="0"/>
        </a:spcAft>
        <a:defRPr sz="4400">
          <a:solidFill>
            <a:schemeClr val="tx2"/>
          </a:solidFill>
          <a:latin typeface="+mj-lt"/>
          <a:ea typeface="+mj-ea"/>
          <a:cs typeface="+mj-cs"/>
        </a:defRPr>
      </a:lvl1pPr>
      <a:lvl2pPr algn="ctr" defTabSz="912813" rtl="0" eaLnBrk="0" fontAlgn="base" hangingPunct="0">
        <a:spcBef>
          <a:spcPct val="0"/>
        </a:spcBef>
        <a:spcAft>
          <a:spcPct val="0"/>
        </a:spcAft>
        <a:defRPr sz="4400">
          <a:solidFill>
            <a:schemeClr val="tx2"/>
          </a:solidFill>
          <a:latin typeface="Arial" charset="0"/>
        </a:defRPr>
      </a:lvl2pPr>
      <a:lvl3pPr algn="ctr" defTabSz="912813" rtl="0" eaLnBrk="0" fontAlgn="base" hangingPunct="0">
        <a:spcBef>
          <a:spcPct val="0"/>
        </a:spcBef>
        <a:spcAft>
          <a:spcPct val="0"/>
        </a:spcAft>
        <a:defRPr sz="4400">
          <a:solidFill>
            <a:schemeClr val="tx2"/>
          </a:solidFill>
          <a:latin typeface="Arial" charset="0"/>
        </a:defRPr>
      </a:lvl3pPr>
      <a:lvl4pPr algn="ctr" defTabSz="912813" rtl="0" eaLnBrk="0" fontAlgn="base" hangingPunct="0">
        <a:spcBef>
          <a:spcPct val="0"/>
        </a:spcBef>
        <a:spcAft>
          <a:spcPct val="0"/>
        </a:spcAft>
        <a:defRPr sz="4400">
          <a:solidFill>
            <a:schemeClr val="tx2"/>
          </a:solidFill>
          <a:latin typeface="Arial" charset="0"/>
        </a:defRPr>
      </a:lvl4pPr>
      <a:lvl5pPr algn="ctr" defTabSz="912813" rtl="0" eaLnBrk="0" fontAlgn="base" hangingPunct="0">
        <a:spcBef>
          <a:spcPct val="0"/>
        </a:spcBef>
        <a:spcAft>
          <a:spcPct val="0"/>
        </a:spcAft>
        <a:defRPr sz="4400">
          <a:solidFill>
            <a:schemeClr val="tx2"/>
          </a:solidFill>
          <a:latin typeface="Arial" charset="0"/>
        </a:defRPr>
      </a:lvl5pPr>
      <a:lvl6pPr marL="421081" algn="ctr" defTabSz="913805" rtl="0" fontAlgn="base">
        <a:spcBef>
          <a:spcPct val="0"/>
        </a:spcBef>
        <a:spcAft>
          <a:spcPct val="0"/>
        </a:spcAft>
        <a:defRPr sz="4400">
          <a:solidFill>
            <a:schemeClr val="tx2"/>
          </a:solidFill>
          <a:latin typeface="Arial" charset="0"/>
        </a:defRPr>
      </a:lvl6pPr>
      <a:lvl7pPr marL="842162" algn="ctr" defTabSz="913805" rtl="0" fontAlgn="base">
        <a:spcBef>
          <a:spcPct val="0"/>
        </a:spcBef>
        <a:spcAft>
          <a:spcPct val="0"/>
        </a:spcAft>
        <a:defRPr sz="4400">
          <a:solidFill>
            <a:schemeClr val="tx2"/>
          </a:solidFill>
          <a:latin typeface="Arial" charset="0"/>
        </a:defRPr>
      </a:lvl7pPr>
      <a:lvl8pPr marL="1263244" algn="ctr" defTabSz="913805" rtl="0" fontAlgn="base">
        <a:spcBef>
          <a:spcPct val="0"/>
        </a:spcBef>
        <a:spcAft>
          <a:spcPct val="0"/>
        </a:spcAft>
        <a:defRPr sz="4400">
          <a:solidFill>
            <a:schemeClr val="tx2"/>
          </a:solidFill>
          <a:latin typeface="Arial" charset="0"/>
        </a:defRPr>
      </a:lvl8pPr>
      <a:lvl9pPr marL="1684325" algn="ctr" defTabSz="913805" rtl="0" fontAlgn="base">
        <a:spcBef>
          <a:spcPct val="0"/>
        </a:spcBef>
        <a:spcAft>
          <a:spcPct val="0"/>
        </a:spcAft>
        <a:defRPr sz="4400">
          <a:solidFill>
            <a:schemeClr val="tx2"/>
          </a:solidFill>
          <a:latin typeface="Arial" charset="0"/>
        </a:defRPr>
      </a:lvl9pPr>
    </p:titleStyle>
    <p:bodyStyle>
      <a:lvl1pPr marL="342900" indent="-342900" algn="l" defTabSz="912813"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defTabSz="912813" rtl="0" eaLnBrk="0" fontAlgn="base" hangingPunct="0">
        <a:spcBef>
          <a:spcPct val="20000"/>
        </a:spcBef>
        <a:spcAft>
          <a:spcPct val="0"/>
        </a:spcAft>
        <a:buChar char="–"/>
        <a:defRPr sz="2800">
          <a:solidFill>
            <a:schemeClr val="tx1"/>
          </a:solidFill>
          <a:latin typeface="+mn-lt"/>
        </a:defRPr>
      </a:lvl2pPr>
      <a:lvl3pPr marL="1143000" indent="-228600" algn="l" defTabSz="912813" rtl="0" eaLnBrk="0" fontAlgn="base" hangingPunct="0">
        <a:spcBef>
          <a:spcPct val="20000"/>
        </a:spcBef>
        <a:spcAft>
          <a:spcPct val="0"/>
        </a:spcAft>
        <a:buChar char="•"/>
        <a:defRPr sz="2400">
          <a:solidFill>
            <a:schemeClr val="tx1"/>
          </a:solidFill>
          <a:latin typeface="+mn-lt"/>
        </a:defRPr>
      </a:lvl3pPr>
      <a:lvl4pPr marL="1598613" indent="-227013" algn="l" defTabSz="912813" rtl="0" eaLnBrk="0" fontAlgn="base" hangingPunct="0">
        <a:spcBef>
          <a:spcPct val="20000"/>
        </a:spcBef>
        <a:spcAft>
          <a:spcPct val="0"/>
        </a:spcAft>
        <a:buChar char="–"/>
        <a:defRPr sz="2000">
          <a:solidFill>
            <a:schemeClr val="tx1"/>
          </a:solidFill>
          <a:latin typeface="+mn-lt"/>
        </a:defRPr>
      </a:lvl4pPr>
      <a:lvl5pPr marL="2055813" indent="-227013" algn="l" defTabSz="912813" rtl="0" eaLnBrk="0" fontAlgn="base" hangingPunct="0">
        <a:spcBef>
          <a:spcPct val="20000"/>
        </a:spcBef>
        <a:spcAft>
          <a:spcPct val="0"/>
        </a:spcAft>
        <a:buChar char="»"/>
        <a:defRPr sz="2000">
          <a:solidFill>
            <a:schemeClr val="tx1"/>
          </a:solidFill>
          <a:latin typeface="+mn-lt"/>
        </a:defRPr>
      </a:lvl5pPr>
      <a:lvl6pPr marL="2478239" indent="-228086" algn="l" defTabSz="913805" rtl="0" fontAlgn="base">
        <a:spcBef>
          <a:spcPct val="20000"/>
        </a:spcBef>
        <a:spcAft>
          <a:spcPct val="0"/>
        </a:spcAft>
        <a:buChar char="»"/>
        <a:defRPr sz="2000">
          <a:solidFill>
            <a:schemeClr val="tx1"/>
          </a:solidFill>
          <a:latin typeface="+mn-lt"/>
        </a:defRPr>
      </a:lvl6pPr>
      <a:lvl7pPr marL="2899320" indent="-228086" algn="l" defTabSz="913805" rtl="0" fontAlgn="base">
        <a:spcBef>
          <a:spcPct val="20000"/>
        </a:spcBef>
        <a:spcAft>
          <a:spcPct val="0"/>
        </a:spcAft>
        <a:buChar char="»"/>
        <a:defRPr sz="2000">
          <a:solidFill>
            <a:schemeClr val="tx1"/>
          </a:solidFill>
          <a:latin typeface="+mn-lt"/>
        </a:defRPr>
      </a:lvl7pPr>
      <a:lvl8pPr marL="3320401" indent="-228086" algn="l" defTabSz="913805" rtl="0" fontAlgn="base">
        <a:spcBef>
          <a:spcPct val="20000"/>
        </a:spcBef>
        <a:spcAft>
          <a:spcPct val="0"/>
        </a:spcAft>
        <a:buChar char="»"/>
        <a:defRPr sz="2000">
          <a:solidFill>
            <a:schemeClr val="tx1"/>
          </a:solidFill>
          <a:latin typeface="+mn-lt"/>
        </a:defRPr>
      </a:lvl8pPr>
      <a:lvl9pPr marL="3741482" indent="-228086" algn="l" defTabSz="913805" rtl="0" fontAlgn="base">
        <a:spcBef>
          <a:spcPct val="20000"/>
        </a:spcBef>
        <a:spcAft>
          <a:spcPct val="0"/>
        </a:spcAft>
        <a:buChar char="»"/>
        <a:defRPr sz="2000">
          <a:solidFill>
            <a:schemeClr val="tx1"/>
          </a:solidFill>
          <a:latin typeface="+mn-lt"/>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jp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gif"/><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2" Type="http://schemas.openxmlformats.org/officeDocument/2006/relationships/hyperlink" Target="file:///\\ac0hqwsss01p\inter$\hq\warrant\download\Warrant%20Officer%20Documents\A160_RFilled.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microsoft.com/office/2007/relationships/hdphoto" Target="../media/hdphoto3.wdp"/><Relationship Id="rId4" Type="http://schemas.openxmlformats.org/officeDocument/2006/relationships/image" Target="../media/image25.png"/><Relationship Id="rId9"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2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37.png"/><Relationship Id="rId16"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jpg"/></Relationships>
</file>

<file path=ppt/slides/_rels/slide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Warrant Officer Applicant Brief</a:t>
            </a:r>
          </a:p>
        </p:txBody>
      </p:sp>
      <p:grpSp>
        <p:nvGrpSpPr>
          <p:cNvPr id="39" name="Group 38"/>
          <p:cNvGrpSpPr/>
          <p:nvPr/>
        </p:nvGrpSpPr>
        <p:grpSpPr>
          <a:xfrm>
            <a:off x="756135" y="1302592"/>
            <a:ext cx="7620000" cy="4661104"/>
            <a:chOff x="1295399" y="1843408"/>
            <a:chExt cx="5791200" cy="3388127"/>
          </a:xfrm>
        </p:grpSpPr>
        <p:sp>
          <p:nvSpPr>
            <p:cNvPr id="38" name="Rectangle 37"/>
            <p:cNvSpPr/>
            <p:nvPr/>
          </p:nvSpPr>
          <p:spPr>
            <a:xfrm>
              <a:off x="1295399" y="1843408"/>
              <a:ext cx="5791200" cy="3388127"/>
            </a:xfrm>
            <a:prstGeom prst="rect">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36"/>
            <p:cNvGrpSpPr/>
            <p:nvPr/>
          </p:nvGrpSpPr>
          <p:grpSpPr>
            <a:xfrm>
              <a:off x="1295400" y="1933445"/>
              <a:ext cx="5672763" cy="3206644"/>
              <a:chOff x="1295400" y="1933445"/>
              <a:chExt cx="5672763" cy="3206644"/>
            </a:xfrm>
          </p:grpSpPr>
          <p:grpSp>
            <p:nvGrpSpPr>
              <p:cNvPr id="26" name="Group 25"/>
              <p:cNvGrpSpPr/>
              <p:nvPr/>
            </p:nvGrpSpPr>
            <p:grpSpPr>
              <a:xfrm>
                <a:off x="1295400" y="2207249"/>
                <a:ext cx="5672763" cy="2932840"/>
                <a:chOff x="1295400" y="2209800"/>
                <a:chExt cx="5672763" cy="2932840"/>
              </a:xfrm>
            </p:grpSpPr>
            <p:grpSp>
              <p:nvGrpSpPr>
                <p:cNvPr id="27" name="Group 26"/>
                <p:cNvGrpSpPr/>
                <p:nvPr/>
              </p:nvGrpSpPr>
              <p:grpSpPr>
                <a:xfrm>
                  <a:off x="1295400" y="2209800"/>
                  <a:ext cx="5667646" cy="2743200"/>
                  <a:chOff x="357458" y="2209800"/>
                  <a:chExt cx="6543137" cy="3048000"/>
                </a:xfrm>
              </p:grpSpPr>
              <p:cxnSp>
                <p:nvCxnSpPr>
                  <p:cNvPr id="29" name="Straight Connector 28"/>
                  <p:cNvCxnSpPr/>
                  <p:nvPr/>
                </p:nvCxnSpPr>
                <p:spPr>
                  <a:xfrm>
                    <a:off x="3436435" y="4072467"/>
                    <a:ext cx="3352800" cy="0"/>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30" name="Straight Connector 29"/>
                  <p:cNvCxnSpPr/>
                  <p:nvPr/>
                </p:nvCxnSpPr>
                <p:spPr>
                  <a:xfrm>
                    <a:off x="2037632" y="5105400"/>
                    <a:ext cx="4834077" cy="0"/>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31" name="Straight Connector 30"/>
                  <p:cNvCxnSpPr/>
                  <p:nvPr/>
                </p:nvCxnSpPr>
                <p:spPr>
                  <a:xfrm>
                    <a:off x="2037631" y="2258568"/>
                    <a:ext cx="4834077" cy="0"/>
                  </a:xfrm>
                  <a:prstGeom prst="line">
                    <a:avLst/>
                  </a:prstGeom>
                  <a:ln/>
                </p:spPr>
                <p:style>
                  <a:lnRef idx="2">
                    <a:schemeClr val="accent3"/>
                  </a:lnRef>
                  <a:fillRef idx="0">
                    <a:schemeClr val="accent3"/>
                  </a:fillRef>
                  <a:effectRef idx="1">
                    <a:schemeClr val="accent3"/>
                  </a:effectRef>
                  <a:fontRef idx="minor">
                    <a:schemeClr val="tx1"/>
                  </a:fontRef>
                </p:style>
              </p:cxnSp>
              <p:pic>
                <p:nvPicPr>
                  <p:cNvPr id="32" name="Picture 3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57458" y="2209800"/>
                    <a:ext cx="3223941" cy="3048000"/>
                  </a:xfrm>
                  <a:prstGeom prst="rect">
                    <a:avLst/>
                  </a:prstGeom>
                </p:spPr>
              </p:pic>
              <p:sp>
                <p:nvSpPr>
                  <p:cNvPr id="33" name="TextBox 32"/>
                  <p:cNvSpPr txBox="1"/>
                  <p:nvPr/>
                </p:nvSpPr>
                <p:spPr>
                  <a:xfrm>
                    <a:off x="3464695" y="2567214"/>
                    <a:ext cx="3290308" cy="1242894"/>
                  </a:xfrm>
                  <a:prstGeom prst="rect">
                    <a:avLst/>
                  </a:prstGeom>
                  <a:noFill/>
                </p:spPr>
                <p:txBody>
                  <a:bodyPr wrap="square" rtlCol="0">
                    <a:spAutoFit/>
                  </a:bodyPr>
                  <a:lstStyle/>
                  <a:p>
                    <a:pPr algn="ctr">
                      <a:spcAft>
                        <a:spcPts val="600"/>
                      </a:spcAft>
                    </a:pPr>
                    <a:r>
                      <a:rPr lang="en-US" sz="2800" b="1" dirty="0"/>
                      <a:t>U.S. ARMY</a:t>
                    </a:r>
                  </a:p>
                  <a:p>
                    <a:pPr algn="ctr">
                      <a:spcAft>
                        <a:spcPts val="600"/>
                      </a:spcAft>
                    </a:pPr>
                    <a:r>
                      <a:rPr lang="en-US" sz="2800" b="1" dirty="0"/>
                      <a:t>WARRANT OFFICER </a:t>
                    </a:r>
                  </a:p>
                  <a:p>
                    <a:pPr algn="ctr">
                      <a:spcAft>
                        <a:spcPts val="600"/>
                      </a:spcAft>
                    </a:pPr>
                    <a:r>
                      <a:rPr lang="en-US" sz="2800" b="1" dirty="0"/>
                      <a:t>RECRUITING </a:t>
                    </a:r>
                  </a:p>
                </p:txBody>
              </p:sp>
              <p:sp>
                <p:nvSpPr>
                  <p:cNvPr id="34" name="TextBox 33"/>
                  <p:cNvSpPr txBox="1"/>
                  <p:nvPr/>
                </p:nvSpPr>
                <p:spPr>
                  <a:xfrm>
                    <a:off x="5737161" y="4573628"/>
                    <a:ext cx="1163434" cy="571731"/>
                  </a:xfrm>
                  <a:prstGeom prst="rect">
                    <a:avLst/>
                  </a:prstGeom>
                  <a:noFill/>
                </p:spPr>
                <p:txBody>
                  <a:bodyPr wrap="none" rtlCol="0">
                    <a:spAutoFit/>
                  </a:bodyPr>
                  <a:lstStyle/>
                  <a:p>
                    <a:r>
                      <a:rPr lang="en-US" sz="4000" b="1" dirty="0"/>
                      <a:t>1918</a:t>
                    </a:r>
                  </a:p>
                </p:txBody>
              </p:sp>
              <p:sp>
                <p:nvSpPr>
                  <p:cNvPr id="35" name="TextBox 34"/>
                  <p:cNvSpPr txBox="1"/>
                  <p:nvPr/>
                </p:nvSpPr>
                <p:spPr>
                  <a:xfrm>
                    <a:off x="2819400" y="4780226"/>
                    <a:ext cx="3060765" cy="323153"/>
                  </a:xfrm>
                  <a:prstGeom prst="rect">
                    <a:avLst/>
                  </a:prstGeom>
                  <a:noFill/>
                </p:spPr>
                <p:txBody>
                  <a:bodyPr wrap="none" rtlCol="0">
                    <a:spAutoFit/>
                  </a:bodyPr>
                  <a:lstStyle/>
                  <a:p>
                    <a:r>
                      <a:rPr lang="en-US" sz="2000" i="1" dirty="0"/>
                      <a:t>Subject Matter Experts Since</a:t>
                    </a:r>
                  </a:p>
                </p:txBody>
              </p:sp>
            </p:grpSp>
            <p:sp>
              <p:nvSpPr>
                <p:cNvPr id="28" name="TextBox 27"/>
                <p:cNvSpPr txBox="1"/>
                <p:nvPr/>
              </p:nvSpPr>
              <p:spPr>
                <a:xfrm>
                  <a:off x="3394356" y="4851803"/>
                  <a:ext cx="3573807" cy="290837"/>
                </a:xfrm>
                <a:prstGeom prst="rect">
                  <a:avLst/>
                </a:prstGeom>
                <a:noFill/>
              </p:spPr>
              <p:txBody>
                <a:bodyPr wrap="none" rtlCol="0">
                  <a:spAutoFit/>
                </a:bodyPr>
                <a:lstStyle/>
                <a:p>
                  <a:pPr marL="342900" indent="-342900" algn="ctr">
                    <a:spcBef>
                      <a:spcPct val="20000"/>
                    </a:spcBef>
                    <a:buClr>
                      <a:srgbClr val="FF9933"/>
                    </a:buClr>
                  </a:pPr>
                  <a:r>
                    <a:rPr lang="en-US" sz="2000" b="1" dirty="0"/>
                    <a:t>https://recruiting.army.mil/ISO/AWOR</a:t>
                  </a:r>
                </a:p>
              </p:txBody>
            </p:sp>
          </p:grpSp>
          <p:sp>
            <p:nvSpPr>
              <p:cNvPr id="36" name="TextBox 35"/>
              <p:cNvSpPr txBox="1"/>
              <p:nvPr/>
            </p:nvSpPr>
            <p:spPr>
              <a:xfrm>
                <a:off x="3483724" y="1933445"/>
                <a:ext cx="3172651" cy="335581"/>
              </a:xfrm>
              <a:prstGeom prst="rect">
                <a:avLst/>
              </a:prstGeom>
              <a:noFill/>
            </p:spPr>
            <p:txBody>
              <a:bodyPr wrap="none" rtlCol="0">
                <a:spAutoFit/>
              </a:bodyPr>
              <a:lstStyle/>
              <a:p>
                <a:r>
                  <a:rPr lang="en-US" sz="2400" dirty="0"/>
                  <a:t>52 Specialties – 17 Branches</a:t>
                </a:r>
              </a:p>
            </p:txBody>
          </p:sp>
        </p:grpSp>
      </p:grpSp>
      <p:grpSp>
        <p:nvGrpSpPr>
          <p:cNvPr id="46" name="Group 45"/>
          <p:cNvGrpSpPr/>
          <p:nvPr/>
        </p:nvGrpSpPr>
        <p:grpSpPr>
          <a:xfrm>
            <a:off x="0" y="6323254"/>
            <a:ext cx="9144000" cy="516422"/>
            <a:chOff x="231476" y="6383739"/>
            <a:chExt cx="8737529" cy="474260"/>
          </a:xfrm>
        </p:grpSpPr>
        <p:sp>
          <p:nvSpPr>
            <p:cNvPr id="47" name="Rectangle 46"/>
            <p:cNvSpPr/>
            <p:nvPr userDrawn="1"/>
          </p:nvSpPr>
          <p:spPr>
            <a:xfrm>
              <a:off x="231476" y="6383739"/>
              <a:ext cx="8737529" cy="474260"/>
            </a:xfrm>
            <a:prstGeom prst="rect">
              <a:avLst/>
            </a:prstGeom>
            <a:solidFill>
              <a:schemeClr val="bg1"/>
            </a:solidFill>
            <a:ln>
              <a:solidFill>
                <a:srgbClr val="66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8" name="Picture 47"/>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6113304" y="6487431"/>
              <a:ext cx="294402" cy="302286"/>
            </a:xfrm>
            <a:prstGeom prst="rect">
              <a:avLst/>
            </a:prstGeom>
          </p:spPr>
        </p:pic>
      </p:grpSp>
      <p:pic>
        <p:nvPicPr>
          <p:cNvPr id="49" name="Picture 48"/>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751297" y="6420227"/>
            <a:ext cx="289889" cy="349799"/>
          </a:xfrm>
          <a:prstGeom prst="rect">
            <a:avLst/>
          </a:prstGeom>
        </p:spPr>
      </p:pic>
      <p:pic>
        <p:nvPicPr>
          <p:cNvPr id="50" name="Picture 49"/>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616265" y="6419447"/>
            <a:ext cx="476948" cy="329886"/>
          </a:xfrm>
          <a:prstGeom prst="rect">
            <a:avLst/>
          </a:prstGeom>
        </p:spPr>
      </p:pic>
      <p:pic>
        <p:nvPicPr>
          <p:cNvPr id="51" name="Picture 50"/>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278585" y="6436164"/>
            <a:ext cx="192086" cy="336001"/>
          </a:xfrm>
          <a:prstGeom prst="rect">
            <a:avLst/>
          </a:prstGeom>
        </p:spPr>
      </p:pic>
      <p:pic>
        <p:nvPicPr>
          <p:cNvPr id="52" name="Picture 51"/>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866495" y="6460293"/>
            <a:ext cx="446081" cy="290195"/>
          </a:xfrm>
          <a:prstGeom prst="rect">
            <a:avLst/>
          </a:prstGeom>
        </p:spPr>
      </p:pic>
      <p:pic>
        <p:nvPicPr>
          <p:cNvPr id="53" name="Picture 52"/>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2420490" y="6430557"/>
            <a:ext cx="496144" cy="329886"/>
          </a:xfrm>
          <a:prstGeom prst="rect">
            <a:avLst/>
          </a:prstGeom>
        </p:spPr>
      </p:pic>
      <p:pic>
        <p:nvPicPr>
          <p:cNvPr id="54" name="Picture 53"/>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139787" y="6456257"/>
            <a:ext cx="499571" cy="293106"/>
          </a:xfrm>
          <a:prstGeom prst="rect">
            <a:avLst/>
          </a:prstGeom>
        </p:spPr>
      </p:pic>
      <p:pic>
        <p:nvPicPr>
          <p:cNvPr id="55" name="Picture 54"/>
          <p:cNvPicPr>
            <a:picLocks/>
          </p:cNvPicPr>
          <p:nvPr/>
        </p:nvPicPr>
        <p:blipFill>
          <a:blip r:embed="rId12" cstate="screen">
            <a:extLst>
              <a:ext uri="{28A0092B-C50C-407E-A947-70E740481C1C}">
                <a14:useLocalDpi xmlns:a14="http://schemas.microsoft.com/office/drawing/2010/main" val="0"/>
              </a:ext>
            </a:extLst>
          </a:blip>
          <a:stretch>
            <a:fillRect/>
          </a:stretch>
        </p:blipFill>
        <p:spPr>
          <a:xfrm>
            <a:off x="746003" y="6462750"/>
            <a:ext cx="486469" cy="285280"/>
          </a:xfrm>
          <a:prstGeom prst="rect">
            <a:avLst/>
          </a:prstGeom>
        </p:spPr>
      </p:pic>
      <p:pic>
        <p:nvPicPr>
          <p:cNvPr id="56" name="Picture 55"/>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8576405" y="6429665"/>
            <a:ext cx="411683" cy="328029"/>
          </a:xfrm>
          <a:prstGeom prst="rect">
            <a:avLst/>
          </a:prstGeom>
        </p:spPr>
      </p:pic>
      <p:pic>
        <p:nvPicPr>
          <p:cNvPr id="57" name="Picture 56"/>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flipH="1">
            <a:off x="4812107" y="6415546"/>
            <a:ext cx="424613" cy="331839"/>
          </a:xfrm>
          <a:prstGeom prst="rect">
            <a:avLst/>
          </a:prstGeom>
        </p:spPr>
      </p:pic>
      <p:pic>
        <p:nvPicPr>
          <p:cNvPr id="58" name="Picture 57"/>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4202111" y="6417567"/>
            <a:ext cx="490238" cy="327799"/>
          </a:xfrm>
          <a:prstGeom prst="rect">
            <a:avLst/>
          </a:prstGeom>
        </p:spPr>
      </p:pic>
      <p:pic>
        <p:nvPicPr>
          <p:cNvPr id="59" name="Picture 58"/>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5354197" y="6415546"/>
            <a:ext cx="273909" cy="352316"/>
          </a:xfrm>
          <a:prstGeom prst="rect">
            <a:avLst/>
          </a:prstGeom>
        </p:spPr>
      </p:pic>
      <p:pic>
        <p:nvPicPr>
          <p:cNvPr id="60" name="Picture 59"/>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6577814" y="6443326"/>
            <a:ext cx="411365" cy="301176"/>
          </a:xfrm>
          <a:prstGeom prst="rect">
            <a:avLst/>
          </a:prstGeom>
        </p:spPr>
      </p:pic>
      <p:pic>
        <p:nvPicPr>
          <p:cNvPr id="61" name="Picture 60"/>
          <p:cNvPicPr>
            <a:picLocks noChangeAspect="1"/>
          </p:cNvPicPr>
          <p:nvPr/>
        </p:nvPicPr>
        <p:blipFill>
          <a:blip r:embed="rId18" cstate="screen">
            <a:extLst>
              <a:ext uri="{28A0092B-C50C-407E-A947-70E740481C1C}">
                <a14:useLocalDpi xmlns:a14="http://schemas.microsoft.com/office/drawing/2010/main" val="0"/>
              </a:ext>
            </a:extLst>
          </a:blip>
          <a:stretch>
            <a:fillRect/>
          </a:stretch>
        </p:blipFill>
        <p:spPr>
          <a:xfrm>
            <a:off x="7112009" y="6461173"/>
            <a:ext cx="530825" cy="283329"/>
          </a:xfrm>
          <a:prstGeom prst="rect">
            <a:avLst/>
          </a:prstGeom>
        </p:spPr>
      </p:pic>
      <p:pic>
        <p:nvPicPr>
          <p:cNvPr id="62" name="Picture 61"/>
          <p:cNvPicPr>
            <a:picLocks noChangeAspect="1"/>
          </p:cNvPicPr>
          <p:nvPr/>
        </p:nvPicPr>
        <p:blipFill>
          <a:blip r:embed="rId19" cstate="screen">
            <a:extLst>
              <a:ext uri="{28A0092B-C50C-407E-A947-70E740481C1C}">
                <a14:useLocalDpi xmlns:a14="http://schemas.microsoft.com/office/drawing/2010/main" val="0"/>
              </a:ext>
            </a:extLst>
          </a:blip>
          <a:stretch>
            <a:fillRect/>
          </a:stretch>
        </p:blipFill>
        <p:spPr>
          <a:xfrm>
            <a:off x="7765664" y="6436164"/>
            <a:ext cx="395255" cy="314836"/>
          </a:xfrm>
          <a:prstGeom prst="rect">
            <a:avLst/>
          </a:prstGeom>
        </p:spPr>
      </p:pic>
      <p:pic>
        <p:nvPicPr>
          <p:cNvPr id="63" name="Picture 62"/>
          <p:cNvPicPr>
            <a:picLocks noChangeAspect="1"/>
          </p:cNvPicPr>
          <p:nvPr/>
        </p:nvPicPr>
        <p:blipFill>
          <a:blip r:embed="rId20" cstate="screen">
            <a:extLst>
              <a:ext uri="{28A0092B-C50C-407E-A947-70E740481C1C}">
                <a14:useLocalDpi xmlns:a14="http://schemas.microsoft.com/office/drawing/2010/main" val="0"/>
              </a:ext>
            </a:extLst>
          </a:blip>
          <a:stretch>
            <a:fillRect/>
          </a:stretch>
        </p:blipFill>
        <p:spPr>
          <a:xfrm>
            <a:off x="3017496" y="6442130"/>
            <a:ext cx="478248" cy="309984"/>
          </a:xfrm>
          <a:prstGeom prst="rect">
            <a:avLst/>
          </a:prstGeom>
        </p:spPr>
      </p:pic>
      <p:pic>
        <p:nvPicPr>
          <p:cNvPr id="64" name="Picture 63"/>
          <p:cNvPicPr>
            <a:picLocks noChangeAspect="1"/>
          </p:cNvPicPr>
          <p:nvPr/>
        </p:nvPicPr>
        <p:blipFill>
          <a:blip r:embed="rId21" cstate="screen">
            <a:extLst>
              <a:ext uri="{28A0092B-C50C-407E-A947-70E740481C1C}">
                <a14:useLocalDpi xmlns:a14="http://schemas.microsoft.com/office/drawing/2010/main" val="0"/>
              </a:ext>
            </a:extLst>
          </a:blip>
          <a:stretch>
            <a:fillRect/>
          </a:stretch>
        </p:blipFill>
        <p:spPr>
          <a:xfrm>
            <a:off x="1295123" y="6456257"/>
            <a:ext cx="493273" cy="293106"/>
          </a:xfrm>
          <a:prstGeom prst="rect">
            <a:avLst/>
          </a:prstGeom>
        </p:spPr>
      </p:pic>
    </p:spTree>
    <p:extLst>
      <p:ext uri="{BB962C8B-B14F-4D97-AF65-F5344CB8AC3E}">
        <p14:creationId xmlns:p14="http://schemas.microsoft.com/office/powerpoint/2010/main" val="3333981764"/>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Aviation Incentive Pay</a:t>
            </a:r>
          </a:p>
        </p:txBody>
      </p:sp>
      <p:graphicFrame>
        <p:nvGraphicFramePr>
          <p:cNvPr id="5" name="Diagram 4"/>
          <p:cNvGraphicFramePr/>
          <p:nvPr/>
        </p:nvGraphicFramePr>
        <p:xfrm>
          <a:off x="1066800" y="1219200"/>
          <a:ext cx="70104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9329858"/>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a:br>
            <a:r>
              <a:rPr lang="en-US"/>
              <a:t>Sea </a:t>
            </a:r>
            <a:r>
              <a:rPr lang="en-US" dirty="0"/>
              <a:t>Pay</a:t>
            </a:r>
            <a:br>
              <a:rPr lang="en-US"/>
            </a:br>
            <a:endParaRPr lang="en-US" sz="2400" dirty="0"/>
          </a:p>
        </p:txBody>
      </p:sp>
      <p:graphicFrame>
        <p:nvGraphicFramePr>
          <p:cNvPr id="5" name="Diagram 4"/>
          <p:cNvGraphicFramePr/>
          <p:nvPr/>
        </p:nvGraphicFramePr>
        <p:xfrm>
          <a:off x="1066800" y="1219200"/>
          <a:ext cx="7010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6687639"/>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to Begin</a:t>
            </a:r>
          </a:p>
        </p:txBody>
      </p:sp>
      <p:sp>
        <p:nvSpPr>
          <p:cNvPr id="5" name="Rectangle 14"/>
          <p:cNvSpPr>
            <a:spLocks noChangeArrowheads="1"/>
          </p:cNvSpPr>
          <p:nvPr/>
        </p:nvSpPr>
        <p:spPr bwMode="auto">
          <a:xfrm>
            <a:off x="12700" y="6027658"/>
            <a:ext cx="9144000" cy="578659"/>
          </a:xfrm>
          <a:prstGeom prst="rect">
            <a:avLst/>
          </a:prstGeom>
          <a:noFill/>
          <a:ln w="9525">
            <a:noFill/>
            <a:miter lim="800000"/>
            <a:headEnd/>
            <a:tailEnd/>
          </a:ln>
        </p:spPr>
        <p:txBody>
          <a:bodyPr/>
          <a:lstStyle/>
          <a:p>
            <a:pPr marL="342900" indent="-342900" algn="ctr">
              <a:spcBef>
                <a:spcPct val="20000"/>
              </a:spcBef>
              <a:buClr>
                <a:srgbClr val="FF9933"/>
              </a:buClr>
            </a:pPr>
            <a:r>
              <a:rPr lang="en-US" sz="3200" b="1" dirty="0"/>
              <a:t>https://recruiting.army.mil/ISO/AWOR</a:t>
            </a:r>
          </a:p>
        </p:txBody>
      </p:sp>
      <p:pic>
        <p:nvPicPr>
          <p:cNvPr id="9" name="Picture 8" descr="A picture containing text, different&#10;&#10;Description automatically generated">
            <a:extLst>
              <a:ext uri="{FF2B5EF4-FFF2-40B4-BE49-F238E27FC236}">
                <a16:creationId xmlns:a16="http://schemas.microsoft.com/office/drawing/2014/main" id="{85C2DE0A-AF0E-0FA0-2BC9-F6F059ACC19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2439596"/>
            <a:ext cx="9144000" cy="3689968"/>
          </a:xfrm>
          <a:prstGeom prst="rect">
            <a:avLst/>
          </a:prstGeom>
        </p:spPr>
      </p:pic>
      <p:sp>
        <p:nvSpPr>
          <p:cNvPr id="6" name="Rectangle 5"/>
          <p:cNvSpPr/>
          <p:nvPr/>
        </p:nvSpPr>
        <p:spPr>
          <a:xfrm>
            <a:off x="12700" y="2718722"/>
            <a:ext cx="3015292" cy="1878677"/>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Graphical user interface&#10;&#10;AI-generated content may be incorrect.">
            <a:extLst>
              <a:ext uri="{FF2B5EF4-FFF2-40B4-BE49-F238E27FC236}">
                <a16:creationId xmlns:a16="http://schemas.microsoft.com/office/drawing/2014/main" id="{5070BFFB-F30C-385D-4198-382EEFB495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328830"/>
            <a:ext cx="9220200" cy="1387759"/>
          </a:xfrm>
          <a:prstGeom prst="rect">
            <a:avLst/>
          </a:prstGeom>
        </p:spPr>
      </p:pic>
    </p:spTree>
    <p:extLst>
      <p:ext uri="{BB962C8B-B14F-4D97-AF65-F5344CB8AC3E}">
        <p14:creationId xmlns:p14="http://schemas.microsoft.com/office/powerpoint/2010/main" val="220797009"/>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Administrative Requirements</a:t>
            </a:r>
          </a:p>
        </p:txBody>
      </p:sp>
      <p:sp>
        <p:nvSpPr>
          <p:cNvPr id="4" name="Rectangle 8"/>
          <p:cNvSpPr>
            <a:spLocks noGrp="1" noChangeArrowheads="1"/>
          </p:cNvSpPr>
          <p:nvPr>
            <p:ph idx="1"/>
          </p:nvPr>
        </p:nvSpPr>
        <p:spPr bwMode="auto">
          <a:xfrm>
            <a:off x="0" y="1219200"/>
            <a:ext cx="9144000" cy="5526136"/>
          </a:xfrm>
          <a:ln>
            <a:miter lim="800000"/>
            <a:headEnd/>
            <a:tailEnd/>
          </a:ln>
        </p:spPr>
        <p:txBody>
          <a:bodyPr vert="horz" wrap="square" lIns="91440" tIns="45720" rIns="91440" bIns="45720" numCol="1" anchor="t" anchorCtr="0" compatLnSpc="1">
            <a:prstTxWarp prst="textNoShape">
              <a:avLst/>
            </a:prstTxWarp>
          </a:bodyPr>
          <a:lstStyle/>
          <a:p>
            <a:pPr eaLnBrk="1" hangingPunct="1">
              <a:spcBef>
                <a:spcPts val="200"/>
              </a:spcBef>
              <a:buFont typeface="+mj-lt"/>
              <a:buAutoNum type="arabicPeriod"/>
              <a:defRPr/>
            </a:pPr>
            <a:r>
              <a:rPr lang="en-US" sz="1600" dirty="0">
                <a:cs typeface="Arial" panose="020B0604020202020204" pitchFamily="34" charset="0"/>
              </a:rPr>
              <a:t>US Citizenship </a:t>
            </a:r>
            <a:r>
              <a:rPr lang="en-US" sz="1600" i="1" u="sng" dirty="0">
                <a:solidFill>
                  <a:srgbClr val="FF0000"/>
                </a:solidFill>
                <a:cs typeface="Arial" panose="020B0604020202020204" pitchFamily="34" charset="0"/>
              </a:rPr>
              <a:t>No Waiver</a:t>
            </a:r>
            <a:br>
              <a:rPr lang="en-US" sz="1600" dirty="0">
                <a:cs typeface="Arial" panose="020B0604020202020204" pitchFamily="34" charset="0"/>
              </a:rPr>
            </a:b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General Technical (GT) Score of 110 or higher </a:t>
            </a:r>
            <a:r>
              <a:rPr lang="en-US" sz="1600" i="1" u="sng" dirty="0">
                <a:solidFill>
                  <a:srgbClr val="FF0000"/>
                </a:solidFill>
                <a:cs typeface="Arial" panose="020B0604020202020204" pitchFamily="34" charset="0"/>
              </a:rPr>
              <a:t>No Waiver</a:t>
            </a:r>
            <a:br>
              <a:rPr lang="en-US" sz="1600" dirty="0">
                <a:cs typeface="Arial" panose="020B0604020202020204" pitchFamily="34" charset="0"/>
              </a:rPr>
            </a:b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High School Graduate or have a GED </a:t>
            </a:r>
            <a:r>
              <a:rPr lang="en-US" sz="1600" i="1" u="sng" dirty="0">
                <a:solidFill>
                  <a:srgbClr val="FF0000"/>
                </a:solidFill>
                <a:cs typeface="Arial" panose="020B0604020202020204" pitchFamily="34" charset="0"/>
              </a:rPr>
              <a:t>No Waiver</a:t>
            </a:r>
            <a:br>
              <a:rPr lang="en-US" sz="1600" dirty="0">
                <a:cs typeface="Arial" panose="020B0604020202020204" pitchFamily="34" charset="0"/>
              </a:rPr>
            </a:b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Adjudicated Secret or Top-Secret Security Clearance </a:t>
            </a:r>
            <a:r>
              <a:rPr lang="en-US" sz="1600" i="1" u="sng" dirty="0">
                <a:solidFill>
                  <a:srgbClr val="FF0000"/>
                </a:solidFill>
                <a:cs typeface="Arial" panose="020B0604020202020204" pitchFamily="34" charset="0"/>
              </a:rPr>
              <a:t>No Waiver</a:t>
            </a:r>
            <a:endParaRPr lang="en-US" sz="1600" u="sng" dirty="0">
              <a:solidFill>
                <a:srgbClr val="FF0000"/>
              </a:solidFill>
              <a:cs typeface="Arial" panose="020B0604020202020204" pitchFamily="34" charset="0"/>
            </a:endParaRPr>
          </a:p>
          <a:p>
            <a:pPr marL="228600" indent="-228600" eaLnBrk="1" hangingPunct="1">
              <a:spcBef>
                <a:spcPts val="200"/>
              </a:spcBef>
              <a:buFont typeface="+mj-lt"/>
              <a:buAutoNum type="arabicPeriod"/>
              <a:defRPr/>
            </a:pP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Have ≥ 12 months remaining on enlistment contract </a:t>
            </a:r>
            <a:r>
              <a:rPr lang="en-US" sz="1600" i="1" u="sng" dirty="0">
                <a:solidFill>
                  <a:srgbClr val="00B050"/>
                </a:solidFill>
                <a:cs typeface="Arial" panose="020B0604020202020204" pitchFamily="34" charset="0"/>
              </a:rPr>
              <a:t>*ETP Avail</a:t>
            </a:r>
            <a:endParaRPr lang="en-US" sz="1600" u="sng" dirty="0">
              <a:solidFill>
                <a:srgbClr val="00B050"/>
              </a:solidFill>
              <a:cs typeface="Arial" panose="020B0604020202020204" pitchFamily="34" charset="0"/>
            </a:endParaRPr>
          </a:p>
          <a:p>
            <a:pPr marL="228600" indent="-228600" eaLnBrk="1" hangingPunct="1">
              <a:spcBef>
                <a:spcPts val="200"/>
              </a:spcBef>
              <a:buFont typeface="+mj-lt"/>
              <a:buAutoNum type="arabicPeriod"/>
              <a:defRPr/>
            </a:pP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Pass </a:t>
            </a:r>
            <a:r>
              <a:rPr lang="en-US" sz="1600" u="sng" dirty="0">
                <a:cs typeface="Arial" panose="020B0604020202020204" pitchFamily="34" charset="0"/>
              </a:rPr>
              <a:t>Commissioning</a:t>
            </a:r>
            <a:r>
              <a:rPr lang="en-US" sz="1600" dirty="0">
                <a:cs typeface="Arial" panose="020B0604020202020204" pitchFamily="34" charset="0"/>
              </a:rPr>
              <a:t> Physical for Tech or </a:t>
            </a:r>
            <a:r>
              <a:rPr lang="en-US" sz="1600" u="sng" dirty="0">
                <a:cs typeface="Arial" panose="020B0604020202020204" pitchFamily="34" charset="0"/>
              </a:rPr>
              <a:t>Flight</a:t>
            </a:r>
            <a:r>
              <a:rPr lang="en-US" sz="1600" dirty="0">
                <a:cs typeface="Arial" panose="020B0604020202020204" pitchFamily="34" charset="0"/>
              </a:rPr>
              <a:t> Physical for Aviators </a:t>
            </a:r>
            <a:r>
              <a:rPr lang="en-US" sz="1600" i="1" u="sng" dirty="0">
                <a:solidFill>
                  <a:srgbClr val="00B050"/>
                </a:solidFill>
                <a:cs typeface="Arial" panose="020B0604020202020204" pitchFamily="34" charset="0"/>
              </a:rPr>
              <a:t>*Waiver/ETP Avail</a:t>
            </a:r>
          </a:p>
          <a:p>
            <a:pPr marL="228600" indent="-228600" eaLnBrk="1" hangingPunct="1">
              <a:spcBef>
                <a:spcPts val="200"/>
              </a:spcBef>
              <a:buFont typeface="+mj-lt"/>
              <a:buAutoNum type="arabicPeriod"/>
              <a:defRPr/>
            </a:pP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Technicians: Age &lt; 46 years when pin WO1 / Active Federal Service &lt; 12 years at time the DA 61 is signed by applicant </a:t>
            </a:r>
            <a:r>
              <a:rPr lang="en-US" sz="1600" i="1" u="sng" dirty="0">
                <a:solidFill>
                  <a:srgbClr val="00B050"/>
                </a:solidFill>
                <a:cs typeface="Arial" panose="020B0604020202020204" pitchFamily="34" charset="0"/>
              </a:rPr>
              <a:t>*ETP Avail</a:t>
            </a:r>
          </a:p>
          <a:p>
            <a:pPr eaLnBrk="1" hangingPunct="1">
              <a:spcBef>
                <a:spcPts val="200"/>
              </a:spcBef>
              <a:buFont typeface="+mj-lt"/>
              <a:buAutoNum type="arabicPeriod"/>
              <a:defRPr/>
            </a:pPr>
            <a:endParaRPr lang="en-US" sz="1600" i="1"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Aviators: Age &lt; 33 years at time packet is boarded / Active Federal Service &lt; 8 years at time the DA 61 is signed by applicant </a:t>
            </a:r>
            <a:r>
              <a:rPr lang="en-US" sz="1600" i="1" u="sng" dirty="0">
                <a:solidFill>
                  <a:srgbClr val="00B050"/>
                </a:solidFill>
                <a:cs typeface="Arial" panose="020B0604020202020204" pitchFamily="34" charset="0"/>
              </a:rPr>
              <a:t>*ETP Avail</a:t>
            </a:r>
          </a:p>
          <a:p>
            <a:pPr eaLnBrk="1" hangingPunct="1">
              <a:spcBef>
                <a:spcPts val="200"/>
              </a:spcBef>
              <a:buFont typeface="+mj-lt"/>
              <a:buAutoNum type="arabicPeriod"/>
              <a:defRPr/>
            </a:pPr>
            <a:endParaRPr lang="en-US" sz="1600" dirty="0">
              <a:cs typeface="Arial" panose="020B0604020202020204" pitchFamily="34" charset="0"/>
            </a:endParaRPr>
          </a:p>
          <a:p>
            <a:pPr eaLnBrk="1" hangingPunct="1">
              <a:spcBef>
                <a:spcPts val="200"/>
              </a:spcBef>
              <a:buFont typeface="+mj-lt"/>
              <a:buAutoNum type="arabicPeriod"/>
              <a:defRPr/>
            </a:pPr>
            <a:r>
              <a:rPr lang="en-US" sz="1600" dirty="0">
                <a:cs typeface="Arial" panose="020B0604020202020204" pitchFamily="34" charset="0"/>
              </a:rPr>
              <a:t>Pass standard 5 event AFT and meet height &amp; weight standards IAW AR 600-9.</a:t>
            </a:r>
          </a:p>
          <a:p>
            <a:pPr marL="0" indent="0" eaLnBrk="1" hangingPunct="1">
              <a:buNone/>
              <a:defRPr/>
            </a:pPr>
            <a:endParaRPr lang="en-US" sz="1000" dirty="0"/>
          </a:p>
        </p:txBody>
      </p:sp>
    </p:spTree>
    <p:extLst>
      <p:ext uri="{BB962C8B-B14F-4D97-AF65-F5344CB8AC3E}">
        <p14:creationId xmlns:p14="http://schemas.microsoft.com/office/powerpoint/2010/main" val="2772549126"/>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Warrant Officer MOSs</a:t>
            </a:r>
          </a:p>
        </p:txBody>
      </p:sp>
      <p:grpSp>
        <p:nvGrpSpPr>
          <p:cNvPr id="4" name="Group 4"/>
          <p:cNvGrpSpPr>
            <a:grpSpLocks/>
          </p:cNvGrpSpPr>
          <p:nvPr/>
        </p:nvGrpSpPr>
        <p:grpSpPr bwMode="auto">
          <a:xfrm>
            <a:off x="152400" y="1012905"/>
            <a:ext cx="9084538" cy="5432969"/>
            <a:chOff x="112540" y="1646220"/>
            <a:chExt cx="8377940" cy="5433207"/>
          </a:xfrm>
        </p:grpSpPr>
        <p:sp>
          <p:nvSpPr>
            <p:cNvPr id="5" name="Rectangle 1"/>
            <p:cNvSpPr>
              <a:spLocks noChangeArrowheads="1"/>
            </p:cNvSpPr>
            <p:nvPr/>
          </p:nvSpPr>
          <p:spPr bwMode="auto">
            <a:xfrm>
              <a:off x="112540" y="1785438"/>
              <a:ext cx="8370653" cy="5293989"/>
            </a:xfrm>
            <a:prstGeom prst="rect">
              <a:avLst/>
            </a:prstGeom>
            <a:noFill/>
            <a:ln w="9525">
              <a:noFill/>
              <a:miter lim="800000"/>
              <a:headEnd/>
              <a:tailEnd/>
            </a:ln>
          </p:spPr>
          <p:txBody>
            <a:bodyPr wrap="square" anchor="ctr">
              <a:spAutoFit/>
            </a:bodyPr>
            <a:lstStyle/>
            <a:p>
              <a:r>
                <a:rPr lang="en-US" sz="1300" dirty="0">
                  <a:latin typeface="+mn-lt"/>
                  <a:cs typeface="Times New Roman" pitchFamily="18" charset="0"/>
                </a:rPr>
                <a:t>120A		Construction Engineering Technician	                                        12H, K, N, P, Q, R, T, W</a:t>
              </a:r>
            </a:p>
            <a:p>
              <a:pPr eaLnBrk="0" hangingPunct="0"/>
              <a:r>
                <a:rPr lang="en-US" sz="1300" dirty="0">
                  <a:latin typeface="+mn-lt"/>
                  <a:cs typeface="Times New Roman" pitchFamily="18" charset="0"/>
                </a:rPr>
                <a:t>125D		Geospatial Engineering Technician			12Y</a:t>
              </a:r>
            </a:p>
            <a:p>
              <a:pPr eaLnBrk="0" hangingPunct="0"/>
              <a:r>
                <a:rPr lang="en-US" sz="1300" dirty="0">
                  <a:latin typeface="+mn-lt"/>
                  <a:cs typeface="Times New Roman" pitchFamily="18" charset="0"/>
                </a:rPr>
                <a:t>131A		Field Artillery Technician		                                        11B, C,13B, J, F, M, R, 19D, K</a:t>
              </a:r>
            </a:p>
            <a:p>
              <a:pPr eaLnBrk="0" hangingPunct="0"/>
              <a:r>
                <a:rPr lang="en-US" sz="1300" dirty="0">
                  <a:latin typeface="+mn-lt"/>
                  <a:cs typeface="Times New Roman" pitchFamily="18" charset="0"/>
                </a:rPr>
                <a:t>140A		Command and Control Systems Technician		14E, G, H, P, S, 15P, Q, 17E</a:t>
              </a:r>
            </a:p>
            <a:p>
              <a:pPr eaLnBrk="0" hangingPunct="0"/>
              <a:r>
                <a:rPr lang="en-US" sz="1300" dirty="0">
                  <a:solidFill>
                    <a:srgbClr val="FF0000"/>
                  </a:solidFill>
                  <a:latin typeface="+mn-lt"/>
                  <a:cs typeface="Times New Roman" pitchFamily="18" charset="0"/>
                </a:rPr>
                <a:t>140K		Air and Missile Defense Tactician			14E, H, T</a:t>
              </a:r>
            </a:p>
            <a:p>
              <a:pPr eaLnBrk="0" hangingPunct="0"/>
              <a:r>
                <a:rPr lang="en-US" sz="1300" dirty="0">
                  <a:latin typeface="+mn-lt"/>
                  <a:cs typeface="Times New Roman" pitchFamily="18" charset="0"/>
                </a:rPr>
                <a:t>140L		Air and Missile Defense Technician		                    14E, H, T, 94S</a:t>
              </a:r>
            </a:p>
            <a:p>
              <a:pPr eaLnBrk="0" hangingPunct="0"/>
              <a:r>
                <a:rPr lang="en-US" sz="1300" dirty="0">
                  <a:solidFill>
                    <a:srgbClr val="FF0000"/>
                  </a:solidFill>
                  <a:latin typeface="+mn-lt"/>
                  <a:cs typeface="Times New Roman" pitchFamily="18" charset="0"/>
                </a:rPr>
                <a:t>150A		Air Traffic and Air Space Management Technician	                    15Q</a:t>
              </a:r>
              <a:endParaRPr lang="en-US" sz="1300" dirty="0">
                <a:solidFill>
                  <a:srgbClr val="FF0000"/>
                </a:solidFill>
                <a:latin typeface="+mn-lt"/>
              </a:endParaRPr>
            </a:p>
            <a:p>
              <a:pPr eaLnBrk="0" hangingPunct="0"/>
              <a:r>
                <a:rPr lang="en-US" sz="1300" dirty="0">
                  <a:solidFill>
                    <a:srgbClr val="FF0000"/>
                  </a:solidFill>
                  <a:latin typeface="+mn-lt"/>
                  <a:cs typeface="Times New Roman" pitchFamily="18" charset="0"/>
                </a:rPr>
                <a:t>150U		Tactical Unmanned Aerial Systems Technician		15C, 15E, 15M, 15W</a:t>
              </a:r>
            </a:p>
            <a:p>
              <a:pPr eaLnBrk="0" hangingPunct="0"/>
              <a:r>
                <a:rPr lang="en-US" sz="1300" dirty="0">
                  <a:latin typeface="+mn-lt"/>
                  <a:cs typeface="Times New Roman" pitchFamily="18" charset="0"/>
                </a:rPr>
                <a:t>151A		Aviation Maintenance Technician			CMF 15 MOS (Except 15P, Q)</a:t>
              </a:r>
              <a:endParaRPr lang="en-US" sz="1300" dirty="0">
                <a:latin typeface="+mn-lt"/>
              </a:endParaRPr>
            </a:p>
            <a:p>
              <a:pPr eaLnBrk="0" hangingPunct="0"/>
              <a:r>
                <a:rPr lang="en-US" sz="1300" dirty="0">
                  <a:solidFill>
                    <a:srgbClr val="00B050"/>
                  </a:solidFill>
                  <a:latin typeface="+mn-lt"/>
                  <a:cs typeface="Times New Roman" pitchFamily="18" charset="0"/>
                </a:rPr>
                <a:t>153A		Rotary Wing Aviator				All MOSs</a:t>
              </a:r>
            </a:p>
            <a:p>
              <a:pPr eaLnBrk="0" hangingPunct="0"/>
              <a:r>
                <a:rPr lang="en-US" sz="1300" dirty="0">
                  <a:solidFill>
                    <a:srgbClr val="00B050"/>
                  </a:solidFill>
                  <a:latin typeface="+mn-lt"/>
                  <a:cs typeface="Times New Roman" pitchFamily="18" charset="0"/>
                </a:rPr>
                <a:t>170A		Cyber Operations Technician			All MOSs </a:t>
              </a:r>
            </a:p>
            <a:p>
              <a:pPr eaLnBrk="0" hangingPunct="0"/>
              <a:r>
                <a:rPr lang="en-US" sz="1300" dirty="0">
                  <a:solidFill>
                    <a:srgbClr val="00B050"/>
                  </a:solidFill>
                  <a:latin typeface="+mn-lt"/>
                  <a:cs typeface="Times New Roman" pitchFamily="18" charset="0"/>
                </a:rPr>
                <a:t>170B		Electromagnetic Warfare Technician		                    All MOSs</a:t>
              </a:r>
            </a:p>
            <a:p>
              <a:r>
                <a:rPr lang="en-US" sz="1300" dirty="0">
                  <a:solidFill>
                    <a:srgbClr val="FF0000"/>
                  </a:solidFill>
                  <a:latin typeface="+mn-lt"/>
                  <a:cs typeface="Times New Roman" pitchFamily="18" charset="0"/>
                </a:rPr>
                <a:t>170D		</a:t>
              </a:r>
              <a:r>
                <a:rPr lang="en-US" sz="1300" dirty="0">
                  <a:solidFill>
                    <a:srgbClr val="FF0000"/>
                  </a:solidFill>
                  <a:latin typeface="+mn-lt"/>
                </a:rPr>
                <a:t>Cyber Capabilities Developer Technician		All MOSs</a:t>
              </a:r>
            </a:p>
            <a:p>
              <a:r>
                <a:rPr lang="en-US" sz="1300" dirty="0">
                  <a:solidFill>
                    <a:srgbClr val="FF0000"/>
                  </a:solidFill>
                  <a:latin typeface="+mn-lt"/>
                </a:rPr>
                <a:t>180A                               Special Forces Warrant Officer                                                   All CMF 18 MOS</a:t>
              </a:r>
            </a:p>
            <a:p>
              <a:pPr eaLnBrk="0" hangingPunct="0"/>
              <a:r>
                <a:rPr lang="en-US" sz="1300" dirty="0">
                  <a:solidFill>
                    <a:srgbClr val="00B050"/>
                  </a:solidFill>
                  <a:latin typeface="+mn-lt"/>
                  <a:cs typeface="Times New Roman" pitchFamily="18" charset="0"/>
                </a:rPr>
                <a:t>255A		Data Operations Warrant Officer			All MOSs </a:t>
              </a:r>
              <a:endParaRPr lang="en-US" sz="1300" dirty="0">
                <a:solidFill>
                  <a:srgbClr val="00B050"/>
                </a:solidFill>
                <a:latin typeface="+mn-lt"/>
              </a:endParaRPr>
            </a:p>
            <a:p>
              <a:pPr eaLnBrk="0" hangingPunct="0"/>
              <a:r>
                <a:rPr lang="en-US" sz="1300" dirty="0">
                  <a:solidFill>
                    <a:srgbClr val="00B050"/>
                  </a:solidFill>
                  <a:latin typeface="+mn-lt"/>
                  <a:cs typeface="Times New Roman" pitchFamily="18" charset="0"/>
                </a:rPr>
                <a:t>255N		Network Operations Warrant Officer		                    All MOSs</a:t>
              </a:r>
            </a:p>
            <a:p>
              <a:r>
                <a:rPr lang="en-US" sz="1300" dirty="0">
                  <a:solidFill>
                    <a:srgbClr val="00B050"/>
                  </a:solidFill>
                  <a:cs typeface="Times New Roman" pitchFamily="18" charset="0"/>
                </a:rPr>
                <a:t>255S		Cyberspace Defense Warrant Officer		                    All MOSs</a:t>
              </a:r>
            </a:p>
            <a:p>
              <a:pPr eaLnBrk="0" hangingPunct="0"/>
              <a:r>
                <a:rPr lang="en-US" sz="1300" dirty="0">
                  <a:latin typeface="+mn-lt"/>
                  <a:cs typeface="Times New Roman" pitchFamily="18" charset="0"/>
                </a:rPr>
                <a:t>270A		Legal Administrator				27D, 42A, 36B, 51C</a:t>
              </a:r>
            </a:p>
            <a:p>
              <a:r>
                <a:rPr lang="en-US" sz="1300" dirty="0">
                  <a:solidFill>
                    <a:srgbClr val="00B150"/>
                  </a:solidFill>
                  <a:cs typeface="Times New Roman" pitchFamily="18" charset="0"/>
                </a:rPr>
                <a:t>280A                               Software Operations Technician                                                 ALL MOSs</a:t>
              </a:r>
              <a:endParaRPr lang="en-US" sz="1300" dirty="0">
                <a:latin typeface="+mn-lt"/>
                <a:cs typeface="Times New Roman" pitchFamily="18" charset="0"/>
              </a:endParaRPr>
            </a:p>
            <a:p>
              <a:pPr eaLnBrk="0" hangingPunct="0"/>
              <a:r>
                <a:rPr lang="en-US" sz="1300" dirty="0">
                  <a:latin typeface="+mn-lt"/>
                  <a:cs typeface="Times New Roman" pitchFamily="18" charset="0"/>
                </a:rPr>
                <a:t>311A		CID Special Agent			</a:t>
              </a:r>
              <a:r>
                <a:rPr lang="en-US" sz="1300">
                  <a:latin typeface="+mn-lt"/>
                  <a:cs typeface="Times New Roman" pitchFamily="18" charset="0"/>
                </a:rPr>
                <a:t>	31D</a:t>
              </a:r>
              <a:endParaRPr lang="en-US" sz="1300" dirty="0">
                <a:latin typeface="+mn-lt"/>
                <a:cs typeface="Times New Roman" pitchFamily="18" charset="0"/>
              </a:endParaRPr>
            </a:p>
            <a:p>
              <a:pPr eaLnBrk="0" hangingPunct="0"/>
              <a:r>
                <a:rPr lang="en-US" sz="1300" dirty="0">
                  <a:solidFill>
                    <a:srgbClr val="FF0000"/>
                  </a:solidFill>
                  <a:latin typeface="+mn-lt"/>
                  <a:cs typeface="Times New Roman" pitchFamily="18" charset="0"/>
                </a:rPr>
                <a:t>350F		All Source Intelligence Technician			35F</a:t>
              </a:r>
              <a:endParaRPr lang="en-US" sz="1300" dirty="0">
                <a:solidFill>
                  <a:srgbClr val="FF0000"/>
                </a:solidFill>
                <a:latin typeface="+mn-lt"/>
              </a:endParaRPr>
            </a:p>
            <a:p>
              <a:pPr eaLnBrk="0" hangingPunct="0"/>
              <a:r>
                <a:rPr lang="en-US" sz="1300" dirty="0">
                  <a:latin typeface="+mn-lt"/>
                  <a:cs typeface="Times New Roman" pitchFamily="18" charset="0"/>
                </a:rPr>
                <a:t>350G		GEOINT Imagery Technician			35G</a:t>
              </a:r>
              <a:endParaRPr lang="en-US" sz="1300" dirty="0">
                <a:latin typeface="+mn-lt"/>
              </a:endParaRPr>
            </a:p>
            <a:p>
              <a:pPr eaLnBrk="0" hangingPunct="0"/>
              <a:r>
                <a:rPr lang="en-US" sz="1300" dirty="0">
                  <a:solidFill>
                    <a:srgbClr val="FF0000"/>
                  </a:solidFill>
                  <a:latin typeface="+mn-lt"/>
                  <a:cs typeface="Times New Roman" pitchFamily="18" charset="0"/>
                </a:rPr>
                <a:t>351L     		Counterintelligence Technician			35L</a:t>
              </a:r>
            </a:p>
            <a:p>
              <a:r>
                <a:rPr lang="en-US" sz="1300" dirty="0">
                  <a:latin typeface="+mj-lt"/>
                  <a:cs typeface="Times New Roman" pitchFamily="18" charset="0"/>
                </a:rPr>
                <a:t>351M		Human Intelligence Collection Technician		35M </a:t>
              </a:r>
            </a:p>
            <a:p>
              <a:pPr eaLnBrk="0" hangingPunct="0"/>
              <a:endParaRPr lang="en-US" sz="1300" dirty="0">
                <a:solidFill>
                  <a:srgbClr val="FF0000"/>
                </a:solidFill>
                <a:latin typeface="+mn-lt"/>
                <a:cs typeface="Times New Roman" pitchFamily="18" charset="0"/>
              </a:endParaRPr>
            </a:p>
          </p:txBody>
        </p:sp>
        <p:sp>
          <p:nvSpPr>
            <p:cNvPr id="6" name="Rectangle 2"/>
            <p:cNvSpPr>
              <a:spLocks noChangeArrowheads="1"/>
            </p:cNvSpPr>
            <p:nvPr/>
          </p:nvSpPr>
          <p:spPr bwMode="auto">
            <a:xfrm>
              <a:off x="112540" y="1646220"/>
              <a:ext cx="8377940" cy="369348"/>
            </a:xfrm>
            <a:prstGeom prst="rect">
              <a:avLst/>
            </a:prstGeom>
            <a:noFill/>
            <a:ln w="9525">
              <a:noFill/>
              <a:miter lim="800000"/>
              <a:headEnd/>
              <a:tailEnd/>
            </a:ln>
          </p:spPr>
          <p:txBody>
            <a:bodyPr wrap="none" anchor="ctr">
              <a:spAutoFit/>
            </a:bodyPr>
            <a:lstStyle/>
            <a:p>
              <a:r>
                <a:rPr lang="en-US" b="1" dirty="0">
                  <a:latin typeface="+mn-lt"/>
                  <a:cs typeface="Times New Roman" pitchFamily="18" charset="0"/>
                </a:rPr>
                <a:t>WO MOS	MOS Description    		     	Enlisted Feeder MOSs</a:t>
              </a:r>
              <a:endParaRPr lang="en-US" dirty="0">
                <a:latin typeface="+mn-lt"/>
                <a:cs typeface="Times New Roman" pitchFamily="18" charset="0"/>
              </a:endParaRPr>
            </a:p>
          </p:txBody>
        </p:sp>
      </p:grpSp>
      <p:sp>
        <p:nvSpPr>
          <p:cNvPr id="7" name="TextBox 6"/>
          <p:cNvSpPr txBox="1"/>
          <p:nvPr/>
        </p:nvSpPr>
        <p:spPr>
          <a:xfrm>
            <a:off x="3754716" y="6271178"/>
            <a:ext cx="4470776" cy="307777"/>
          </a:xfrm>
          <a:prstGeom prst="rect">
            <a:avLst/>
          </a:prstGeom>
          <a:noFill/>
          <a:ln>
            <a:solidFill>
              <a:schemeClr val="tx1"/>
            </a:solidFill>
          </a:ln>
        </p:spPr>
        <p:txBody>
          <a:bodyPr wrap="none" rtlCol="0">
            <a:spAutoFit/>
          </a:bodyPr>
          <a:lstStyle/>
          <a:p>
            <a:r>
              <a:rPr lang="en-US" sz="1400" b="1" dirty="0">
                <a:solidFill>
                  <a:srgbClr val="00B050"/>
                </a:solidFill>
                <a:latin typeface="+mn-lt"/>
              </a:rPr>
              <a:t>Open to ALL MOSs provided prerequisites are met</a:t>
            </a:r>
          </a:p>
        </p:txBody>
      </p:sp>
      <p:sp>
        <p:nvSpPr>
          <p:cNvPr id="8" name="TextBox 7"/>
          <p:cNvSpPr txBox="1"/>
          <p:nvPr/>
        </p:nvSpPr>
        <p:spPr>
          <a:xfrm>
            <a:off x="918508" y="6271178"/>
            <a:ext cx="1507144" cy="307777"/>
          </a:xfrm>
          <a:prstGeom prst="rect">
            <a:avLst/>
          </a:prstGeom>
          <a:noFill/>
          <a:ln>
            <a:solidFill>
              <a:schemeClr val="tx1"/>
            </a:solidFill>
          </a:ln>
        </p:spPr>
        <p:txBody>
          <a:bodyPr wrap="none" rtlCol="0">
            <a:spAutoFit/>
          </a:bodyPr>
          <a:lstStyle/>
          <a:p>
            <a:r>
              <a:rPr lang="en-US" sz="1400" b="1" dirty="0">
                <a:solidFill>
                  <a:srgbClr val="FF0000"/>
                </a:solidFill>
                <a:latin typeface="+mn-lt"/>
              </a:rPr>
              <a:t>Critical Mission</a:t>
            </a:r>
          </a:p>
        </p:txBody>
      </p:sp>
    </p:spTree>
    <p:extLst>
      <p:ext uri="{BB962C8B-B14F-4D97-AF65-F5344CB8AC3E}">
        <p14:creationId xmlns:p14="http://schemas.microsoft.com/office/powerpoint/2010/main" val="3751356555"/>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chemeClr val="tx1"/>
                </a:solidFill>
                <a:latin typeface="+mn-lt"/>
              </a:rPr>
              <a:t>Warrant Officer MOSs</a:t>
            </a:r>
          </a:p>
        </p:txBody>
      </p:sp>
      <p:sp>
        <p:nvSpPr>
          <p:cNvPr id="4" name="Rectangle 1"/>
          <p:cNvSpPr>
            <a:spLocks noChangeArrowheads="1"/>
          </p:cNvSpPr>
          <p:nvPr/>
        </p:nvSpPr>
        <p:spPr bwMode="auto">
          <a:xfrm>
            <a:off x="88545" y="1194547"/>
            <a:ext cx="9024079" cy="5293757"/>
          </a:xfrm>
          <a:prstGeom prst="rect">
            <a:avLst/>
          </a:prstGeom>
          <a:noFill/>
          <a:ln w="9525">
            <a:noFill/>
            <a:miter lim="800000"/>
            <a:headEnd/>
            <a:tailEnd/>
          </a:ln>
        </p:spPr>
        <p:txBody>
          <a:bodyPr wrap="square" anchor="ctr">
            <a:spAutoFit/>
          </a:bodyPr>
          <a:lstStyle/>
          <a:p>
            <a:r>
              <a:rPr lang="en-US" sz="1300" dirty="0">
                <a:solidFill>
                  <a:srgbClr val="FF0000"/>
                </a:solidFill>
                <a:latin typeface="+mj-lt"/>
                <a:cs typeface="Times New Roman" pitchFamily="18" charset="0"/>
              </a:rPr>
              <a:t>351Z		Attaché Intelligence Operations Technician		All MOS with SQI 7 </a:t>
            </a:r>
          </a:p>
          <a:p>
            <a:r>
              <a:rPr lang="en-US" sz="1300" dirty="0">
                <a:latin typeface="+mj-lt"/>
              </a:rPr>
              <a:t>352N		SIGINT Analysis Technician			35N, P, S</a:t>
            </a:r>
          </a:p>
          <a:p>
            <a:pPr eaLnBrk="0" hangingPunct="0"/>
            <a:r>
              <a:rPr lang="en-US" sz="1300" dirty="0">
                <a:latin typeface="+mj-lt"/>
              </a:rPr>
              <a:t>352S		Signals Collection Technician			35S</a:t>
            </a:r>
          </a:p>
          <a:p>
            <a:pPr eaLnBrk="0" hangingPunct="0"/>
            <a:r>
              <a:rPr lang="en-US" sz="1300" dirty="0">
                <a:latin typeface="+mj-lt"/>
              </a:rPr>
              <a:t>353T		MI Systems Maintenance/Integration Technician	                    35T</a:t>
            </a:r>
          </a:p>
          <a:p>
            <a:pPr eaLnBrk="0" hangingPunct="0"/>
            <a:r>
              <a:rPr lang="en-US" sz="1300" dirty="0">
                <a:solidFill>
                  <a:srgbClr val="00B150"/>
                </a:solidFill>
                <a:latin typeface="+mj-lt"/>
              </a:rPr>
              <a:t>390A                                Robotics Technician                                                                   All MOSs</a:t>
            </a:r>
          </a:p>
          <a:p>
            <a:pPr eaLnBrk="0" hangingPunct="0"/>
            <a:r>
              <a:rPr lang="en-US" sz="1300" dirty="0">
                <a:latin typeface="+mj-lt"/>
              </a:rPr>
              <a:t>420A		Human Resources Technician			42A</a:t>
            </a:r>
          </a:p>
          <a:p>
            <a:r>
              <a:rPr lang="en-US" sz="1300" dirty="0">
                <a:solidFill>
                  <a:srgbClr val="00B050"/>
                </a:solidFill>
                <a:latin typeface="+mj-lt"/>
              </a:rPr>
              <a:t>420T		Talent Acquisitions Technician			79R; All MOSs</a:t>
            </a:r>
          </a:p>
          <a:p>
            <a:r>
              <a:rPr lang="en-US" sz="1300" dirty="0">
                <a:latin typeface="+mj-lt"/>
              </a:rPr>
              <a:t>420C                               Bandmaster                                                                                All CMF 02 MOS’s, 42R, 42S</a:t>
            </a:r>
          </a:p>
          <a:p>
            <a:pPr eaLnBrk="0" hangingPunct="0"/>
            <a:r>
              <a:rPr lang="en-US" sz="1300" dirty="0">
                <a:latin typeface="+mj-lt"/>
              </a:rPr>
              <a:t>740A		Chemical, Biological, Radiological and Nuclear Tech	74D</a:t>
            </a:r>
          </a:p>
          <a:p>
            <a:pPr eaLnBrk="0" hangingPunct="0"/>
            <a:r>
              <a:rPr lang="en-US" sz="1300" dirty="0">
                <a:solidFill>
                  <a:srgbClr val="00B050"/>
                </a:solidFill>
                <a:latin typeface="+mj-lt"/>
              </a:rPr>
              <a:t>880A		Marine Deck Officer				</a:t>
            </a:r>
            <a:r>
              <a:rPr lang="en-US" sz="1300" dirty="0">
                <a:solidFill>
                  <a:srgbClr val="00B050"/>
                </a:solidFill>
                <a:latin typeface="+mj-lt"/>
                <a:cs typeface="Times New Roman" pitchFamily="18" charset="0"/>
              </a:rPr>
              <a:t>All MOSs</a:t>
            </a:r>
          </a:p>
          <a:p>
            <a:pPr eaLnBrk="0" hangingPunct="0"/>
            <a:r>
              <a:rPr lang="en-US" sz="1300" dirty="0">
                <a:solidFill>
                  <a:srgbClr val="00B050"/>
                </a:solidFill>
                <a:latin typeface="+mj-lt"/>
              </a:rPr>
              <a:t>881A		Marine Engineering Officer			</a:t>
            </a:r>
            <a:r>
              <a:rPr lang="en-US" sz="1300" dirty="0">
                <a:solidFill>
                  <a:srgbClr val="00B050"/>
                </a:solidFill>
                <a:latin typeface="+mj-lt"/>
                <a:cs typeface="Times New Roman" pitchFamily="18" charset="0"/>
              </a:rPr>
              <a:t>All MOSs</a:t>
            </a:r>
            <a:r>
              <a:rPr lang="en-US" sz="1300" dirty="0">
                <a:solidFill>
                  <a:srgbClr val="00B050"/>
                </a:solidFill>
                <a:latin typeface="+mj-lt"/>
              </a:rPr>
              <a:t>	</a:t>
            </a:r>
          </a:p>
          <a:p>
            <a:pPr eaLnBrk="0" hangingPunct="0"/>
            <a:r>
              <a:rPr lang="en-US" sz="1300" dirty="0">
                <a:solidFill>
                  <a:srgbClr val="00B050"/>
                </a:solidFill>
                <a:latin typeface="+mj-lt"/>
              </a:rPr>
              <a:t>882A		Mobility Officer				</a:t>
            </a:r>
            <a:r>
              <a:rPr lang="en-US" sz="1300" dirty="0">
                <a:solidFill>
                  <a:srgbClr val="00B050"/>
                </a:solidFill>
                <a:latin typeface="+mj-lt"/>
                <a:cs typeface="Times New Roman" pitchFamily="18" charset="0"/>
              </a:rPr>
              <a:t>All MOSs</a:t>
            </a:r>
          </a:p>
          <a:p>
            <a:pPr eaLnBrk="0" hangingPunct="0"/>
            <a:r>
              <a:rPr lang="en-US" sz="1300" dirty="0">
                <a:latin typeface="+mj-lt"/>
              </a:rPr>
              <a:t>890A		Ammunition Warrant Officer			89A, B, D</a:t>
            </a:r>
          </a:p>
          <a:p>
            <a:pPr eaLnBrk="0" hangingPunct="0"/>
            <a:r>
              <a:rPr lang="en-US" sz="1300" dirty="0">
                <a:latin typeface="+mj-lt"/>
              </a:rPr>
              <a:t>913A		Armament Systems Maintenance 			91A, F, M, P</a:t>
            </a:r>
          </a:p>
          <a:p>
            <a:pPr eaLnBrk="0" hangingPunct="0"/>
            <a:r>
              <a:rPr lang="en-US" sz="1300" dirty="0">
                <a:latin typeface="+mj-lt"/>
              </a:rPr>
              <a:t>914A		Allied Trades Warrant Officer			91E, X</a:t>
            </a:r>
          </a:p>
          <a:p>
            <a:pPr eaLnBrk="0" hangingPunct="0"/>
            <a:r>
              <a:rPr lang="en-US" sz="1300" dirty="0">
                <a:latin typeface="+mj-lt"/>
              </a:rPr>
              <a:t>915A		Automotive Maintenance Warrant Officer 	                    91B, C, D, J , X</a:t>
            </a:r>
          </a:p>
          <a:p>
            <a:pPr eaLnBrk="0" hangingPunct="0"/>
            <a:r>
              <a:rPr lang="en-US" sz="1300" dirty="0">
                <a:latin typeface="+mj-lt"/>
              </a:rPr>
              <a:t>915S                               Stryker Maintenance Warrant Officer                                          91B, S, X</a:t>
            </a:r>
          </a:p>
          <a:p>
            <a:pPr eaLnBrk="0" hangingPunct="0"/>
            <a:r>
              <a:rPr lang="en-US" sz="1300" dirty="0">
                <a:latin typeface="+mj-lt"/>
              </a:rPr>
              <a:t>915T                               Track Maintenance Warrant Officer                                             91A, H, L, M, P, X</a:t>
            </a:r>
          </a:p>
          <a:p>
            <a:pPr eaLnBrk="0" hangingPunct="0"/>
            <a:r>
              <a:rPr lang="en-US" sz="1300" dirty="0">
                <a:latin typeface="+mj-lt"/>
              </a:rPr>
              <a:t>919A		Engineer Equipment Maintenance Warrant Officer	                    91H, L, X</a:t>
            </a:r>
          </a:p>
          <a:p>
            <a:pPr eaLnBrk="0" hangingPunct="0"/>
            <a:r>
              <a:rPr lang="en-US" sz="1300" dirty="0">
                <a:latin typeface="+mj-lt"/>
              </a:rPr>
              <a:t>920A		Property Accounting Technician			92Y</a:t>
            </a:r>
          </a:p>
          <a:p>
            <a:pPr eaLnBrk="0" hangingPunct="0"/>
            <a:r>
              <a:rPr lang="en-US" sz="1300" dirty="0">
                <a:latin typeface="+mj-lt"/>
              </a:rPr>
              <a:t>920B		Supply Systems Technician			92A, 68J</a:t>
            </a:r>
          </a:p>
          <a:p>
            <a:pPr eaLnBrk="0" hangingPunct="0"/>
            <a:r>
              <a:rPr lang="en-US" sz="1300" dirty="0">
                <a:solidFill>
                  <a:srgbClr val="FF0000"/>
                </a:solidFill>
                <a:latin typeface="+mj-lt"/>
              </a:rPr>
              <a:t>921A		Airdrop Systems Technician			92R</a:t>
            </a:r>
          </a:p>
          <a:p>
            <a:pPr eaLnBrk="0" hangingPunct="0"/>
            <a:r>
              <a:rPr lang="en-US" sz="1300" dirty="0">
                <a:latin typeface="+mj-lt"/>
              </a:rPr>
              <a:t>922A		Food Service Technician			                    92G, 68M</a:t>
            </a:r>
          </a:p>
          <a:p>
            <a:pPr eaLnBrk="0" hangingPunct="0"/>
            <a:r>
              <a:rPr lang="en-US" sz="1300" dirty="0">
                <a:latin typeface="+mj-lt"/>
              </a:rPr>
              <a:t>923A		Petroleum Systems Technician			92F, L, W</a:t>
            </a:r>
            <a:endParaRPr lang="en-US" sz="1300" dirty="0">
              <a:solidFill>
                <a:srgbClr val="FF0000"/>
              </a:solidFill>
              <a:latin typeface="+mj-lt"/>
            </a:endParaRPr>
          </a:p>
          <a:p>
            <a:pPr eaLnBrk="0" hangingPunct="0"/>
            <a:r>
              <a:rPr lang="en-US" sz="1300" dirty="0">
                <a:solidFill>
                  <a:srgbClr val="FF0000"/>
                </a:solidFill>
                <a:latin typeface="+mj-lt"/>
              </a:rPr>
              <a:t>948B		Electronic Systems Maintenance			94D, E, F, H, M, R, W, Y, Z</a:t>
            </a:r>
          </a:p>
          <a:p>
            <a:pPr eaLnBrk="0" hangingPunct="0"/>
            <a:r>
              <a:rPr lang="en-US" sz="1300" dirty="0">
                <a:solidFill>
                  <a:srgbClr val="FF0000"/>
                </a:solidFill>
                <a:latin typeface="+mj-lt"/>
              </a:rPr>
              <a:t>948D</a:t>
            </a:r>
            <a:r>
              <a:rPr lang="en-US" sz="1300" dirty="0">
                <a:latin typeface="+mj-lt"/>
              </a:rPr>
              <a:t>		</a:t>
            </a:r>
            <a:r>
              <a:rPr lang="en-US" sz="1300" dirty="0">
                <a:solidFill>
                  <a:srgbClr val="FF0000"/>
                </a:solidFill>
                <a:latin typeface="+mj-lt"/>
              </a:rPr>
              <a:t>Electronic Missile Systems Maintenance</a:t>
            </a:r>
            <a:r>
              <a:rPr lang="en-US" sz="1300" dirty="0">
                <a:latin typeface="+mj-lt"/>
              </a:rPr>
              <a:t>		</a:t>
            </a:r>
            <a:r>
              <a:rPr lang="en-US" sz="1300" dirty="0">
                <a:solidFill>
                  <a:srgbClr val="FF0000"/>
                </a:solidFill>
                <a:latin typeface="+mj-lt"/>
              </a:rPr>
              <a:t>94A, M, P, S, T, X, Z</a:t>
            </a:r>
          </a:p>
        </p:txBody>
      </p:sp>
      <p:sp>
        <p:nvSpPr>
          <p:cNvPr id="6" name="Rectangle 2"/>
          <p:cNvSpPr>
            <a:spLocks noChangeArrowheads="1"/>
          </p:cNvSpPr>
          <p:nvPr/>
        </p:nvSpPr>
        <p:spPr bwMode="auto">
          <a:xfrm>
            <a:off x="69737" y="996434"/>
            <a:ext cx="9084538" cy="369332"/>
          </a:xfrm>
          <a:prstGeom prst="rect">
            <a:avLst/>
          </a:prstGeom>
          <a:noFill/>
          <a:ln w="9525">
            <a:noFill/>
            <a:miter lim="800000"/>
            <a:headEnd/>
            <a:tailEnd/>
          </a:ln>
        </p:spPr>
        <p:txBody>
          <a:bodyPr wrap="none" anchor="ctr">
            <a:spAutoFit/>
          </a:bodyPr>
          <a:lstStyle/>
          <a:p>
            <a:r>
              <a:rPr lang="en-US" b="1" dirty="0">
                <a:latin typeface="+mn-lt"/>
                <a:cs typeface="Times New Roman" pitchFamily="18" charset="0"/>
              </a:rPr>
              <a:t>WO MOS	MOS Description    		     	Enlisted Feeder MOSs</a:t>
            </a:r>
            <a:endParaRPr lang="en-US" dirty="0">
              <a:latin typeface="+mn-lt"/>
              <a:cs typeface="Times New Roman" pitchFamily="18" charset="0"/>
            </a:endParaRPr>
          </a:p>
        </p:txBody>
      </p:sp>
    </p:spTree>
    <p:extLst>
      <p:ext uri="{BB962C8B-B14F-4D97-AF65-F5344CB8AC3E}">
        <p14:creationId xmlns:p14="http://schemas.microsoft.com/office/powerpoint/2010/main" val="2687229473"/>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Board Schedule</a:t>
            </a:r>
          </a:p>
        </p:txBody>
      </p:sp>
      <p:sp>
        <p:nvSpPr>
          <p:cNvPr id="6" name="Rectangle 14"/>
          <p:cNvSpPr>
            <a:spLocks noChangeArrowheads="1"/>
          </p:cNvSpPr>
          <p:nvPr/>
        </p:nvSpPr>
        <p:spPr bwMode="auto">
          <a:xfrm>
            <a:off x="0" y="6003617"/>
            <a:ext cx="9144000" cy="578659"/>
          </a:xfrm>
          <a:prstGeom prst="rect">
            <a:avLst/>
          </a:prstGeom>
          <a:noFill/>
          <a:ln w="9525">
            <a:noFill/>
            <a:miter lim="800000"/>
            <a:headEnd/>
            <a:tailEnd/>
          </a:ln>
        </p:spPr>
        <p:txBody>
          <a:bodyPr/>
          <a:lstStyle/>
          <a:p>
            <a:pPr marL="342900" indent="-342900" algn="ctr">
              <a:spcBef>
                <a:spcPct val="20000"/>
              </a:spcBef>
              <a:buClr>
                <a:srgbClr val="FF9933"/>
              </a:buClr>
            </a:pPr>
            <a:r>
              <a:rPr lang="en-US" sz="3200" b="1" dirty="0"/>
              <a:t>https://recruiting.army.mil/ISO/AWOR</a:t>
            </a:r>
          </a:p>
        </p:txBody>
      </p:sp>
      <p:pic>
        <p:nvPicPr>
          <p:cNvPr id="9" name="Picture 8" descr="A picture containing text, different&#10;&#10;Description automatically generated">
            <a:extLst>
              <a:ext uri="{FF2B5EF4-FFF2-40B4-BE49-F238E27FC236}">
                <a16:creationId xmlns:a16="http://schemas.microsoft.com/office/drawing/2014/main" id="{303947BF-BC72-B3F0-113F-9E83B9F6569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0914" y="2313649"/>
            <a:ext cx="9144000" cy="3689968"/>
          </a:xfrm>
          <a:prstGeom prst="rect">
            <a:avLst/>
          </a:prstGeom>
        </p:spPr>
      </p:pic>
      <p:sp>
        <p:nvSpPr>
          <p:cNvPr id="4" name="Rectangle 3"/>
          <p:cNvSpPr/>
          <p:nvPr/>
        </p:nvSpPr>
        <p:spPr>
          <a:xfrm>
            <a:off x="3048000" y="2699368"/>
            <a:ext cx="3048000" cy="1905000"/>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Graphical user interface">
            <a:extLst>
              <a:ext uri="{FF2B5EF4-FFF2-40B4-BE49-F238E27FC236}">
                <a16:creationId xmlns:a16="http://schemas.microsoft.com/office/drawing/2014/main" id="{EB89072B-6BEB-2244-0795-5F255E745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1" y="1311609"/>
            <a:ext cx="9144000" cy="1387759"/>
          </a:xfrm>
          <a:prstGeom prst="rect">
            <a:avLst/>
          </a:prstGeom>
        </p:spPr>
      </p:pic>
    </p:spTree>
    <p:extLst>
      <p:ext uri="{BB962C8B-B14F-4D97-AF65-F5344CB8AC3E}">
        <p14:creationId xmlns:p14="http://schemas.microsoft.com/office/powerpoint/2010/main" val="386785596"/>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t>Packet Submission Deadlines</a:t>
            </a:r>
          </a:p>
        </p:txBody>
      </p:sp>
      <p:graphicFrame>
        <p:nvGraphicFramePr>
          <p:cNvPr id="3" name="Table 2"/>
          <p:cNvGraphicFramePr>
            <a:graphicFrameLocks noGrp="1"/>
          </p:cNvGraphicFramePr>
          <p:nvPr>
            <p:extLst>
              <p:ext uri="{D42A27DB-BD31-4B8C-83A1-F6EECF244321}">
                <p14:modId xmlns:p14="http://schemas.microsoft.com/office/powerpoint/2010/main" val="660890801"/>
              </p:ext>
            </p:extLst>
          </p:nvPr>
        </p:nvGraphicFramePr>
        <p:xfrm>
          <a:off x="331505" y="1367705"/>
          <a:ext cx="8497453" cy="3308205"/>
        </p:xfrm>
        <a:graphic>
          <a:graphicData uri="http://schemas.openxmlformats.org/drawingml/2006/table">
            <a:tbl>
              <a:tblPr>
                <a:tableStyleId>{284E427A-3D55-4303-BF80-6455036E1DE7}</a:tableStyleId>
              </a:tblPr>
              <a:tblGrid>
                <a:gridCol w="1939636">
                  <a:extLst>
                    <a:ext uri="{9D8B030D-6E8A-4147-A177-3AD203B41FA5}">
                      <a16:colId xmlns:a16="http://schemas.microsoft.com/office/drawing/2014/main" val="20000"/>
                    </a:ext>
                  </a:extLst>
                </a:gridCol>
                <a:gridCol w="2009388">
                  <a:extLst>
                    <a:ext uri="{9D8B030D-6E8A-4147-A177-3AD203B41FA5}">
                      <a16:colId xmlns:a16="http://schemas.microsoft.com/office/drawing/2014/main" val="20001"/>
                    </a:ext>
                  </a:extLst>
                </a:gridCol>
                <a:gridCol w="2419658">
                  <a:extLst>
                    <a:ext uri="{9D8B030D-6E8A-4147-A177-3AD203B41FA5}">
                      <a16:colId xmlns:a16="http://schemas.microsoft.com/office/drawing/2014/main" val="20002"/>
                    </a:ext>
                  </a:extLst>
                </a:gridCol>
                <a:gridCol w="2128771">
                  <a:extLst>
                    <a:ext uri="{9D8B030D-6E8A-4147-A177-3AD203B41FA5}">
                      <a16:colId xmlns:a16="http://schemas.microsoft.com/office/drawing/2014/main" val="20003"/>
                    </a:ext>
                  </a:extLst>
                </a:gridCol>
              </a:tblGrid>
              <a:tr h="303105">
                <a:tc>
                  <a:txBody>
                    <a:bodyPr/>
                    <a:lstStyle/>
                    <a:p>
                      <a:pPr algn="ctr" fontAlgn="b"/>
                      <a:r>
                        <a:rPr lang="en-US" sz="1700" b="1" u="none" strike="noStrike" dirty="0">
                          <a:solidFill>
                            <a:schemeClr val="tx1"/>
                          </a:solidFill>
                          <a:effectLst/>
                          <a:latin typeface="+mj-lt"/>
                        </a:rPr>
                        <a:t>Board Dates</a:t>
                      </a:r>
                      <a:endParaRPr lang="en-US" sz="1700" b="1" i="0" u="none" strike="noStrike" dirty="0">
                        <a:solidFill>
                          <a:schemeClr val="tx1"/>
                        </a:solidFill>
                        <a:effectLst/>
                        <a:latin typeface="+mj-lt"/>
                      </a:endParaRPr>
                    </a:p>
                  </a:txBody>
                  <a:tcPr marL="9525" marR="9525" marT="9525" marB="0" anchor="ctr">
                    <a:cell3D prstMaterial="dkEdge">
                      <a:bevel/>
                      <a:lightRig rig="flood" dir="t"/>
                    </a:cell3D>
                    <a:solidFill>
                      <a:schemeClr val="accent2"/>
                    </a:solidFill>
                  </a:tcPr>
                </a:tc>
                <a:tc>
                  <a:txBody>
                    <a:bodyPr/>
                    <a:lstStyle/>
                    <a:p>
                      <a:pPr algn="ctr" fontAlgn="b"/>
                      <a:r>
                        <a:rPr lang="en-US" sz="1700" b="1" u="none" strike="noStrike" dirty="0">
                          <a:solidFill>
                            <a:schemeClr val="tx1"/>
                          </a:solidFill>
                          <a:effectLst/>
                          <a:latin typeface="+mj-lt"/>
                        </a:rPr>
                        <a:t>New Packet Deadline</a:t>
                      </a:r>
                      <a:endParaRPr lang="en-US" sz="1700" b="1" i="0" u="none" strike="noStrike" dirty="0">
                        <a:solidFill>
                          <a:schemeClr val="tx1"/>
                        </a:solidFill>
                        <a:effectLst/>
                        <a:latin typeface="+mj-lt"/>
                      </a:endParaRPr>
                    </a:p>
                  </a:txBody>
                  <a:tcPr marL="9525" marR="9525" marT="9525" marB="0" anchor="ctr">
                    <a:cell3D prstMaterial="dkEdge">
                      <a:bevel/>
                      <a:lightRig rig="flood" dir="t"/>
                    </a:cell3D>
                    <a:solidFill>
                      <a:schemeClr val="accent2"/>
                    </a:solidFill>
                  </a:tcPr>
                </a:tc>
                <a:tc>
                  <a:txBody>
                    <a:bodyPr/>
                    <a:lstStyle/>
                    <a:p>
                      <a:pPr algn="ctr" fontAlgn="b"/>
                      <a:r>
                        <a:rPr lang="en-US" sz="1700" b="1" u="none" strike="noStrike" dirty="0">
                          <a:solidFill>
                            <a:schemeClr val="tx1"/>
                          </a:solidFill>
                          <a:effectLst/>
                          <a:latin typeface="+mj-lt"/>
                        </a:rPr>
                        <a:t>Corrections Deadline</a:t>
                      </a:r>
                      <a:endParaRPr lang="en-US" sz="1700" b="1" i="0" u="none" strike="noStrike" dirty="0">
                        <a:solidFill>
                          <a:schemeClr val="tx1"/>
                        </a:solidFill>
                        <a:effectLst/>
                        <a:latin typeface="+mj-lt"/>
                      </a:endParaRPr>
                    </a:p>
                  </a:txBody>
                  <a:tcPr marL="9525" marR="9525" marT="9525" marB="0" anchor="ctr">
                    <a:cell3D prstMaterial="dkEdge">
                      <a:bevel/>
                      <a:lightRig rig="flood" dir="t"/>
                    </a:cell3D>
                    <a:solidFill>
                      <a:schemeClr val="accent2"/>
                    </a:solidFill>
                  </a:tcPr>
                </a:tc>
                <a:tc>
                  <a:txBody>
                    <a:bodyPr/>
                    <a:lstStyle/>
                    <a:p>
                      <a:pPr algn="ctr" fontAlgn="b"/>
                      <a:r>
                        <a:rPr lang="en-US" sz="1700" b="1" u="none" strike="noStrike" dirty="0">
                          <a:solidFill>
                            <a:schemeClr val="tx1"/>
                          </a:solidFill>
                          <a:effectLst/>
                          <a:latin typeface="+mj-lt"/>
                        </a:rPr>
                        <a:t>Updates  Deadline</a:t>
                      </a:r>
                      <a:endParaRPr lang="en-US" sz="1700" b="1" i="0" u="none" strike="noStrike" dirty="0">
                        <a:solidFill>
                          <a:schemeClr val="tx1"/>
                        </a:solidFill>
                        <a:effectLst/>
                        <a:latin typeface="+mj-lt"/>
                      </a:endParaRPr>
                    </a:p>
                  </a:txBody>
                  <a:tcPr marL="9525" marR="9525" marT="9525" marB="0" anchor="ctr">
                    <a:cell3D prstMaterial="dkEdge">
                      <a:bevel/>
                      <a:lightRig rig="flood" dir="t"/>
                    </a:cell3D>
                    <a:solidFill>
                      <a:schemeClr val="accent2"/>
                    </a:solidFill>
                  </a:tcPr>
                </a:tc>
                <a:extLst>
                  <a:ext uri="{0D108BD9-81ED-4DB2-BD59-A6C34878D82A}">
                    <a16:rowId xmlns:a16="http://schemas.microsoft.com/office/drawing/2014/main" val="10000"/>
                  </a:ext>
                </a:extLst>
              </a:tr>
              <a:tr h="471055">
                <a:tc>
                  <a:txBody>
                    <a:bodyPr/>
                    <a:lstStyle/>
                    <a:p>
                      <a:pPr algn="ctr">
                        <a:buNone/>
                      </a:pPr>
                      <a:r>
                        <a:rPr lang="en-US" sz="1800" b="1" i="0" dirty="0">
                          <a:solidFill>
                            <a:schemeClr val="bg1"/>
                          </a:solidFill>
                          <a:effectLst/>
                          <a:latin typeface="inherit"/>
                        </a:rPr>
                        <a:t>16-20 Nov 26</a:t>
                      </a:r>
                      <a:endParaRPr lang="en-US" sz="2400" b="0" i="0" dirty="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21 Sep 26</a:t>
                      </a:r>
                      <a:endParaRPr lang="en-US" sz="2400" b="0" i="0" dirty="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05 Oct 26</a:t>
                      </a:r>
                      <a:endParaRPr lang="en-US" sz="2400" b="0" i="0" dirty="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02 Nov 26</a:t>
                      </a:r>
                      <a:endParaRPr lang="en-US" sz="2400" b="0" i="0">
                        <a:solidFill>
                          <a:schemeClr val="bg1"/>
                        </a:solidFill>
                        <a:effectLst/>
                        <a:latin typeface="Helvetica Neue"/>
                      </a:endParaRPr>
                    </a:p>
                  </a:txBody>
                  <a:tcPr marL="0" marR="0" marT="0" marB="0" anchor="ctr">
                    <a:cell3D prstMaterial="dkEdge">
                      <a:bevel/>
                      <a:lightRig rig="flood" dir="t"/>
                    </a:cell3D>
                  </a:tcPr>
                </a:tc>
                <a:extLst>
                  <a:ext uri="{0D108BD9-81ED-4DB2-BD59-A6C34878D82A}">
                    <a16:rowId xmlns:a16="http://schemas.microsoft.com/office/drawing/2014/main" val="1126351935"/>
                  </a:ext>
                </a:extLst>
              </a:tr>
              <a:tr h="471055">
                <a:tc>
                  <a:txBody>
                    <a:bodyPr/>
                    <a:lstStyle/>
                    <a:p>
                      <a:pPr algn="ctr">
                        <a:buNone/>
                      </a:pPr>
                      <a:r>
                        <a:rPr lang="en-US" sz="1800" b="1" i="0">
                          <a:solidFill>
                            <a:schemeClr val="bg1"/>
                          </a:solidFill>
                          <a:effectLst/>
                          <a:latin typeface="inherit"/>
                        </a:rPr>
                        <a:t>25-29 Jan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16 Nov 26</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07 Dec 26</a:t>
                      </a:r>
                      <a:endParaRPr lang="en-US" sz="2400" b="0" i="0" dirty="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11 Jan 27</a:t>
                      </a:r>
                      <a:endParaRPr lang="en-US" sz="2400" b="0" i="0" dirty="0">
                        <a:solidFill>
                          <a:schemeClr val="bg1"/>
                        </a:solidFill>
                        <a:effectLst/>
                        <a:latin typeface="Helvetica Neue"/>
                      </a:endParaRPr>
                    </a:p>
                  </a:txBody>
                  <a:tcPr marL="0" marR="0" marT="0" marB="0" anchor="ctr">
                    <a:cell3D prstMaterial="dkEdge">
                      <a:bevel/>
                      <a:lightRig rig="flood" dir="t"/>
                    </a:cell3D>
                  </a:tcPr>
                </a:tc>
                <a:extLst>
                  <a:ext uri="{0D108BD9-81ED-4DB2-BD59-A6C34878D82A}">
                    <a16:rowId xmlns:a16="http://schemas.microsoft.com/office/drawing/2014/main" val="504105039"/>
                  </a:ext>
                </a:extLst>
              </a:tr>
              <a:tr h="471055">
                <a:tc>
                  <a:txBody>
                    <a:bodyPr/>
                    <a:lstStyle/>
                    <a:p>
                      <a:pPr algn="ctr">
                        <a:buNone/>
                      </a:pPr>
                      <a:r>
                        <a:rPr lang="en-US" sz="1800" b="1" i="0">
                          <a:solidFill>
                            <a:schemeClr val="bg1"/>
                          </a:solidFill>
                          <a:effectLst/>
                          <a:latin typeface="inherit"/>
                        </a:rPr>
                        <a:t>22-26 Mar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25 Jan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08 Feb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01 Mar 27</a:t>
                      </a:r>
                      <a:endParaRPr lang="en-US" sz="2400" b="0" i="0" dirty="0">
                        <a:solidFill>
                          <a:schemeClr val="bg1"/>
                        </a:solidFill>
                        <a:effectLst/>
                        <a:latin typeface="Helvetica Neue"/>
                      </a:endParaRPr>
                    </a:p>
                  </a:txBody>
                  <a:tcPr marL="0" marR="0" marT="0" marB="0" anchor="ctr">
                    <a:cell3D prstMaterial="dkEdge">
                      <a:bevel/>
                      <a:lightRig rig="flood" dir="t"/>
                    </a:cell3D>
                  </a:tcPr>
                </a:tc>
                <a:extLst>
                  <a:ext uri="{0D108BD9-81ED-4DB2-BD59-A6C34878D82A}">
                    <a16:rowId xmlns:a16="http://schemas.microsoft.com/office/drawing/2014/main" val="2423506572"/>
                  </a:ext>
                </a:extLst>
              </a:tr>
              <a:tr h="425245">
                <a:tc>
                  <a:txBody>
                    <a:bodyPr/>
                    <a:lstStyle/>
                    <a:p>
                      <a:pPr algn="ctr">
                        <a:buNone/>
                      </a:pPr>
                      <a:r>
                        <a:rPr lang="en-US" sz="1800" b="1" i="0">
                          <a:solidFill>
                            <a:schemeClr val="bg1"/>
                          </a:solidFill>
                          <a:effectLst/>
                          <a:latin typeface="inherit"/>
                        </a:rPr>
                        <a:t>17-21 May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15 Mar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29 Mar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26 Apr 27</a:t>
                      </a:r>
                      <a:endParaRPr lang="en-US" sz="2400" b="0" i="0" dirty="0">
                        <a:solidFill>
                          <a:schemeClr val="bg1"/>
                        </a:solidFill>
                        <a:effectLst/>
                        <a:latin typeface="Helvetica Neue"/>
                      </a:endParaRPr>
                    </a:p>
                  </a:txBody>
                  <a:tcPr marL="0" marR="0" marT="0" marB="0" anchor="ctr">
                    <a:cell3D prstMaterial="dkEdge">
                      <a:bevel/>
                      <a:lightRig rig="flood" dir="t"/>
                    </a:cell3D>
                  </a:tcPr>
                </a:tc>
                <a:extLst>
                  <a:ext uri="{0D108BD9-81ED-4DB2-BD59-A6C34878D82A}">
                    <a16:rowId xmlns:a16="http://schemas.microsoft.com/office/drawing/2014/main" val="2668600556"/>
                  </a:ext>
                </a:extLst>
              </a:tr>
              <a:tr h="471055">
                <a:tc>
                  <a:txBody>
                    <a:bodyPr/>
                    <a:lstStyle/>
                    <a:p>
                      <a:pPr algn="ctr">
                        <a:buNone/>
                      </a:pPr>
                      <a:r>
                        <a:rPr lang="en-US" sz="1800" b="1" i="0">
                          <a:solidFill>
                            <a:schemeClr val="bg1"/>
                          </a:solidFill>
                          <a:effectLst/>
                          <a:latin typeface="inherit"/>
                        </a:rPr>
                        <a:t>26-30 Jul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17 May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07 Jun 27</a:t>
                      </a:r>
                      <a:endParaRPr lang="en-US" sz="2400" b="0" i="0" dirty="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12 Jul 27</a:t>
                      </a:r>
                      <a:endParaRPr lang="en-US" sz="2400" b="0" i="0" dirty="0">
                        <a:solidFill>
                          <a:schemeClr val="bg1"/>
                        </a:solidFill>
                        <a:effectLst/>
                        <a:latin typeface="Helvetica Neue"/>
                      </a:endParaRPr>
                    </a:p>
                  </a:txBody>
                  <a:tcPr marL="0" marR="0" marT="0" marB="0" anchor="ctr">
                    <a:cell3D prstMaterial="dkEdge">
                      <a:bevel/>
                      <a:lightRig rig="flood" dir="t"/>
                    </a:cell3D>
                  </a:tcPr>
                </a:tc>
                <a:extLst>
                  <a:ext uri="{0D108BD9-81ED-4DB2-BD59-A6C34878D82A}">
                    <a16:rowId xmlns:a16="http://schemas.microsoft.com/office/drawing/2014/main" val="3297027476"/>
                  </a:ext>
                </a:extLst>
              </a:tr>
              <a:tr h="471055">
                <a:tc>
                  <a:txBody>
                    <a:bodyPr/>
                    <a:lstStyle/>
                    <a:p>
                      <a:pPr algn="ctr">
                        <a:buNone/>
                      </a:pPr>
                      <a:r>
                        <a:rPr lang="en-US" sz="1800" b="1" i="0">
                          <a:solidFill>
                            <a:schemeClr val="bg1"/>
                          </a:solidFill>
                          <a:effectLst/>
                          <a:latin typeface="inherit"/>
                        </a:rPr>
                        <a:t>20-24 Sep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26 Jul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a:solidFill>
                            <a:schemeClr val="bg1"/>
                          </a:solidFill>
                          <a:effectLst/>
                          <a:latin typeface="inherit"/>
                        </a:rPr>
                        <a:t>09 Aug 27</a:t>
                      </a:r>
                      <a:endParaRPr lang="en-US" sz="2400" b="0" i="0">
                        <a:solidFill>
                          <a:schemeClr val="bg1"/>
                        </a:solidFill>
                        <a:effectLst/>
                        <a:latin typeface="Helvetica Neue"/>
                      </a:endParaRPr>
                    </a:p>
                  </a:txBody>
                  <a:tcPr marL="0" marR="0" marT="0" marB="0" anchor="ctr">
                    <a:cell3D prstMaterial="dkEdge">
                      <a:bevel/>
                      <a:lightRig rig="flood" dir="t"/>
                    </a:cell3D>
                  </a:tcPr>
                </a:tc>
                <a:tc>
                  <a:txBody>
                    <a:bodyPr/>
                    <a:lstStyle/>
                    <a:p>
                      <a:pPr algn="ctr">
                        <a:buNone/>
                      </a:pPr>
                      <a:r>
                        <a:rPr lang="en-US" sz="1800" b="1" i="0" dirty="0">
                          <a:solidFill>
                            <a:schemeClr val="bg1"/>
                          </a:solidFill>
                          <a:effectLst/>
                          <a:latin typeface="inherit"/>
                        </a:rPr>
                        <a:t>01 Sep 27</a:t>
                      </a:r>
                      <a:endParaRPr lang="en-US" sz="2400" b="0" i="0" dirty="0">
                        <a:solidFill>
                          <a:schemeClr val="bg1"/>
                        </a:solidFill>
                        <a:effectLst/>
                        <a:latin typeface="Helvetica Neue"/>
                      </a:endParaRPr>
                    </a:p>
                  </a:txBody>
                  <a:tcPr marL="0" marR="0" marT="0" marB="0" anchor="ctr">
                    <a:cell3D prstMaterial="dkEdge">
                      <a:bevel/>
                      <a:lightRig rig="flood" dir="t"/>
                    </a:cell3D>
                  </a:tcPr>
                </a:tc>
                <a:extLst>
                  <a:ext uri="{0D108BD9-81ED-4DB2-BD59-A6C34878D82A}">
                    <a16:rowId xmlns:a16="http://schemas.microsoft.com/office/drawing/2014/main" val="1455877667"/>
                  </a:ext>
                </a:extLst>
              </a:tr>
            </a:tbl>
          </a:graphicData>
        </a:graphic>
      </p:graphicFrame>
      <p:sp>
        <p:nvSpPr>
          <p:cNvPr id="10" name="TextBox 9"/>
          <p:cNvSpPr txBox="1"/>
          <p:nvPr/>
        </p:nvSpPr>
        <p:spPr>
          <a:xfrm>
            <a:off x="0" y="5257800"/>
            <a:ext cx="9144000" cy="1320874"/>
          </a:xfrm>
          <a:prstGeom prst="rect">
            <a:avLst/>
          </a:prstGeom>
          <a:noFill/>
        </p:spPr>
        <p:txBody>
          <a:bodyPr wrap="square" rtlCol="0">
            <a:spAutoFit/>
          </a:bodyPr>
          <a:lstStyle/>
          <a:p>
            <a:pPr marL="171450" indent="-171450" algn="ctr">
              <a:lnSpc>
                <a:spcPct val="150000"/>
              </a:lnSpc>
              <a:spcBef>
                <a:spcPts val="200"/>
              </a:spcBef>
              <a:buFont typeface="Arial" panose="020B0604020202020204" pitchFamily="34" charset="0"/>
              <a:buChar char="•"/>
            </a:pPr>
            <a:r>
              <a:rPr lang="en-US" sz="1700" dirty="0">
                <a:latin typeface="+mn-lt"/>
              </a:rPr>
              <a:t>Deadline verification, extensions, and changes announced on www.gowarrantnow.com</a:t>
            </a:r>
          </a:p>
          <a:p>
            <a:pPr marL="171450" indent="-171450" algn="ctr">
              <a:lnSpc>
                <a:spcPct val="150000"/>
              </a:lnSpc>
              <a:spcBef>
                <a:spcPts val="200"/>
              </a:spcBef>
              <a:buFont typeface="Arial" panose="020B0604020202020204" pitchFamily="34" charset="0"/>
              <a:buChar char="•"/>
            </a:pPr>
            <a:r>
              <a:rPr lang="en-US" sz="1700" dirty="0">
                <a:latin typeface="+mn-lt"/>
              </a:rPr>
              <a:t>Failure to meet deadlines may delay packet to a later selection board</a:t>
            </a:r>
          </a:p>
          <a:p>
            <a:pPr marL="171450" indent="-171450" algn="ctr">
              <a:lnSpc>
                <a:spcPct val="150000"/>
              </a:lnSpc>
              <a:spcBef>
                <a:spcPts val="200"/>
              </a:spcBef>
              <a:buFont typeface="Arial" panose="020B0604020202020204" pitchFamily="34" charset="0"/>
              <a:buChar char="•"/>
            </a:pPr>
            <a:r>
              <a:rPr lang="en-US" sz="1700" dirty="0">
                <a:latin typeface="+mn-lt"/>
              </a:rPr>
              <a:t>Applicants requiring waiver(s)/ETP(s) must plan for early packet submission</a:t>
            </a:r>
          </a:p>
        </p:txBody>
      </p:sp>
    </p:spTree>
    <p:extLst>
      <p:ext uri="{BB962C8B-B14F-4D97-AF65-F5344CB8AC3E}">
        <p14:creationId xmlns:p14="http://schemas.microsoft.com/office/powerpoint/2010/main" val="2665124826"/>
      </p:ext>
    </p:extLst>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Documents</a:t>
            </a:r>
          </a:p>
        </p:txBody>
      </p:sp>
      <p:sp>
        <p:nvSpPr>
          <p:cNvPr id="6" name="Rectangle 14"/>
          <p:cNvSpPr>
            <a:spLocks noChangeArrowheads="1"/>
          </p:cNvSpPr>
          <p:nvPr/>
        </p:nvSpPr>
        <p:spPr bwMode="auto">
          <a:xfrm>
            <a:off x="0" y="5967791"/>
            <a:ext cx="9144000" cy="578659"/>
          </a:xfrm>
          <a:prstGeom prst="rect">
            <a:avLst/>
          </a:prstGeom>
          <a:noFill/>
          <a:ln w="9525">
            <a:noFill/>
            <a:miter lim="800000"/>
            <a:headEnd/>
            <a:tailEnd/>
          </a:ln>
        </p:spPr>
        <p:txBody>
          <a:bodyPr/>
          <a:lstStyle/>
          <a:p>
            <a:pPr marL="342900" indent="-342900" algn="ctr">
              <a:spcBef>
                <a:spcPct val="20000"/>
              </a:spcBef>
              <a:buClr>
                <a:srgbClr val="FF9933"/>
              </a:buClr>
            </a:pPr>
            <a:r>
              <a:rPr lang="en-US" sz="3200" b="1" dirty="0"/>
              <a:t>https://recruiting.army.mil/ISO/AWOR</a:t>
            </a:r>
          </a:p>
        </p:txBody>
      </p:sp>
      <p:pic>
        <p:nvPicPr>
          <p:cNvPr id="9" name="Picture 8" descr="A picture containing text, different&#10;&#10;Description automatically generated">
            <a:extLst>
              <a:ext uri="{FF2B5EF4-FFF2-40B4-BE49-F238E27FC236}">
                <a16:creationId xmlns:a16="http://schemas.microsoft.com/office/drawing/2014/main" id="{D4D5B431-530F-7DBC-7F13-15D0F3DA087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2367568"/>
            <a:ext cx="9144000" cy="3689968"/>
          </a:xfrm>
          <a:prstGeom prst="rect">
            <a:avLst/>
          </a:prstGeom>
        </p:spPr>
      </p:pic>
      <p:sp>
        <p:nvSpPr>
          <p:cNvPr id="4" name="Rectangle 3"/>
          <p:cNvSpPr/>
          <p:nvPr/>
        </p:nvSpPr>
        <p:spPr>
          <a:xfrm>
            <a:off x="6096000" y="2677179"/>
            <a:ext cx="3048000" cy="1818621"/>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Graphical user interface">
            <a:extLst>
              <a:ext uri="{FF2B5EF4-FFF2-40B4-BE49-F238E27FC236}">
                <a16:creationId xmlns:a16="http://schemas.microsoft.com/office/drawing/2014/main" id="{C19F68D8-3692-6A15-68FF-7FD0FE8655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3288"/>
            <a:ext cx="9144000" cy="1387759"/>
          </a:xfrm>
          <a:prstGeom prst="rect">
            <a:avLst/>
          </a:prstGeom>
        </p:spPr>
      </p:pic>
    </p:spTree>
    <p:extLst>
      <p:ext uri="{BB962C8B-B14F-4D97-AF65-F5344CB8AC3E}">
        <p14:creationId xmlns:p14="http://schemas.microsoft.com/office/powerpoint/2010/main" val="1387670271"/>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Application</a:t>
            </a:r>
          </a:p>
        </p:txBody>
      </p:sp>
      <p:sp>
        <p:nvSpPr>
          <p:cNvPr id="3" name="Rectangle 3"/>
          <p:cNvSpPr txBox="1">
            <a:spLocks noChangeArrowheads="1"/>
          </p:cNvSpPr>
          <p:nvPr/>
        </p:nvSpPr>
        <p:spPr bwMode="auto">
          <a:xfrm>
            <a:off x="0" y="2075646"/>
            <a:ext cx="4503455" cy="417150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342900" indent="-342900" algn="l" defTabSz="912813"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defTabSz="912813" rtl="0" eaLnBrk="0" fontAlgn="base" hangingPunct="0">
              <a:spcBef>
                <a:spcPct val="20000"/>
              </a:spcBef>
              <a:spcAft>
                <a:spcPct val="0"/>
              </a:spcAft>
              <a:buChar char="–"/>
              <a:defRPr sz="2800">
                <a:solidFill>
                  <a:schemeClr val="tx1"/>
                </a:solidFill>
                <a:latin typeface="+mn-lt"/>
              </a:defRPr>
            </a:lvl2pPr>
            <a:lvl3pPr marL="1143000" indent="-228600" algn="l" defTabSz="912813" rtl="0" eaLnBrk="0" fontAlgn="base" hangingPunct="0">
              <a:spcBef>
                <a:spcPct val="20000"/>
              </a:spcBef>
              <a:spcAft>
                <a:spcPct val="0"/>
              </a:spcAft>
              <a:buChar char="•"/>
              <a:defRPr sz="2400">
                <a:solidFill>
                  <a:schemeClr val="tx1"/>
                </a:solidFill>
                <a:latin typeface="+mn-lt"/>
              </a:defRPr>
            </a:lvl3pPr>
            <a:lvl4pPr marL="1598613" indent="-227013" algn="l" defTabSz="912813" rtl="0" eaLnBrk="0" fontAlgn="base" hangingPunct="0">
              <a:spcBef>
                <a:spcPct val="20000"/>
              </a:spcBef>
              <a:spcAft>
                <a:spcPct val="0"/>
              </a:spcAft>
              <a:buChar char="–"/>
              <a:defRPr sz="2000">
                <a:solidFill>
                  <a:schemeClr val="tx1"/>
                </a:solidFill>
                <a:latin typeface="+mn-lt"/>
              </a:defRPr>
            </a:lvl4pPr>
            <a:lvl5pPr marL="2055813" indent="-227013" algn="l" defTabSz="912813" rtl="0" eaLnBrk="0" fontAlgn="base" hangingPunct="0">
              <a:spcBef>
                <a:spcPct val="20000"/>
              </a:spcBef>
              <a:spcAft>
                <a:spcPct val="0"/>
              </a:spcAft>
              <a:buChar char="»"/>
              <a:defRPr sz="2000">
                <a:solidFill>
                  <a:schemeClr val="tx1"/>
                </a:solidFill>
                <a:latin typeface="+mn-lt"/>
              </a:defRPr>
            </a:lvl5pPr>
            <a:lvl6pPr marL="2478239" indent="-228086" algn="l" defTabSz="913805" rtl="0" fontAlgn="base">
              <a:spcBef>
                <a:spcPct val="20000"/>
              </a:spcBef>
              <a:spcAft>
                <a:spcPct val="0"/>
              </a:spcAft>
              <a:buChar char="»"/>
              <a:defRPr sz="2000">
                <a:solidFill>
                  <a:schemeClr val="tx1"/>
                </a:solidFill>
                <a:latin typeface="+mn-lt"/>
              </a:defRPr>
            </a:lvl6pPr>
            <a:lvl7pPr marL="2899320" indent="-228086" algn="l" defTabSz="913805" rtl="0" fontAlgn="base">
              <a:spcBef>
                <a:spcPct val="20000"/>
              </a:spcBef>
              <a:spcAft>
                <a:spcPct val="0"/>
              </a:spcAft>
              <a:buChar char="»"/>
              <a:defRPr sz="2000">
                <a:solidFill>
                  <a:schemeClr val="tx1"/>
                </a:solidFill>
                <a:latin typeface="+mn-lt"/>
              </a:defRPr>
            </a:lvl7pPr>
            <a:lvl8pPr marL="3320401" indent="-228086" algn="l" defTabSz="913805" rtl="0" fontAlgn="base">
              <a:spcBef>
                <a:spcPct val="20000"/>
              </a:spcBef>
              <a:spcAft>
                <a:spcPct val="0"/>
              </a:spcAft>
              <a:buChar char="»"/>
              <a:defRPr sz="2000">
                <a:solidFill>
                  <a:schemeClr val="tx1"/>
                </a:solidFill>
                <a:latin typeface="+mn-lt"/>
              </a:defRPr>
            </a:lvl8pPr>
            <a:lvl9pPr marL="3741482" indent="-228086" algn="l" defTabSz="913805" rtl="0" fontAlgn="base">
              <a:spcBef>
                <a:spcPct val="20000"/>
              </a:spcBef>
              <a:spcAft>
                <a:spcPct val="0"/>
              </a:spcAft>
              <a:buChar char="»"/>
              <a:defRPr sz="2000">
                <a:solidFill>
                  <a:schemeClr val="tx1"/>
                </a:solidFill>
                <a:latin typeface="+mn-lt"/>
              </a:defRPr>
            </a:lvl9pPr>
          </a:lstStyle>
          <a:p>
            <a:pPr marL="0" indent="0" eaLnBrk="1" hangingPunct="1">
              <a:spcBef>
                <a:spcPts val="500"/>
              </a:spcBef>
              <a:spcAft>
                <a:spcPts val="500"/>
              </a:spcAft>
              <a:buFont typeface="Wingdings" pitchFamily="2" charset="2"/>
              <a:buNone/>
            </a:pPr>
            <a:r>
              <a:rPr lang="en-US" sz="1800" kern="0" dirty="0"/>
              <a:t>1. DA Form 61</a:t>
            </a:r>
            <a:endParaRPr lang="en-US" sz="1800" i="1" kern="0" dirty="0"/>
          </a:p>
          <a:p>
            <a:pPr marL="0" indent="0" eaLnBrk="1" hangingPunct="1">
              <a:spcBef>
                <a:spcPts val="500"/>
              </a:spcBef>
              <a:spcAft>
                <a:spcPts val="500"/>
              </a:spcAft>
              <a:buFont typeface="Wingdings" pitchFamily="2" charset="2"/>
              <a:buNone/>
            </a:pPr>
            <a:r>
              <a:rPr lang="en-US" sz="1800" kern="0" dirty="0"/>
              <a:t>2. USAREC Form 3.3</a:t>
            </a:r>
            <a:endParaRPr lang="en-US" sz="1800" i="1" kern="0" dirty="0"/>
          </a:p>
          <a:p>
            <a:pPr marL="0" indent="0" eaLnBrk="1" hangingPunct="1">
              <a:spcBef>
                <a:spcPts val="500"/>
              </a:spcBef>
              <a:spcAft>
                <a:spcPts val="500"/>
              </a:spcAft>
              <a:buFont typeface="Wingdings" pitchFamily="2" charset="2"/>
              <a:buNone/>
            </a:pPr>
            <a:r>
              <a:rPr lang="en-US" sz="1800" kern="0" dirty="0"/>
              <a:t>3. USAREC Form 3.2</a:t>
            </a:r>
            <a:endParaRPr lang="en-US" sz="1800" i="1" kern="0" dirty="0"/>
          </a:p>
          <a:p>
            <a:pPr marL="0" indent="0" eaLnBrk="1" hangingPunct="1">
              <a:spcBef>
                <a:spcPts val="500"/>
              </a:spcBef>
              <a:spcAft>
                <a:spcPts val="500"/>
              </a:spcAft>
              <a:buFont typeface="Wingdings" pitchFamily="2" charset="2"/>
              <a:buNone/>
            </a:pPr>
            <a:r>
              <a:rPr lang="en-US" sz="1800" kern="0" dirty="0"/>
              <a:t>4. Soldier Talent Profile or Equivalent</a:t>
            </a:r>
          </a:p>
          <a:p>
            <a:pPr marL="0" indent="0" eaLnBrk="1" hangingPunct="1">
              <a:spcBef>
                <a:spcPts val="500"/>
              </a:spcBef>
              <a:spcAft>
                <a:spcPts val="500"/>
              </a:spcAft>
              <a:buFont typeface="Wingdings" pitchFamily="2" charset="2"/>
              <a:buNone/>
            </a:pPr>
            <a:r>
              <a:rPr lang="en-US" sz="1800" kern="0" dirty="0"/>
              <a:t>5. Evaluations </a:t>
            </a:r>
            <a:r>
              <a:rPr lang="en-US" sz="1400" i="1" kern="0" dirty="0"/>
              <a:t>(Newest to oldest)</a:t>
            </a:r>
          </a:p>
          <a:p>
            <a:pPr marL="0" indent="0" eaLnBrk="1" hangingPunct="1">
              <a:spcBef>
                <a:spcPts val="500"/>
              </a:spcBef>
              <a:spcAft>
                <a:spcPts val="500"/>
              </a:spcAft>
              <a:buFont typeface="Wingdings" pitchFamily="2" charset="2"/>
              <a:buNone/>
            </a:pPr>
            <a:r>
              <a:rPr lang="en-US" sz="1800" kern="0" dirty="0"/>
              <a:t>6. AERs/1059s </a:t>
            </a:r>
            <a:r>
              <a:rPr lang="en-US" sz="1400" kern="0" dirty="0"/>
              <a:t>(</a:t>
            </a:r>
            <a:r>
              <a:rPr lang="en-US" sz="1400" i="1" kern="0" dirty="0"/>
              <a:t>Newest to oldest)</a:t>
            </a:r>
          </a:p>
          <a:p>
            <a:pPr marL="0" indent="0" eaLnBrk="1" hangingPunct="1">
              <a:spcBef>
                <a:spcPts val="500"/>
              </a:spcBef>
              <a:spcAft>
                <a:spcPts val="500"/>
              </a:spcAft>
              <a:buFont typeface="Wingdings" pitchFamily="2" charset="2"/>
              <a:buNone/>
            </a:pPr>
            <a:r>
              <a:rPr lang="en-US" sz="1800" kern="0" dirty="0"/>
              <a:t>7. College Transcripts</a:t>
            </a:r>
            <a:endParaRPr lang="en-US" sz="1800" i="1" kern="0" dirty="0"/>
          </a:p>
          <a:p>
            <a:pPr marL="0" indent="0" eaLnBrk="1" hangingPunct="1">
              <a:spcBef>
                <a:spcPts val="500"/>
              </a:spcBef>
              <a:spcAft>
                <a:spcPts val="500"/>
              </a:spcAft>
              <a:buFont typeface="Wingdings" pitchFamily="2" charset="2"/>
              <a:buNone/>
            </a:pPr>
            <a:r>
              <a:rPr lang="en-US" sz="1800" kern="0" dirty="0"/>
              <a:t>8. Professional Certificates </a:t>
            </a:r>
            <a:r>
              <a:rPr lang="en-US" sz="1400" kern="0" dirty="0"/>
              <a:t>(</a:t>
            </a:r>
            <a:r>
              <a:rPr lang="en-US" sz="1400" i="1" kern="0" dirty="0"/>
              <a:t>If applicable</a:t>
            </a:r>
            <a:r>
              <a:rPr lang="en-US" sz="1400" kern="0" dirty="0"/>
              <a:t>)</a:t>
            </a:r>
          </a:p>
          <a:p>
            <a:pPr marL="0" indent="0" eaLnBrk="1" hangingPunct="1">
              <a:spcBef>
                <a:spcPts val="500"/>
              </a:spcBef>
              <a:spcAft>
                <a:spcPts val="500"/>
              </a:spcAft>
              <a:buFont typeface="Wingdings" pitchFamily="2" charset="2"/>
              <a:buNone/>
            </a:pPr>
            <a:r>
              <a:rPr lang="en-US" sz="1800" kern="0" dirty="0"/>
              <a:t>9. SIFT Score Sheet </a:t>
            </a:r>
            <a:r>
              <a:rPr lang="en-US" sz="1400" i="1" kern="0" dirty="0"/>
              <a:t>(153A only)</a:t>
            </a:r>
          </a:p>
        </p:txBody>
      </p:sp>
      <p:sp>
        <p:nvSpPr>
          <p:cNvPr id="4" name="Rectangle 4"/>
          <p:cNvSpPr>
            <a:spLocks noChangeArrowheads="1"/>
          </p:cNvSpPr>
          <p:nvPr/>
        </p:nvSpPr>
        <p:spPr bwMode="auto">
          <a:xfrm>
            <a:off x="4216938" y="2068622"/>
            <a:ext cx="4927062" cy="4408378"/>
          </a:xfrm>
          <a:prstGeom prst="rect">
            <a:avLst/>
          </a:prstGeom>
          <a:noFill/>
          <a:ln w="9525">
            <a:noFill/>
            <a:miter lim="800000"/>
            <a:headEnd/>
            <a:tailEnd/>
          </a:ln>
        </p:spPr>
        <p:txBody>
          <a:bodyPr/>
          <a:lstStyle/>
          <a:p>
            <a:pPr eaLnBrk="0" hangingPunct="0">
              <a:spcBef>
                <a:spcPts val="500"/>
              </a:spcBef>
              <a:spcAft>
                <a:spcPts val="500"/>
              </a:spcAft>
              <a:buClr>
                <a:srgbClr val="FF9933"/>
              </a:buClr>
              <a:buFont typeface="Wingdings" pitchFamily="2" charset="2"/>
              <a:buNone/>
            </a:pPr>
            <a:r>
              <a:rPr lang="en-US" dirty="0">
                <a:latin typeface="+mn-lt"/>
              </a:rPr>
              <a:t>1. Security Clearance Verification Memo</a:t>
            </a:r>
          </a:p>
          <a:p>
            <a:pPr eaLnBrk="0" hangingPunct="0">
              <a:spcBef>
                <a:spcPts val="500"/>
              </a:spcBef>
              <a:spcAft>
                <a:spcPts val="500"/>
              </a:spcAft>
              <a:buClr>
                <a:srgbClr val="FF9933"/>
              </a:buClr>
              <a:buFont typeface="Wingdings" pitchFamily="2" charset="2"/>
              <a:buNone/>
            </a:pPr>
            <a:r>
              <a:rPr lang="en-US" dirty="0">
                <a:latin typeface="+mn-lt"/>
              </a:rPr>
              <a:t>2. USAREC Form 3.1</a:t>
            </a:r>
            <a:endParaRPr lang="en-US" i="1" dirty="0">
              <a:latin typeface="+mn-lt"/>
            </a:endParaRPr>
          </a:p>
          <a:p>
            <a:pPr eaLnBrk="0" hangingPunct="0">
              <a:spcBef>
                <a:spcPts val="500"/>
              </a:spcBef>
              <a:spcAft>
                <a:spcPts val="500"/>
              </a:spcAft>
              <a:buClr>
                <a:srgbClr val="FF9933"/>
              </a:buClr>
              <a:buFont typeface="Wingdings" pitchFamily="2" charset="2"/>
              <a:buNone/>
            </a:pPr>
            <a:r>
              <a:rPr lang="en-US" dirty="0">
                <a:latin typeface="+mn-lt"/>
              </a:rPr>
              <a:t>3. DA Form 160</a:t>
            </a:r>
            <a:r>
              <a:rPr lang="en-US" dirty="0">
                <a:latin typeface="+mn-lt"/>
                <a:hlinkClick r:id="rId2" action="ppaction://hlinkfile"/>
              </a:rPr>
              <a:t> </a:t>
            </a:r>
            <a:endParaRPr lang="en-US" dirty="0">
              <a:latin typeface="+mn-lt"/>
            </a:endParaRPr>
          </a:p>
          <a:p>
            <a:pPr eaLnBrk="0" hangingPunct="0">
              <a:spcBef>
                <a:spcPts val="500"/>
              </a:spcBef>
              <a:spcAft>
                <a:spcPts val="500"/>
              </a:spcAft>
              <a:buClr>
                <a:srgbClr val="FF9933"/>
              </a:buClr>
              <a:buFont typeface="Wingdings" pitchFamily="2" charset="2"/>
              <a:buNone/>
            </a:pPr>
            <a:r>
              <a:rPr lang="en-US" dirty="0">
                <a:latin typeface="+mn-lt"/>
              </a:rPr>
              <a:t>4. Statement of Understanding</a:t>
            </a:r>
          </a:p>
          <a:p>
            <a:pPr eaLnBrk="0" hangingPunct="0">
              <a:spcBef>
                <a:spcPts val="500"/>
              </a:spcBef>
              <a:spcAft>
                <a:spcPts val="500"/>
              </a:spcAft>
              <a:buClr>
                <a:srgbClr val="FF9933"/>
              </a:buClr>
              <a:buFont typeface="Wingdings" pitchFamily="2" charset="2"/>
              <a:buNone/>
            </a:pPr>
            <a:r>
              <a:rPr lang="en-US" dirty="0">
                <a:latin typeface="+mn-lt"/>
              </a:rPr>
              <a:t>5. Approved DD Form 368 </a:t>
            </a:r>
            <a:r>
              <a:rPr lang="en-US" sz="1400" i="1" dirty="0">
                <a:latin typeface="+mn-lt"/>
              </a:rPr>
              <a:t>(NG/USAR/IS only)</a:t>
            </a:r>
          </a:p>
          <a:p>
            <a:pPr eaLnBrk="0" hangingPunct="0">
              <a:spcBef>
                <a:spcPts val="500"/>
              </a:spcBef>
              <a:spcAft>
                <a:spcPts val="500"/>
              </a:spcAft>
              <a:buClr>
                <a:srgbClr val="FF9933"/>
              </a:buClr>
              <a:buFont typeface="Wingdings" pitchFamily="2" charset="2"/>
              <a:buNone/>
            </a:pPr>
            <a:r>
              <a:rPr lang="en-US" dirty="0">
                <a:latin typeface="+mn-lt"/>
              </a:rPr>
              <a:t>6. REDD Report </a:t>
            </a:r>
            <a:r>
              <a:rPr lang="en-US" sz="1400" i="1" dirty="0">
                <a:latin typeface="+mn-lt"/>
              </a:rPr>
              <a:t>(Interservice only)</a:t>
            </a:r>
            <a:endParaRPr lang="en-US" sz="1400" dirty="0">
              <a:latin typeface="+mn-lt"/>
            </a:endParaRPr>
          </a:p>
          <a:p>
            <a:pPr eaLnBrk="0" hangingPunct="0">
              <a:spcBef>
                <a:spcPts val="500"/>
              </a:spcBef>
              <a:spcAft>
                <a:spcPts val="500"/>
              </a:spcAft>
              <a:buClr>
                <a:srgbClr val="FF9933"/>
              </a:buClr>
              <a:buFont typeface="Wingdings" pitchFamily="2" charset="2"/>
              <a:buNone/>
            </a:pPr>
            <a:r>
              <a:rPr lang="en-US" dirty="0">
                <a:latin typeface="+mn-lt"/>
              </a:rPr>
              <a:t>7. Tattoo Validation Memo </a:t>
            </a:r>
            <a:r>
              <a:rPr lang="en-US" sz="1400" i="1" dirty="0">
                <a:latin typeface="+mn-lt"/>
              </a:rPr>
              <a:t>(Interservice only)</a:t>
            </a:r>
          </a:p>
          <a:p>
            <a:pPr eaLnBrk="0" hangingPunct="0">
              <a:spcBef>
                <a:spcPts val="500"/>
              </a:spcBef>
              <a:spcAft>
                <a:spcPts val="500"/>
              </a:spcAft>
              <a:buClr>
                <a:srgbClr val="FF9933"/>
              </a:buClr>
              <a:buFont typeface="Wingdings" pitchFamily="2" charset="2"/>
              <a:buNone/>
            </a:pPr>
            <a:r>
              <a:rPr lang="en-US" dirty="0">
                <a:latin typeface="+mn-lt"/>
              </a:rPr>
              <a:t>8. Waiver/ETP Requests </a:t>
            </a:r>
            <a:r>
              <a:rPr lang="en-US" sz="1400" i="1" dirty="0">
                <a:latin typeface="+mn-lt"/>
              </a:rPr>
              <a:t>(w/ supporting documents)</a:t>
            </a:r>
          </a:p>
          <a:p>
            <a:pPr eaLnBrk="0" hangingPunct="0">
              <a:spcBef>
                <a:spcPts val="500"/>
              </a:spcBef>
              <a:spcAft>
                <a:spcPts val="500"/>
              </a:spcAft>
              <a:buClr>
                <a:srgbClr val="FF9933"/>
              </a:buClr>
              <a:buFont typeface="Wingdings" pitchFamily="2" charset="2"/>
              <a:buNone/>
            </a:pPr>
            <a:r>
              <a:rPr lang="en-US" dirty="0">
                <a:latin typeface="+mn-lt"/>
              </a:rPr>
              <a:t>9. DA Form 705</a:t>
            </a:r>
            <a:endParaRPr lang="en-US" sz="1400" i="1" dirty="0">
              <a:latin typeface="+mn-lt"/>
            </a:endParaRPr>
          </a:p>
          <a:p>
            <a:pPr>
              <a:spcBef>
                <a:spcPts val="500"/>
              </a:spcBef>
              <a:spcAft>
                <a:spcPts val="500"/>
              </a:spcAft>
              <a:buClr>
                <a:srgbClr val="FF9933"/>
              </a:buClr>
            </a:pPr>
            <a:r>
              <a:rPr lang="en-US" dirty="0">
                <a:latin typeface="Arial" panose="020B0604020202020204" pitchFamily="34" charset="0"/>
                <a:cs typeface="Arial" panose="020B0604020202020204" pitchFamily="34" charset="0"/>
              </a:rPr>
              <a:t>10. DA  Form 5500 / 5501 </a:t>
            </a:r>
            <a:r>
              <a:rPr lang="en-US" sz="1400" kern="0" dirty="0"/>
              <a:t>(</a:t>
            </a:r>
            <a:r>
              <a:rPr lang="en-US" sz="1400" i="1" kern="0" dirty="0"/>
              <a:t>If applicable</a:t>
            </a:r>
            <a:r>
              <a:rPr lang="en-US" sz="1400" kern="0" dirty="0"/>
              <a:t>)</a:t>
            </a:r>
            <a:r>
              <a:rPr lang="en-US" dirty="0">
                <a:latin typeface="Arial" panose="020B0604020202020204" pitchFamily="34" charset="0"/>
                <a:cs typeface="Arial" panose="020B0604020202020204" pitchFamily="34" charset="0"/>
              </a:rPr>
              <a:t> </a:t>
            </a:r>
          </a:p>
          <a:p>
            <a:pPr eaLnBrk="0" hangingPunct="0">
              <a:spcBef>
                <a:spcPts val="500"/>
              </a:spcBef>
              <a:spcAft>
                <a:spcPts val="500"/>
              </a:spcAft>
              <a:buClr>
                <a:srgbClr val="FF9933"/>
              </a:buClr>
              <a:buFont typeface="Wingdings" pitchFamily="2" charset="2"/>
              <a:buNone/>
            </a:pPr>
            <a:r>
              <a:rPr lang="en-US" dirty="0">
                <a:latin typeface="+mn-lt"/>
              </a:rPr>
              <a:t>11. Checklist</a:t>
            </a:r>
            <a:r>
              <a:rPr lang="en-US" i="1" dirty="0">
                <a:latin typeface="+mn-lt"/>
              </a:rPr>
              <a:t> </a:t>
            </a:r>
            <a:r>
              <a:rPr lang="en-US" sz="1400" i="1" dirty="0">
                <a:latin typeface="+mn-lt"/>
              </a:rPr>
              <a:t>(S1 OIC/HR Tech and SWO signatures)</a:t>
            </a:r>
          </a:p>
        </p:txBody>
      </p:sp>
      <p:sp>
        <p:nvSpPr>
          <p:cNvPr id="5" name="Rectangle 8"/>
          <p:cNvSpPr>
            <a:spLocks noChangeArrowheads="1"/>
          </p:cNvSpPr>
          <p:nvPr/>
        </p:nvSpPr>
        <p:spPr bwMode="auto">
          <a:xfrm>
            <a:off x="0" y="1358401"/>
            <a:ext cx="9144000" cy="639762"/>
          </a:xfrm>
          <a:prstGeom prst="rect">
            <a:avLst/>
          </a:prstGeom>
          <a:noFill/>
          <a:ln w="9525">
            <a:noFill/>
            <a:miter lim="800000"/>
            <a:headEnd/>
            <a:tailEnd/>
          </a:ln>
        </p:spPr>
        <p:txBody>
          <a:bodyPr/>
          <a:lstStyle/>
          <a:p>
            <a:pPr eaLnBrk="0" hangingPunct="0"/>
            <a:r>
              <a:rPr lang="en-US" sz="3600" b="1" i="1" dirty="0"/>
              <a:t>  </a:t>
            </a:r>
            <a:r>
              <a:rPr lang="en-US" sz="2400" b="1" u="sng" dirty="0">
                <a:latin typeface="+mn-lt"/>
              </a:rPr>
              <a:t>Board Packet</a:t>
            </a:r>
            <a:r>
              <a:rPr lang="en-US" sz="2400" b="1" dirty="0">
                <a:latin typeface="+mn-lt"/>
              </a:rPr>
              <a:t>                           </a:t>
            </a:r>
            <a:r>
              <a:rPr lang="en-US" sz="2400" b="1" u="sng" dirty="0">
                <a:latin typeface="+mn-lt"/>
              </a:rPr>
              <a:t>Supporting Documents</a:t>
            </a:r>
            <a:endParaRPr lang="en-US" sz="2400" b="1" dirty="0">
              <a:latin typeface="+mn-lt"/>
            </a:endParaRPr>
          </a:p>
        </p:txBody>
      </p:sp>
    </p:spTree>
    <p:extLst>
      <p:ext uri="{BB962C8B-B14F-4D97-AF65-F5344CB8AC3E}">
        <p14:creationId xmlns:p14="http://schemas.microsoft.com/office/powerpoint/2010/main" val="3824485894"/>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44" y="158957"/>
            <a:ext cx="9144000" cy="1143000"/>
          </a:xfrm>
        </p:spPr>
        <p:txBody>
          <a:bodyPr/>
          <a:lstStyle/>
          <a:p>
            <a:r>
              <a:rPr lang="en-US" sz="3200" b="1" dirty="0">
                <a:solidFill>
                  <a:schemeClr val="tx1"/>
                </a:solidFill>
                <a:latin typeface="+mn-lt"/>
              </a:rPr>
              <a:t>Warrant Officer Recruiting Mission</a:t>
            </a:r>
          </a:p>
        </p:txBody>
      </p:sp>
      <p:sp>
        <p:nvSpPr>
          <p:cNvPr id="4" name="Rectangle 13"/>
          <p:cNvSpPr txBox="1">
            <a:spLocks noChangeArrowheads="1"/>
          </p:cNvSpPr>
          <p:nvPr/>
        </p:nvSpPr>
        <p:spPr bwMode="auto">
          <a:xfrm>
            <a:off x="0" y="1077588"/>
            <a:ext cx="9144000" cy="1866567"/>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marL="342900" indent="-342900" algn="l" defTabSz="912813"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defTabSz="912813" rtl="0" eaLnBrk="0" fontAlgn="base" hangingPunct="0">
              <a:spcBef>
                <a:spcPct val="20000"/>
              </a:spcBef>
              <a:spcAft>
                <a:spcPct val="0"/>
              </a:spcAft>
              <a:buChar char="–"/>
              <a:defRPr sz="2800">
                <a:solidFill>
                  <a:schemeClr val="tx1"/>
                </a:solidFill>
                <a:latin typeface="+mn-lt"/>
              </a:defRPr>
            </a:lvl2pPr>
            <a:lvl3pPr marL="1143000" indent="-228600" algn="l" defTabSz="912813" rtl="0" eaLnBrk="0" fontAlgn="base" hangingPunct="0">
              <a:spcBef>
                <a:spcPct val="20000"/>
              </a:spcBef>
              <a:spcAft>
                <a:spcPct val="0"/>
              </a:spcAft>
              <a:buChar char="•"/>
              <a:defRPr sz="2400">
                <a:solidFill>
                  <a:schemeClr val="tx1"/>
                </a:solidFill>
                <a:latin typeface="+mn-lt"/>
              </a:defRPr>
            </a:lvl3pPr>
            <a:lvl4pPr marL="1598613" indent="-227013" algn="l" defTabSz="912813" rtl="0" eaLnBrk="0" fontAlgn="base" hangingPunct="0">
              <a:spcBef>
                <a:spcPct val="20000"/>
              </a:spcBef>
              <a:spcAft>
                <a:spcPct val="0"/>
              </a:spcAft>
              <a:buChar char="–"/>
              <a:defRPr sz="2000">
                <a:solidFill>
                  <a:schemeClr val="tx1"/>
                </a:solidFill>
                <a:latin typeface="+mn-lt"/>
              </a:defRPr>
            </a:lvl4pPr>
            <a:lvl5pPr marL="2055813" indent="-227013" algn="l" defTabSz="912813" rtl="0" eaLnBrk="0" fontAlgn="base" hangingPunct="0">
              <a:spcBef>
                <a:spcPct val="20000"/>
              </a:spcBef>
              <a:spcAft>
                <a:spcPct val="0"/>
              </a:spcAft>
              <a:buChar char="»"/>
              <a:defRPr sz="2000">
                <a:solidFill>
                  <a:schemeClr val="tx1"/>
                </a:solidFill>
                <a:latin typeface="+mn-lt"/>
              </a:defRPr>
            </a:lvl5pPr>
            <a:lvl6pPr marL="2478239" indent="-228086" algn="l" defTabSz="913805" rtl="0" fontAlgn="base">
              <a:spcBef>
                <a:spcPct val="20000"/>
              </a:spcBef>
              <a:spcAft>
                <a:spcPct val="0"/>
              </a:spcAft>
              <a:buChar char="»"/>
              <a:defRPr sz="2000">
                <a:solidFill>
                  <a:schemeClr val="tx1"/>
                </a:solidFill>
                <a:latin typeface="+mn-lt"/>
              </a:defRPr>
            </a:lvl6pPr>
            <a:lvl7pPr marL="2899320" indent="-228086" algn="l" defTabSz="913805" rtl="0" fontAlgn="base">
              <a:spcBef>
                <a:spcPct val="20000"/>
              </a:spcBef>
              <a:spcAft>
                <a:spcPct val="0"/>
              </a:spcAft>
              <a:buChar char="»"/>
              <a:defRPr sz="2000">
                <a:solidFill>
                  <a:schemeClr val="tx1"/>
                </a:solidFill>
                <a:latin typeface="+mn-lt"/>
              </a:defRPr>
            </a:lvl7pPr>
            <a:lvl8pPr marL="3320401" indent="-228086" algn="l" defTabSz="913805" rtl="0" fontAlgn="base">
              <a:spcBef>
                <a:spcPct val="20000"/>
              </a:spcBef>
              <a:spcAft>
                <a:spcPct val="0"/>
              </a:spcAft>
              <a:buChar char="»"/>
              <a:defRPr sz="2000">
                <a:solidFill>
                  <a:schemeClr val="tx1"/>
                </a:solidFill>
                <a:latin typeface="+mn-lt"/>
              </a:defRPr>
            </a:lvl8pPr>
            <a:lvl9pPr marL="3741482" indent="-228086" algn="l" defTabSz="913805" rtl="0" fontAlgn="base">
              <a:spcBef>
                <a:spcPct val="20000"/>
              </a:spcBef>
              <a:spcAft>
                <a:spcPct val="0"/>
              </a:spcAft>
              <a:buChar char="»"/>
              <a:defRPr sz="2000">
                <a:solidFill>
                  <a:schemeClr val="tx1"/>
                </a:solidFill>
                <a:latin typeface="+mn-lt"/>
              </a:defRPr>
            </a:lvl9pPr>
          </a:lstStyle>
          <a:p>
            <a:pPr algn="ctr" eaLnBrk="1" hangingPunct="1">
              <a:lnSpc>
                <a:spcPct val="90000"/>
              </a:lnSpc>
              <a:buFont typeface="Wingdings" pitchFamily="2" charset="2"/>
              <a:buNone/>
            </a:pPr>
            <a:r>
              <a:rPr lang="en-US" sz="2600" kern="0" dirty="0"/>
              <a:t>The Warrant Officer Recruiting Company is tasked with recruiting highly qualified in-service applicants who demonstrate character, competence, and commitment to serve as capable active duty Army Warrant Officers.</a:t>
            </a:r>
          </a:p>
        </p:txBody>
      </p:sp>
      <p:pic>
        <p:nvPicPr>
          <p:cNvPr id="6" name="Picture 5"/>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044133" y="3064142"/>
            <a:ext cx="3063401" cy="3063401"/>
          </a:xfrm>
          <a:prstGeom prst="rect">
            <a:avLst/>
          </a:prstGeom>
        </p:spPr>
      </p:pic>
      <p:pic>
        <p:nvPicPr>
          <p:cNvPr id="13" name="Picture 1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5442" y="4451311"/>
            <a:ext cx="1355256" cy="1355256"/>
          </a:xfrm>
          <a:prstGeom prst="rect">
            <a:avLst/>
          </a:prstGeom>
        </p:spPr>
      </p:pic>
      <p:pic>
        <p:nvPicPr>
          <p:cNvPr id="14" name="Picture 13"/>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107735" y="4322675"/>
            <a:ext cx="1681871" cy="1681871"/>
          </a:xfrm>
          <a:prstGeom prst="rect">
            <a:avLst/>
          </a:prstGeom>
        </p:spPr>
      </p:pic>
      <p:pic>
        <p:nvPicPr>
          <p:cNvPr id="15" name="Picture 14"/>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733952">
            <a:off x="7753857" y="4488248"/>
            <a:ext cx="1297554" cy="1297554"/>
          </a:xfrm>
          <a:prstGeom prst="rect">
            <a:avLst/>
          </a:prstGeom>
        </p:spPr>
      </p:pic>
      <p:pic>
        <p:nvPicPr>
          <p:cNvPr id="16" name="Picture 15"/>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530581" y="4426768"/>
            <a:ext cx="1404343" cy="1404343"/>
          </a:xfrm>
          <a:prstGeom prst="rect">
            <a:avLst/>
          </a:prstGeom>
        </p:spPr>
      </p:pic>
      <p:pic>
        <p:nvPicPr>
          <p:cNvPr id="18" name="Picture 17"/>
          <p:cNvPicPr>
            <a:picLocks noChangeAspect="1"/>
          </p:cNvPicPr>
          <p:nvPr/>
        </p:nvPicPr>
        <p:blipFill>
          <a:blip r:embed="rId7" cstate="screen">
            <a:extLst>
              <a:ext uri="{BEBA8EAE-BF5A-486C-A8C5-ECC9F3942E4B}">
                <a14:imgProps xmlns:a14="http://schemas.microsoft.com/office/drawing/2010/main">
                  <a14:imgLayer r:embed="rId8">
                    <a14:imgEffect>
                      <a14:backgroundRemoval t="586" b="99122" l="0" r="99268"/>
                    </a14:imgEffect>
                  </a14:imgLayer>
                </a14:imgProps>
              </a:ext>
              <a:ext uri="{28A0092B-C50C-407E-A947-70E740481C1C}">
                <a14:useLocalDpi xmlns:a14="http://schemas.microsoft.com/office/drawing/2010/main" val="0"/>
              </a:ext>
            </a:extLst>
          </a:blip>
          <a:stretch>
            <a:fillRect/>
          </a:stretch>
        </p:blipFill>
        <p:spPr>
          <a:xfrm>
            <a:off x="752646" y="3165038"/>
            <a:ext cx="1445994" cy="1445994"/>
          </a:xfrm>
          <a:prstGeom prst="rect">
            <a:avLst/>
          </a:prstGeom>
        </p:spPr>
      </p:pic>
      <p:pic>
        <p:nvPicPr>
          <p:cNvPr id="19" name="Picture 18"/>
          <p:cNvPicPr>
            <a:picLocks noChangeAspect="1"/>
          </p:cNvPicPr>
          <p:nvPr/>
        </p:nvPicPr>
        <p:blipFill>
          <a:blip r:embed="rId9" cstate="screen">
            <a:extLst>
              <a:ext uri="{BEBA8EAE-BF5A-486C-A8C5-ECC9F3942E4B}">
                <a14:imgProps xmlns:a14="http://schemas.microsoft.com/office/drawing/2010/main">
                  <a14:imgLayer r:embed="rId10">
                    <a14:imgEffect>
                      <a14:backgroundRemoval t="0" b="100000" l="1400" r="98500">
                        <a14:foregroundMark x1="14000" y1="57188" x2="14000" y2="57188"/>
                        <a14:foregroundMark x1="11400" y1="60417" x2="11400" y2="60417"/>
                        <a14:foregroundMark x1="11300" y1="65208" x2="11300" y2="65208"/>
                        <a14:foregroundMark x1="14300" y1="68958" x2="14300" y2="68958"/>
                        <a14:foregroundMark x1="19200" y1="76146" x2="19200" y2="76146"/>
                        <a14:foregroundMark x1="24700" y1="81875" x2="24700" y2="81875"/>
                        <a14:foregroundMark x1="86300" y1="70000" x2="86300" y2="70000"/>
                        <a14:foregroundMark x1="67700" y1="10208" x2="67700" y2="10208"/>
                        <a14:foregroundMark x1="87500" y1="32188" x2="87500" y2="32188"/>
                        <a14:foregroundMark x1="29900" y1="53125" x2="29900" y2="53125"/>
                        <a14:foregroundMark x1="15300" y1="45625" x2="15300" y2="45625"/>
                        <a14:foregroundMark x1="15300" y1="43229" x2="15300" y2="43229"/>
                        <a14:foregroundMark x1="16000" y1="40313" x2="16000" y2="40313"/>
                        <a14:foregroundMark x1="10900" y1="21458" x2="10900" y2="21458"/>
                        <a14:foregroundMark x1="45400" y1="729" x2="45400" y2="729"/>
                      </a14:backgroundRemoval>
                    </a14:imgEffect>
                  </a14:imgLayer>
                </a14:imgProps>
              </a:ext>
              <a:ext uri="{28A0092B-C50C-407E-A947-70E740481C1C}">
                <a14:useLocalDpi xmlns:a14="http://schemas.microsoft.com/office/drawing/2010/main" val="0"/>
              </a:ext>
            </a:extLst>
          </a:blip>
          <a:stretch>
            <a:fillRect/>
          </a:stretch>
        </p:blipFill>
        <p:spPr>
          <a:xfrm>
            <a:off x="6898899" y="3165038"/>
            <a:ext cx="1552679" cy="1490572"/>
          </a:xfrm>
          <a:prstGeom prst="rect">
            <a:avLst/>
          </a:prstGeom>
        </p:spPr>
      </p:pic>
    </p:spTree>
    <p:extLst>
      <p:ext uri="{BB962C8B-B14F-4D97-AF65-F5344CB8AC3E}">
        <p14:creationId xmlns:p14="http://schemas.microsoft.com/office/powerpoint/2010/main" val="2249809220"/>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for Appointment</a:t>
            </a:r>
            <a:br>
              <a:rPr lang="en-US" dirty="0"/>
            </a:br>
            <a:r>
              <a:rPr lang="en-US" sz="3200" dirty="0"/>
              <a:t>DA Form 61</a:t>
            </a:r>
          </a:p>
        </p:txBody>
      </p:sp>
      <p:sp>
        <p:nvSpPr>
          <p:cNvPr id="7" name="TextBox 6"/>
          <p:cNvSpPr txBox="1"/>
          <p:nvPr/>
        </p:nvSpPr>
        <p:spPr>
          <a:xfrm>
            <a:off x="18738" y="5265351"/>
            <a:ext cx="5998076" cy="1261884"/>
          </a:xfrm>
          <a:prstGeom prst="rect">
            <a:avLst/>
          </a:prstGeom>
          <a:noFill/>
        </p:spPr>
        <p:txBody>
          <a:bodyPr wrap="square" rtlCol="0">
            <a:spAutoFit/>
          </a:bodyPr>
          <a:lstStyle/>
          <a:p>
            <a:endParaRPr lang="en-US" sz="1400" b="1" dirty="0">
              <a:solidFill>
                <a:srgbClr val="FF0000"/>
              </a:solidFill>
            </a:endParaRPr>
          </a:p>
          <a:p>
            <a:endParaRPr lang="en-US" sz="1600" dirty="0">
              <a:latin typeface="+mn-lt"/>
            </a:endParaRPr>
          </a:p>
          <a:p>
            <a:pPr marL="285750" indent="-285750">
              <a:buFont typeface="Arial" panose="020B0604020202020204" pitchFamily="34" charset="0"/>
              <a:buChar char="•"/>
            </a:pPr>
            <a:r>
              <a:rPr lang="en-US" sz="1600" dirty="0">
                <a:latin typeface="+mn-lt"/>
              </a:rPr>
              <a:t>Applicant must sign</a:t>
            </a:r>
          </a:p>
          <a:p>
            <a:pPr marL="285750" indent="-285750">
              <a:buFont typeface="Arial" panose="020B0604020202020204" pitchFamily="34" charset="0"/>
              <a:buChar char="•"/>
            </a:pPr>
            <a:r>
              <a:rPr lang="en-US" sz="1600" dirty="0">
                <a:latin typeface="+mn-lt"/>
              </a:rPr>
              <a:t>Unit Commander must sign verifying </a:t>
            </a:r>
            <a:r>
              <a:rPr lang="en-US" sz="1600" dirty="0" err="1">
                <a:latin typeface="+mn-lt"/>
              </a:rPr>
              <a:t>ACFT</a:t>
            </a:r>
            <a:r>
              <a:rPr lang="en-US" sz="1600" dirty="0">
                <a:latin typeface="+mn-lt"/>
              </a:rPr>
              <a:t> &amp; </a:t>
            </a:r>
            <a:r>
              <a:rPr lang="en-US" sz="1600" dirty="0" err="1">
                <a:latin typeface="+mn-lt"/>
              </a:rPr>
              <a:t>Ht</a:t>
            </a:r>
            <a:r>
              <a:rPr lang="en-US" sz="1600" dirty="0">
                <a:latin typeface="+mn-lt"/>
              </a:rPr>
              <a:t>/</a:t>
            </a:r>
            <a:r>
              <a:rPr lang="en-US" sz="1600" dirty="0" err="1">
                <a:latin typeface="+mn-lt"/>
              </a:rPr>
              <a:t>Wt</a:t>
            </a:r>
            <a:endParaRPr lang="en-US" sz="1600" dirty="0">
              <a:latin typeface="+mn-lt"/>
            </a:endParaRPr>
          </a:p>
          <a:p>
            <a:endParaRPr lang="en-US" sz="1400" dirty="0"/>
          </a:p>
        </p:txBody>
      </p:sp>
      <p:pic>
        <p:nvPicPr>
          <p:cNvPr id="6" name="Picture 5">
            <a:extLst>
              <a:ext uri="{FF2B5EF4-FFF2-40B4-BE49-F238E27FC236}">
                <a16:creationId xmlns:a16="http://schemas.microsoft.com/office/drawing/2014/main" id="{8221421D-8833-9EC3-A97C-018CADE39F4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4649" y="1350832"/>
            <a:ext cx="2987232" cy="3889456"/>
          </a:xfrm>
          <a:prstGeom prst="rect">
            <a:avLst/>
          </a:prstGeom>
        </p:spPr>
      </p:pic>
      <p:pic>
        <p:nvPicPr>
          <p:cNvPr id="10" name="Picture 9">
            <a:extLst>
              <a:ext uri="{FF2B5EF4-FFF2-40B4-BE49-F238E27FC236}">
                <a16:creationId xmlns:a16="http://schemas.microsoft.com/office/drawing/2014/main" id="{8A4522EC-C702-AE83-DCF0-626A1C5E5AD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072034" y="1930062"/>
            <a:ext cx="2985866" cy="3889458"/>
          </a:xfrm>
          <a:prstGeom prst="rect">
            <a:avLst/>
          </a:prstGeom>
        </p:spPr>
      </p:pic>
      <p:pic>
        <p:nvPicPr>
          <p:cNvPr id="12" name="Picture 11">
            <a:extLst>
              <a:ext uri="{FF2B5EF4-FFF2-40B4-BE49-F238E27FC236}">
                <a16:creationId xmlns:a16="http://schemas.microsoft.com/office/drawing/2014/main" id="{36F51EB7-2CEE-B91A-20C4-67C4CC92FB5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101144" y="2503031"/>
            <a:ext cx="3004756" cy="3889456"/>
          </a:xfrm>
          <a:prstGeom prst="rect">
            <a:avLst/>
          </a:prstGeom>
        </p:spPr>
      </p:pic>
    </p:spTree>
    <p:extLst>
      <p:ext uri="{BB962C8B-B14F-4D97-AF65-F5344CB8AC3E}">
        <p14:creationId xmlns:p14="http://schemas.microsoft.com/office/powerpoint/2010/main" val="1756912821"/>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Letter of Recommendation</a:t>
            </a:r>
            <a:br>
              <a:rPr lang="en-US" dirty="0"/>
            </a:br>
            <a:r>
              <a:rPr lang="en-US" sz="3200" dirty="0"/>
              <a:t>USAREC Form 3.3</a:t>
            </a:r>
          </a:p>
        </p:txBody>
      </p:sp>
      <p:sp>
        <p:nvSpPr>
          <p:cNvPr id="5" name="Rectangle 1034"/>
          <p:cNvSpPr>
            <a:spLocks noChangeArrowheads="1"/>
          </p:cNvSpPr>
          <p:nvPr/>
        </p:nvSpPr>
        <p:spPr bwMode="auto">
          <a:xfrm>
            <a:off x="3810000" y="2214990"/>
            <a:ext cx="5381340" cy="3344505"/>
          </a:xfrm>
          <a:prstGeom prst="rect">
            <a:avLst/>
          </a:prstGeom>
          <a:noFill/>
          <a:ln w="9525">
            <a:noFill/>
            <a:miter lim="800000"/>
            <a:headEnd/>
            <a:tailEnd/>
          </a:ln>
        </p:spPr>
        <p:txBody>
          <a:bodyPr wrap="square" anchor="ctr">
            <a:spAutoFit/>
          </a:bodyPr>
          <a:lstStyle/>
          <a:p>
            <a:pPr marL="0" lvl="1" indent="-285750" eaLnBrk="0" hangingPunct="0">
              <a:spcBef>
                <a:spcPts val="500"/>
              </a:spcBef>
              <a:spcAft>
                <a:spcPts val="500"/>
              </a:spcAft>
              <a:buFont typeface="Arial" panose="020B0604020202020204" pitchFamily="34" charset="0"/>
              <a:buChar char="•"/>
            </a:pPr>
            <a:r>
              <a:rPr lang="en-US" sz="1700" dirty="0">
                <a:latin typeface="+mn-lt"/>
              </a:rPr>
              <a:t>All applicants require at a minimum 3 </a:t>
            </a:r>
            <a:r>
              <a:rPr lang="en-US" sz="1700" dirty="0" err="1">
                <a:latin typeface="+mn-lt"/>
              </a:rPr>
              <a:t>LORs</a:t>
            </a:r>
            <a:endParaRPr lang="en-US" sz="1700" dirty="0">
              <a:latin typeface="+mn-lt"/>
            </a:endParaRPr>
          </a:p>
          <a:p>
            <a:pPr marL="914400" lvl="3" indent="-285750">
              <a:spcBef>
                <a:spcPts val="500"/>
              </a:spcBef>
              <a:spcAft>
                <a:spcPts val="500"/>
              </a:spcAft>
              <a:buFont typeface="Wingdings" panose="05000000000000000000" pitchFamily="2" charset="2"/>
              <a:buChar char="Ø"/>
            </a:pPr>
            <a:r>
              <a:rPr lang="en-US" sz="1700" dirty="0">
                <a:latin typeface="+mn-lt"/>
              </a:rPr>
              <a:t>First and Second level UCMJ authorities</a:t>
            </a:r>
          </a:p>
          <a:p>
            <a:pPr marL="914400" lvl="3" indent="-285750">
              <a:spcBef>
                <a:spcPts val="500"/>
              </a:spcBef>
              <a:spcAft>
                <a:spcPts val="500"/>
              </a:spcAft>
              <a:buFont typeface="Wingdings" panose="05000000000000000000" pitchFamily="2" charset="2"/>
              <a:buChar char="Ø"/>
            </a:pPr>
            <a:r>
              <a:rPr lang="en-US" sz="1700" dirty="0">
                <a:latin typeface="+mn-lt"/>
              </a:rPr>
              <a:t>Senior Warrant Officer</a:t>
            </a:r>
          </a:p>
          <a:p>
            <a:pPr marL="0" lvl="1" indent="-285750">
              <a:spcBef>
                <a:spcPts val="500"/>
              </a:spcBef>
              <a:spcAft>
                <a:spcPts val="500"/>
              </a:spcAft>
              <a:buFont typeface="Arial" panose="020B0604020202020204" pitchFamily="34" charset="0"/>
              <a:buChar char="•"/>
            </a:pPr>
            <a:r>
              <a:rPr lang="en-US" sz="1700" dirty="0">
                <a:latin typeface="+mn-lt"/>
              </a:rPr>
              <a:t>3 Supplemental </a:t>
            </a:r>
            <a:r>
              <a:rPr lang="en-US" sz="1700" dirty="0" err="1">
                <a:latin typeface="+mn-lt"/>
              </a:rPr>
              <a:t>LORs</a:t>
            </a:r>
            <a:r>
              <a:rPr lang="en-US" sz="1700" dirty="0">
                <a:latin typeface="+mn-lt"/>
              </a:rPr>
              <a:t> allowed (max for </a:t>
            </a:r>
            <a:r>
              <a:rPr lang="en-US" sz="1700" dirty="0" err="1">
                <a:latin typeface="+mn-lt"/>
              </a:rPr>
              <a:t>LORs</a:t>
            </a:r>
            <a:r>
              <a:rPr lang="en-US" sz="1700" dirty="0">
                <a:latin typeface="+mn-lt"/>
              </a:rPr>
              <a:t> is 6)</a:t>
            </a:r>
          </a:p>
          <a:p>
            <a:pPr marL="0" lvl="1" indent="-285750">
              <a:spcBef>
                <a:spcPts val="500"/>
              </a:spcBef>
              <a:spcAft>
                <a:spcPts val="500"/>
              </a:spcAft>
              <a:buFont typeface="Arial" panose="020B0604020202020204" pitchFamily="34" charset="0"/>
              <a:buChar char="•"/>
            </a:pPr>
            <a:r>
              <a:rPr lang="en-US" sz="1700" dirty="0" err="1">
                <a:latin typeface="+mn-lt"/>
              </a:rPr>
              <a:t>SWO</a:t>
            </a:r>
            <a:r>
              <a:rPr lang="en-US" sz="1700" dirty="0">
                <a:latin typeface="+mn-lt"/>
              </a:rPr>
              <a:t> must include Branch/MOS</a:t>
            </a:r>
          </a:p>
          <a:p>
            <a:pPr marL="0" lvl="1" indent="-285750" eaLnBrk="0" hangingPunct="0">
              <a:spcBef>
                <a:spcPts val="500"/>
              </a:spcBef>
              <a:spcAft>
                <a:spcPts val="500"/>
              </a:spcAft>
              <a:buFont typeface="Arial" panose="020B0604020202020204" pitchFamily="34" charset="0"/>
              <a:buChar char="•"/>
            </a:pPr>
            <a:r>
              <a:rPr lang="en-US" sz="1700" dirty="0" err="1">
                <a:latin typeface="+mn-lt"/>
              </a:rPr>
              <a:t>LORs</a:t>
            </a:r>
            <a:r>
              <a:rPr lang="en-US" sz="1700" dirty="0">
                <a:latin typeface="+mn-lt"/>
              </a:rPr>
              <a:t> are valid for 12 months from date of signature/ 90 days upon unit arrival (PCS)  </a:t>
            </a:r>
          </a:p>
          <a:p>
            <a:pPr marL="0" lvl="1" indent="-285750" eaLnBrk="0" hangingPunct="0">
              <a:spcBef>
                <a:spcPts val="500"/>
              </a:spcBef>
              <a:spcAft>
                <a:spcPts val="500"/>
              </a:spcAft>
              <a:buFont typeface="Arial" panose="020B0604020202020204" pitchFamily="34" charset="0"/>
              <a:buChar char="•"/>
            </a:pPr>
            <a:r>
              <a:rPr lang="en-US" sz="1700" dirty="0">
                <a:latin typeface="+mn-lt"/>
              </a:rPr>
              <a:t>Must be digitally signed</a:t>
            </a:r>
          </a:p>
          <a:p>
            <a:pPr marL="0" lvl="1" indent="-285750" eaLnBrk="0" hangingPunct="0">
              <a:spcBef>
                <a:spcPts val="500"/>
              </a:spcBef>
              <a:spcAft>
                <a:spcPts val="500"/>
              </a:spcAft>
              <a:buFont typeface="Arial" panose="020B0604020202020204" pitchFamily="34" charset="0"/>
              <a:buChar char="•"/>
            </a:pPr>
            <a:r>
              <a:rPr lang="en-US" sz="1700" dirty="0">
                <a:latin typeface="+mn-lt"/>
              </a:rPr>
              <a:t>Joint or unique organization LOR </a:t>
            </a:r>
            <a:r>
              <a:rPr lang="en-US" sz="1700" dirty="0" err="1">
                <a:latin typeface="+mn-lt"/>
              </a:rPr>
              <a:t>ETP</a:t>
            </a:r>
            <a:r>
              <a:rPr lang="en-US" sz="1700" dirty="0">
                <a:latin typeface="+mn-lt"/>
              </a:rPr>
              <a:t> available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50" y="1354765"/>
            <a:ext cx="3816682" cy="4970166"/>
          </a:xfrm>
          <a:prstGeom prst="rect">
            <a:avLst/>
          </a:prstGeom>
        </p:spPr>
      </p:pic>
    </p:spTree>
    <p:extLst>
      <p:ext uri="{BB962C8B-B14F-4D97-AF65-F5344CB8AC3E}">
        <p14:creationId xmlns:p14="http://schemas.microsoft.com/office/powerpoint/2010/main" val="1638612479"/>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Resume</a:t>
            </a:r>
            <a:br>
              <a:rPr lang="en-US" dirty="0"/>
            </a:br>
            <a:r>
              <a:rPr lang="en-US" sz="3200" dirty="0"/>
              <a:t>USAREC Form 3.2</a:t>
            </a:r>
          </a:p>
        </p:txBody>
      </p:sp>
      <p:sp>
        <p:nvSpPr>
          <p:cNvPr id="7" name="Rectangle 6"/>
          <p:cNvSpPr/>
          <p:nvPr/>
        </p:nvSpPr>
        <p:spPr>
          <a:xfrm>
            <a:off x="5029200" y="3048000"/>
            <a:ext cx="3505200" cy="2693045"/>
          </a:xfrm>
          <a:prstGeom prst="rect">
            <a:avLst/>
          </a:prstGeom>
        </p:spPr>
        <p:txBody>
          <a:bodyPr wrap="square">
            <a:spAutoFit/>
          </a:bodyPr>
          <a:lstStyle/>
          <a:p>
            <a:r>
              <a:rPr lang="en-US" sz="1300" dirty="0">
                <a:solidFill>
                  <a:schemeClr val="bg1"/>
                </a:solidFill>
                <a:latin typeface="+mn-lt"/>
              </a:rPr>
              <a:t>- Why are you qualified to be an Army   Warrant Officer?</a:t>
            </a:r>
          </a:p>
          <a:p>
            <a:endParaRPr lang="en-US" sz="1300" dirty="0">
              <a:solidFill>
                <a:schemeClr val="bg1"/>
              </a:solidFill>
              <a:latin typeface="+mn-lt"/>
            </a:endParaRPr>
          </a:p>
          <a:p>
            <a:r>
              <a:rPr lang="en-US" sz="1300" dirty="0">
                <a:solidFill>
                  <a:schemeClr val="bg1"/>
                </a:solidFill>
                <a:latin typeface="+mn-lt"/>
              </a:rPr>
              <a:t>- Why are you qualified to be an Army Aviator, HR Technician, Logistician?</a:t>
            </a:r>
          </a:p>
          <a:p>
            <a:endParaRPr lang="en-US" sz="1300" dirty="0">
              <a:solidFill>
                <a:schemeClr val="bg1"/>
              </a:solidFill>
              <a:latin typeface="+mn-lt"/>
            </a:endParaRPr>
          </a:p>
          <a:p>
            <a:r>
              <a:rPr lang="en-US" sz="1300" dirty="0">
                <a:solidFill>
                  <a:schemeClr val="bg1"/>
                </a:solidFill>
                <a:latin typeface="+mn-lt"/>
              </a:rPr>
              <a:t>- What will you contribute to the Army as a Warrant Officer?</a:t>
            </a:r>
          </a:p>
          <a:p>
            <a:endParaRPr lang="en-US" sz="1300" dirty="0">
              <a:solidFill>
                <a:schemeClr val="bg1"/>
              </a:solidFill>
              <a:latin typeface="+mn-lt"/>
            </a:endParaRPr>
          </a:p>
          <a:p>
            <a:r>
              <a:rPr lang="en-US" sz="1300" dirty="0">
                <a:solidFill>
                  <a:schemeClr val="bg1"/>
                </a:solidFill>
                <a:latin typeface="+mn-lt"/>
              </a:rPr>
              <a:t>- Why do you want to be an Army Warrant Officer? </a:t>
            </a:r>
          </a:p>
          <a:p>
            <a:endParaRPr lang="en-US" sz="1300" dirty="0">
              <a:solidFill>
                <a:schemeClr val="bg1"/>
              </a:solidFill>
              <a:latin typeface="+mn-lt"/>
            </a:endParaRPr>
          </a:p>
          <a:p>
            <a:endParaRPr lang="en-US" sz="1300" dirty="0">
              <a:solidFill>
                <a:schemeClr val="bg1"/>
              </a:solidFill>
              <a:latin typeface="+mn-lt"/>
            </a:endParaRPr>
          </a:p>
        </p:txBody>
      </p:sp>
      <p:sp>
        <p:nvSpPr>
          <p:cNvPr id="8" name="TextBox 7"/>
          <p:cNvSpPr txBox="1"/>
          <p:nvPr/>
        </p:nvSpPr>
        <p:spPr>
          <a:xfrm>
            <a:off x="6645640" y="5778710"/>
            <a:ext cx="1242648" cy="230832"/>
          </a:xfrm>
          <a:prstGeom prst="rect">
            <a:avLst/>
          </a:prstGeom>
          <a:noFill/>
        </p:spPr>
        <p:txBody>
          <a:bodyPr wrap="none" rtlCol="0">
            <a:spAutoFit/>
          </a:bodyPr>
          <a:lstStyle/>
          <a:p>
            <a:r>
              <a:rPr lang="en-US" sz="900" dirty="0">
                <a:solidFill>
                  <a:schemeClr val="bg1"/>
                </a:solidFill>
                <a:latin typeface="+mn-lt"/>
              </a:rPr>
              <a:t>Applicants Signature</a:t>
            </a:r>
          </a:p>
        </p:txBody>
      </p:sp>
      <p:sp>
        <p:nvSpPr>
          <p:cNvPr id="9" name="TextBox 8"/>
          <p:cNvSpPr txBox="1"/>
          <p:nvPr/>
        </p:nvSpPr>
        <p:spPr>
          <a:xfrm>
            <a:off x="7918268" y="5788893"/>
            <a:ext cx="428322" cy="230832"/>
          </a:xfrm>
          <a:prstGeom prst="rect">
            <a:avLst/>
          </a:prstGeom>
          <a:noFill/>
        </p:spPr>
        <p:txBody>
          <a:bodyPr wrap="none" rtlCol="0">
            <a:spAutoFit/>
          </a:bodyPr>
          <a:lstStyle/>
          <a:p>
            <a:r>
              <a:rPr lang="en-US" sz="900" dirty="0">
                <a:solidFill>
                  <a:schemeClr val="bg1"/>
                </a:solidFill>
                <a:latin typeface="+mn-lt"/>
              </a:rPr>
              <a:t>Date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270" y="1354525"/>
            <a:ext cx="3832170" cy="496151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314" y="1357125"/>
            <a:ext cx="3821135" cy="4961519"/>
          </a:xfrm>
          <a:prstGeom prst="rect">
            <a:avLst/>
          </a:prstGeom>
        </p:spPr>
      </p:pic>
    </p:spTree>
    <p:extLst>
      <p:ext uri="{BB962C8B-B14F-4D97-AF65-F5344CB8AC3E}">
        <p14:creationId xmlns:p14="http://schemas.microsoft.com/office/powerpoint/2010/main" val="3705201321"/>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Security Clearance Verification </a:t>
            </a:r>
          </a:p>
        </p:txBody>
      </p:sp>
      <p:sp>
        <p:nvSpPr>
          <p:cNvPr id="4" name="TextBox 3"/>
          <p:cNvSpPr txBox="1"/>
          <p:nvPr/>
        </p:nvSpPr>
        <p:spPr>
          <a:xfrm>
            <a:off x="3982488" y="2067974"/>
            <a:ext cx="5161513" cy="3459922"/>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n-lt"/>
              </a:rPr>
              <a:t>Complete fillable version</a:t>
            </a:r>
          </a:p>
          <a:p>
            <a:endParaRPr lang="en-US" dirty="0">
              <a:latin typeface="+mn-lt"/>
            </a:endParaRPr>
          </a:p>
          <a:p>
            <a:pPr marL="285750" indent="-285750">
              <a:buFont typeface="Arial" panose="020B0604020202020204" pitchFamily="34" charset="0"/>
              <a:buChar char="•"/>
            </a:pPr>
            <a:r>
              <a:rPr lang="en-US" dirty="0">
                <a:latin typeface="+mn-lt"/>
              </a:rPr>
              <a:t>SECRET valid for 10 yrs from date granted </a:t>
            </a: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r>
              <a:rPr lang="en-US" dirty="0">
                <a:latin typeface="+mn-lt"/>
              </a:rPr>
              <a:t>TOP SECRET valid for 6 yrs from date granted</a:t>
            </a:r>
          </a:p>
          <a:p>
            <a:pPr marL="285750" indent="-285750">
              <a:buFont typeface="Arial" panose="020B0604020202020204" pitchFamily="34" charset="0"/>
              <a:buChar char="•"/>
            </a:pPr>
            <a:endParaRPr lang="en-US" dirty="0">
              <a:latin typeface="+mn-lt"/>
            </a:endParaRPr>
          </a:p>
          <a:p>
            <a:pPr marL="285750" indent="-285750">
              <a:spcBef>
                <a:spcPts val="500"/>
              </a:spcBef>
              <a:spcAft>
                <a:spcPts val="500"/>
              </a:spcAft>
              <a:buFont typeface="Arial" panose="020B0604020202020204" pitchFamily="34" charset="0"/>
              <a:buChar char="•"/>
            </a:pPr>
            <a:r>
              <a:rPr lang="en-US" dirty="0">
                <a:latin typeface="+mn-lt"/>
              </a:rPr>
              <a:t>Resubmission Status and Date required if clearance is due for reinvestigation.  </a:t>
            </a:r>
          </a:p>
          <a:p>
            <a:pPr marL="742950" lvl="1" indent="-285750">
              <a:spcBef>
                <a:spcPts val="500"/>
              </a:spcBef>
              <a:spcAft>
                <a:spcPts val="500"/>
              </a:spcAft>
              <a:buFont typeface="Wingdings" panose="05000000000000000000" pitchFamily="2" charset="2"/>
              <a:buChar char="Ø"/>
            </a:pPr>
            <a:r>
              <a:rPr lang="en-US" dirty="0">
                <a:latin typeface="+mn-lt"/>
              </a:rPr>
              <a:t>Example - Enrolled in CE  23 Jan 2021</a:t>
            </a:r>
          </a:p>
          <a:p>
            <a:pPr marL="742950" lvl="1" indent="-285750">
              <a:spcBef>
                <a:spcPts val="500"/>
              </a:spcBef>
              <a:spcAft>
                <a:spcPts val="500"/>
              </a:spcAft>
              <a:buFont typeface="Wingdings" panose="05000000000000000000" pitchFamily="2" charset="2"/>
              <a:buChar char="Ø"/>
            </a:pPr>
            <a:r>
              <a:rPr lang="en-US" dirty="0">
                <a:latin typeface="+mn-lt"/>
              </a:rPr>
              <a:t>Example - PR Submitted 23 Jan 2021</a:t>
            </a:r>
            <a:endParaRPr lang="en-US" dirty="0"/>
          </a:p>
        </p:txBody>
      </p:sp>
      <p:pic>
        <p:nvPicPr>
          <p:cNvPr id="6" name="Picture 5">
            <a:extLst>
              <a:ext uri="{FF2B5EF4-FFF2-40B4-BE49-F238E27FC236}">
                <a16:creationId xmlns:a16="http://schemas.microsoft.com/office/drawing/2014/main" id="{8C0918D2-DCDA-A9A0-C9A9-EF16286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314" y="1325500"/>
            <a:ext cx="3848174" cy="4944870"/>
          </a:xfrm>
          <a:prstGeom prst="rect">
            <a:avLst/>
          </a:prstGeom>
        </p:spPr>
      </p:pic>
    </p:spTree>
    <p:extLst>
      <p:ext uri="{BB962C8B-B14F-4D97-AF65-F5344CB8AC3E}">
        <p14:creationId xmlns:p14="http://schemas.microsoft.com/office/powerpoint/2010/main" val="3426617338"/>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a:t>
            </a:r>
            <a:br>
              <a:rPr lang="en-US" dirty="0"/>
            </a:br>
            <a:r>
              <a:rPr lang="en-US" sz="2800" dirty="0"/>
              <a:t>Selection Instrument for Flight Training</a:t>
            </a:r>
          </a:p>
        </p:txBody>
      </p:sp>
      <p:sp>
        <p:nvSpPr>
          <p:cNvPr id="5" name="TextBox 4"/>
          <p:cNvSpPr txBox="1"/>
          <p:nvPr/>
        </p:nvSpPr>
        <p:spPr>
          <a:xfrm>
            <a:off x="4179124" y="1127081"/>
            <a:ext cx="4997302" cy="5339923"/>
          </a:xfrm>
          <a:prstGeom prst="rect">
            <a:avLst/>
          </a:prstGeom>
          <a:noFill/>
        </p:spPr>
        <p:txBody>
          <a:bodyPr wrap="square" rtlCol="0">
            <a:spAutoFit/>
          </a:bodyPr>
          <a:lstStyle/>
          <a:p>
            <a:pPr marL="285750" indent="-285750" algn="ctr">
              <a:buFont typeface="Arial" panose="020B0604020202020204" pitchFamily="34" charset="0"/>
              <a:buChar char="•"/>
            </a:pPr>
            <a:endParaRPr lang="en-US" dirty="0"/>
          </a:p>
          <a:p>
            <a:pPr marL="285750" indent="-285750">
              <a:buFont typeface="Arial" panose="020B0604020202020204" pitchFamily="34" charset="0"/>
              <a:buChar char="•"/>
            </a:pPr>
            <a:r>
              <a:rPr lang="en-US" sz="1700" dirty="0">
                <a:latin typeface="+mn-lt"/>
              </a:rPr>
              <a:t>Must Score 40 or Higher</a:t>
            </a:r>
          </a:p>
          <a:p>
            <a:pPr marL="285750" indent="-285750">
              <a:buFont typeface="Arial" panose="020B0604020202020204" pitchFamily="34" charset="0"/>
              <a:buChar char="•"/>
            </a:pPr>
            <a:endParaRPr lang="en-US" sz="1700" dirty="0">
              <a:latin typeface="+mn-lt"/>
            </a:endParaRPr>
          </a:p>
          <a:p>
            <a:pPr marL="285750" indent="-285750">
              <a:buFont typeface="Arial" panose="020B0604020202020204" pitchFamily="34" charset="0"/>
              <a:buChar char="•"/>
            </a:pPr>
            <a:r>
              <a:rPr lang="en-US" sz="1700" dirty="0">
                <a:latin typeface="+mn-lt"/>
              </a:rPr>
              <a:t>Lifetime score; once meeting minimum qualifying score you are no longer authorized to retake </a:t>
            </a:r>
          </a:p>
          <a:p>
            <a:pPr marL="285750" indent="-285750">
              <a:buFont typeface="Arial" panose="020B0604020202020204" pitchFamily="34" charset="0"/>
              <a:buChar char="•"/>
            </a:pPr>
            <a:endParaRPr lang="en-US" sz="1700" dirty="0">
              <a:latin typeface="+mn-lt"/>
            </a:endParaRPr>
          </a:p>
          <a:p>
            <a:pPr marL="285750" indent="-285750">
              <a:buFont typeface="Arial" panose="020B0604020202020204" pitchFamily="34" charset="0"/>
              <a:buChar char="•"/>
            </a:pPr>
            <a:r>
              <a:rPr lang="en-US" sz="1700" dirty="0">
                <a:latin typeface="+mn-lt"/>
              </a:rPr>
              <a:t>If you fail to attain minimum passing score on first attempt, you may retake SIFT no earlier than 46 days following the previous attempt</a:t>
            </a:r>
          </a:p>
          <a:p>
            <a:pPr marL="285750" indent="-285750">
              <a:buFont typeface="Arial" panose="020B0604020202020204" pitchFamily="34" charset="0"/>
              <a:buChar char="•"/>
            </a:pPr>
            <a:endParaRPr lang="en-US" sz="1700" dirty="0">
              <a:latin typeface="+mn-lt"/>
            </a:endParaRPr>
          </a:p>
          <a:p>
            <a:pPr marL="285750" indent="-285750">
              <a:buFont typeface="Arial" panose="020B0604020202020204" pitchFamily="34" charset="0"/>
              <a:buChar char="•"/>
            </a:pPr>
            <a:r>
              <a:rPr lang="en-US" sz="1700" dirty="0">
                <a:latin typeface="+mn-lt"/>
              </a:rPr>
              <a:t>If you fail to attain a passing score on second attempt, you are no longer authorized to retake the SIFT</a:t>
            </a:r>
          </a:p>
          <a:p>
            <a:pPr marL="285750" indent="-285750">
              <a:buFont typeface="Arial" panose="020B0604020202020204" pitchFamily="34" charset="0"/>
              <a:buChar char="•"/>
            </a:pPr>
            <a:endParaRPr lang="en-US" sz="1700" dirty="0">
              <a:latin typeface="+mn-lt"/>
            </a:endParaRPr>
          </a:p>
          <a:p>
            <a:pPr marL="285750" indent="-285750">
              <a:buFont typeface="Arial" panose="020B0604020202020204" pitchFamily="34" charset="0"/>
              <a:buChar char="•"/>
            </a:pPr>
            <a:r>
              <a:rPr lang="en-US" sz="1700" dirty="0">
                <a:latin typeface="+mn-lt"/>
              </a:rPr>
              <a:t>Must have passing SIFT score before scheduling Class I Flight Physical</a:t>
            </a:r>
          </a:p>
          <a:p>
            <a:pPr marL="285750" indent="-285750">
              <a:buFont typeface="Arial" panose="020B0604020202020204" pitchFamily="34" charset="0"/>
              <a:buChar char="•"/>
            </a:pPr>
            <a:endParaRPr lang="en-US" sz="1700" dirty="0">
              <a:latin typeface="+mn-lt"/>
            </a:endParaRPr>
          </a:p>
          <a:p>
            <a:pPr marL="285750" indent="-285750">
              <a:buFont typeface="Arial" panose="020B0604020202020204" pitchFamily="34" charset="0"/>
              <a:buChar char="•"/>
            </a:pPr>
            <a:r>
              <a:rPr lang="en-US" sz="1700" dirty="0">
                <a:latin typeface="+mn-lt"/>
              </a:rPr>
              <a:t>Must be signed by the Test Control Officer (TCO) / Test Examiner (TE) to be valid</a:t>
            </a:r>
          </a:p>
        </p:txBody>
      </p:sp>
      <p:pic>
        <p:nvPicPr>
          <p:cNvPr id="4" name="Picture 3" descr="Graphical user interface, text, application">
            <a:extLst>
              <a:ext uri="{FF2B5EF4-FFF2-40B4-BE49-F238E27FC236}">
                <a16:creationId xmlns:a16="http://schemas.microsoft.com/office/drawing/2014/main" id="{28CEF4BA-422E-7CBB-CA9E-16AC7E95ACA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28600" y="1295400"/>
            <a:ext cx="3886200" cy="5003286"/>
          </a:xfrm>
          <a:prstGeom prst="rect">
            <a:avLst/>
          </a:prstGeom>
        </p:spPr>
      </p:pic>
    </p:spTree>
    <p:extLst>
      <p:ext uri="{BB962C8B-B14F-4D97-AF65-F5344CB8AC3E}">
        <p14:creationId xmlns:p14="http://schemas.microsoft.com/office/powerpoint/2010/main" val="537949015"/>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Cover Sheet</a:t>
            </a:r>
            <a:br>
              <a:rPr lang="en-US" dirty="0"/>
            </a:br>
            <a:r>
              <a:rPr lang="en-US" sz="3200" dirty="0"/>
              <a:t>USAREC Form 3.1</a:t>
            </a:r>
          </a:p>
        </p:txBody>
      </p:sp>
      <p:sp>
        <p:nvSpPr>
          <p:cNvPr id="5" name="TextBox 4"/>
          <p:cNvSpPr txBox="1"/>
          <p:nvPr/>
        </p:nvSpPr>
        <p:spPr>
          <a:xfrm>
            <a:off x="3968931" y="1985804"/>
            <a:ext cx="5175070" cy="3608680"/>
          </a:xfrm>
          <a:prstGeom prst="rect">
            <a:avLst/>
          </a:prstGeom>
          <a:noFill/>
        </p:spPr>
        <p:txBody>
          <a:bodyPr wrap="square" rtlCol="0">
            <a:spAutoFit/>
          </a:bodyPr>
          <a:lstStyle/>
          <a:p>
            <a:pPr marL="285750" indent="-285750" algn="ctr">
              <a:buFont typeface="Arial" panose="020B0604020202020204" pitchFamily="34" charset="0"/>
              <a:buChar char="•"/>
            </a:pPr>
            <a:endParaRPr lang="en-US" dirty="0"/>
          </a:p>
          <a:p>
            <a:pPr marL="285750" indent="-285750">
              <a:buFont typeface="Arial" panose="020B0604020202020204" pitchFamily="34" charset="0"/>
              <a:buChar char="•"/>
            </a:pPr>
            <a:r>
              <a:rPr lang="en-US" dirty="0">
                <a:latin typeface="+mn-lt"/>
              </a:rPr>
              <a:t>150A/153A: line f must be completed</a:t>
            </a: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r>
              <a:rPr lang="en-US" dirty="0">
                <a:latin typeface="+mn-lt"/>
              </a:rPr>
              <a:t>150A/153A: must include stamped DD 2808 page 1</a:t>
            </a: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r>
              <a:rPr lang="en-US" dirty="0">
                <a:latin typeface="+mn-lt"/>
              </a:rPr>
              <a:t>Technical MOS with medical waiver follow instructions on website</a:t>
            </a:r>
          </a:p>
          <a:p>
            <a:pPr marL="285750" indent="-285750">
              <a:buFont typeface="Arial" panose="020B0604020202020204" pitchFamily="34" charset="0"/>
              <a:buChar char="•"/>
            </a:pPr>
            <a:endParaRPr lang="en-US" dirty="0">
              <a:latin typeface="+mn-lt"/>
            </a:endParaRPr>
          </a:p>
          <a:p>
            <a:pPr marL="285750" indent="-285750">
              <a:spcBef>
                <a:spcPts val="500"/>
              </a:spcBef>
              <a:spcAft>
                <a:spcPts val="500"/>
              </a:spcAft>
              <a:buFont typeface="Arial" panose="020B0604020202020204" pitchFamily="34" charset="0"/>
              <a:buChar char="•"/>
            </a:pPr>
            <a:r>
              <a:rPr lang="en-US" dirty="0">
                <a:latin typeface="+mn-lt"/>
              </a:rPr>
              <a:t>Must include physician stamp</a:t>
            </a:r>
          </a:p>
          <a:p>
            <a:pPr marL="742950" lvl="1" indent="-285750">
              <a:spcBef>
                <a:spcPts val="500"/>
              </a:spcBef>
              <a:spcAft>
                <a:spcPts val="500"/>
              </a:spcAft>
              <a:buFont typeface="Wingdings" panose="05000000000000000000" pitchFamily="2" charset="2"/>
              <a:buChar char="Ø"/>
            </a:pPr>
            <a:r>
              <a:rPr lang="en-US" dirty="0">
                <a:latin typeface="+mn-lt"/>
              </a:rPr>
              <a:t>Physicians without a stamp must include a MFR</a:t>
            </a:r>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65807" y="1324333"/>
            <a:ext cx="3803123" cy="5000625"/>
          </a:xfrm>
          <a:prstGeom prst="rect">
            <a:avLst/>
          </a:prstGeom>
        </p:spPr>
      </p:pic>
    </p:spTree>
    <p:extLst>
      <p:ext uri="{BB962C8B-B14F-4D97-AF65-F5344CB8AC3E}">
        <p14:creationId xmlns:p14="http://schemas.microsoft.com/office/powerpoint/2010/main" val="2012913490"/>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for Active Duty</a:t>
            </a:r>
            <a:br>
              <a:rPr lang="en-US" dirty="0"/>
            </a:br>
            <a:r>
              <a:rPr lang="en-US" sz="3200" dirty="0"/>
              <a:t>DA Form 160</a:t>
            </a:r>
          </a:p>
        </p:txBody>
      </p:sp>
      <p:pic>
        <p:nvPicPr>
          <p:cNvPr id="5" name="Picture 4">
            <a:extLst>
              <a:ext uri="{FF2B5EF4-FFF2-40B4-BE49-F238E27FC236}">
                <a16:creationId xmlns:a16="http://schemas.microsoft.com/office/drawing/2014/main" id="{07DA13CD-BF16-36A5-479B-814209BAC76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86271" y="1143000"/>
            <a:ext cx="4171458" cy="5415530"/>
          </a:xfrm>
          <a:prstGeom prst="rect">
            <a:avLst/>
          </a:prstGeom>
        </p:spPr>
      </p:pic>
    </p:spTree>
    <p:extLst>
      <p:ext uri="{BB962C8B-B14F-4D97-AF65-F5344CB8AC3E}">
        <p14:creationId xmlns:p14="http://schemas.microsoft.com/office/powerpoint/2010/main" val="4167179955"/>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Statement of Understanding</a:t>
            </a:r>
          </a:p>
        </p:txBody>
      </p:sp>
      <p:pic>
        <p:nvPicPr>
          <p:cNvPr id="8" name="Picture 7">
            <a:extLst>
              <a:ext uri="{FF2B5EF4-FFF2-40B4-BE49-F238E27FC236}">
                <a16:creationId xmlns:a16="http://schemas.microsoft.com/office/drawing/2014/main" id="{94D76F7B-A182-C621-F79D-A733776C58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19200"/>
            <a:ext cx="3998188" cy="5225219"/>
          </a:xfrm>
          <a:prstGeom prst="rect">
            <a:avLst/>
          </a:prstGeom>
        </p:spPr>
      </p:pic>
      <p:pic>
        <p:nvPicPr>
          <p:cNvPr id="10" name="Picture 9">
            <a:extLst>
              <a:ext uri="{FF2B5EF4-FFF2-40B4-BE49-F238E27FC236}">
                <a16:creationId xmlns:a16="http://schemas.microsoft.com/office/drawing/2014/main" id="{4E4EE5CB-E67A-444C-B0BF-B3E36A4690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528" y="1219200"/>
            <a:ext cx="4036174" cy="5212201"/>
          </a:xfrm>
          <a:prstGeom prst="rect">
            <a:avLst/>
          </a:prstGeom>
        </p:spPr>
      </p:pic>
    </p:spTree>
    <p:extLst>
      <p:ext uri="{BB962C8B-B14F-4D97-AF65-F5344CB8AC3E}">
        <p14:creationId xmlns:p14="http://schemas.microsoft.com/office/powerpoint/2010/main" val="3451548953"/>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Waiver / ETP Requests</a:t>
            </a:r>
          </a:p>
        </p:txBody>
      </p:sp>
      <p:graphicFrame>
        <p:nvGraphicFramePr>
          <p:cNvPr id="3" name="Table 2"/>
          <p:cNvGraphicFramePr>
            <a:graphicFrameLocks noGrp="1"/>
          </p:cNvGraphicFramePr>
          <p:nvPr>
            <p:extLst>
              <p:ext uri="{D42A27DB-BD31-4B8C-83A1-F6EECF244321}">
                <p14:modId xmlns:p14="http://schemas.microsoft.com/office/powerpoint/2010/main" val="1336996749"/>
              </p:ext>
            </p:extLst>
          </p:nvPr>
        </p:nvGraphicFramePr>
        <p:xfrm>
          <a:off x="74950" y="1724742"/>
          <a:ext cx="8991600" cy="4136005"/>
        </p:xfrm>
        <a:graphic>
          <a:graphicData uri="http://schemas.openxmlformats.org/drawingml/2006/table">
            <a:tbl>
              <a:tblPr firstRow="1" bandRow="1">
                <a:effectLst>
                  <a:outerShdw blurRad="50800" dist="38100" dir="2700000" algn="tl" rotWithShape="0">
                    <a:prstClr val="black">
                      <a:alpha val="40000"/>
                    </a:prstClr>
                  </a:outerShdw>
                </a:effectLst>
                <a:tableStyleId>{08FB837D-C827-4EFA-A057-4D05807E0F7C}</a:tableStyleId>
              </a:tblPr>
              <a:tblGrid>
                <a:gridCol w="190625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3427750">
                  <a:extLst>
                    <a:ext uri="{9D8B030D-6E8A-4147-A177-3AD203B41FA5}">
                      <a16:colId xmlns:a16="http://schemas.microsoft.com/office/drawing/2014/main" val="20003"/>
                    </a:ext>
                  </a:extLst>
                </a:gridCol>
              </a:tblGrid>
              <a:tr h="665617">
                <a:tc>
                  <a:txBody>
                    <a:bodyPr/>
                    <a:lstStyle/>
                    <a:p>
                      <a:pPr algn="ctr"/>
                      <a:r>
                        <a:rPr lang="en-US" sz="1600" dirty="0"/>
                        <a:t>WAIVER / ETP</a:t>
                      </a:r>
                    </a:p>
                  </a:txBody>
                  <a:tcPr anchor="ctr">
                    <a:cell3D prstMaterial="dkEdge">
                      <a:bevel/>
                      <a:lightRig rig="flood" dir="t"/>
                    </a:cell3D>
                  </a:tcPr>
                </a:tc>
                <a:tc>
                  <a:txBody>
                    <a:bodyPr/>
                    <a:lstStyle/>
                    <a:p>
                      <a:pPr algn="ctr"/>
                      <a:r>
                        <a:rPr lang="en-US" sz="1600" dirty="0"/>
                        <a:t>APPROVAL AUTHORITY</a:t>
                      </a:r>
                    </a:p>
                  </a:txBody>
                  <a:tcPr anchor="ctr">
                    <a:cell3D prstMaterial="dkEdge">
                      <a:bevel/>
                      <a:lightRig rig="flood" dir="t"/>
                    </a:cell3D>
                  </a:tcPr>
                </a:tc>
                <a:tc>
                  <a:txBody>
                    <a:bodyPr/>
                    <a:lstStyle/>
                    <a:p>
                      <a:pPr algn="ctr"/>
                      <a:r>
                        <a:rPr lang="en-US" sz="1600" dirty="0"/>
                        <a:t>APPROX</a:t>
                      </a:r>
                      <a:r>
                        <a:rPr lang="en-US" sz="1600" baseline="0" dirty="0"/>
                        <a:t> </a:t>
                      </a:r>
                      <a:r>
                        <a:rPr lang="en-US" sz="1600" dirty="0"/>
                        <a:t>TURN AROUND TIME</a:t>
                      </a:r>
                    </a:p>
                  </a:txBody>
                  <a:tcPr anchor="ctr">
                    <a:cell3D prstMaterial="dkEdge">
                      <a:bevel/>
                      <a:lightRig rig="flood" dir="t"/>
                    </a:cell3D>
                  </a:tcPr>
                </a:tc>
                <a:tc>
                  <a:txBody>
                    <a:bodyPr/>
                    <a:lstStyle/>
                    <a:p>
                      <a:pPr algn="ctr"/>
                      <a:r>
                        <a:rPr lang="en-US" sz="1600" dirty="0"/>
                        <a:t>NOTES</a:t>
                      </a:r>
                    </a:p>
                  </a:txBody>
                  <a:tcPr anchor="ctr">
                    <a:cell3D prstMaterial="dkEdge">
                      <a:bevel/>
                      <a:lightRig rig="flood" dir="t"/>
                    </a:cell3D>
                  </a:tcPr>
                </a:tc>
                <a:extLst>
                  <a:ext uri="{0D108BD9-81ED-4DB2-BD59-A6C34878D82A}">
                    <a16:rowId xmlns:a16="http://schemas.microsoft.com/office/drawing/2014/main" val="10000"/>
                  </a:ext>
                </a:extLst>
              </a:tr>
              <a:tr h="385358">
                <a:tc>
                  <a:txBody>
                    <a:bodyPr/>
                    <a:lstStyle/>
                    <a:p>
                      <a:pPr algn="l"/>
                      <a:r>
                        <a:rPr lang="en-US" sz="1600" b="1" dirty="0"/>
                        <a:t>Age</a:t>
                      </a:r>
                      <a:r>
                        <a:rPr lang="en-US" sz="1600" b="1" baseline="0" dirty="0"/>
                        <a:t> </a:t>
                      </a:r>
                      <a:r>
                        <a:rPr lang="en-US" sz="1600" b="1" dirty="0"/>
                        <a:t>/ AFS</a:t>
                      </a:r>
                    </a:p>
                  </a:txBody>
                  <a:tcPr anchor="ctr">
                    <a:cell3D prstMaterial="dkEdge">
                      <a:bevel/>
                      <a:lightRig rig="flood" dir="t"/>
                    </a:cell3D>
                  </a:tcPr>
                </a:tc>
                <a:tc>
                  <a:txBody>
                    <a:bodyPr/>
                    <a:lstStyle/>
                    <a:p>
                      <a:pPr algn="ctr"/>
                      <a:r>
                        <a:rPr lang="en-US" sz="1600" b="1" dirty="0"/>
                        <a:t>DA G1</a:t>
                      </a:r>
                    </a:p>
                  </a:txBody>
                  <a:tcPr anchor="ctr">
                    <a:cell3D prstMaterial="dkEdge">
                      <a:bevel/>
                      <a:lightRig rig="flood" dir="t"/>
                    </a:cell3D>
                  </a:tcPr>
                </a:tc>
                <a:tc>
                  <a:txBody>
                    <a:bodyPr/>
                    <a:lstStyle/>
                    <a:p>
                      <a:pPr algn="ctr"/>
                      <a:r>
                        <a:rPr lang="en-US" sz="1600" b="1" dirty="0"/>
                        <a:t>2</a:t>
                      </a:r>
                      <a:r>
                        <a:rPr lang="en-US" sz="1600" b="1" baseline="0" dirty="0"/>
                        <a:t> - </a:t>
                      </a:r>
                      <a:r>
                        <a:rPr lang="en-US" sz="1600" b="1" dirty="0"/>
                        <a:t>4 Weeks</a:t>
                      </a:r>
                    </a:p>
                  </a:txBody>
                  <a:tcPr anchor="ctr">
                    <a:cell3D prstMaterial="dkEdge">
                      <a:bevel/>
                      <a:lightRig rig="flood" dir="t"/>
                    </a:cell3D>
                  </a:tcPr>
                </a:tc>
                <a:tc>
                  <a:txBody>
                    <a:bodyPr/>
                    <a:lstStyle/>
                    <a:p>
                      <a:pPr algn="ctr"/>
                      <a:r>
                        <a:rPr lang="en-US" sz="1600" b="1" dirty="0"/>
                        <a:t>Self</a:t>
                      </a:r>
                      <a:r>
                        <a:rPr lang="en-US" sz="1600" b="1" baseline="0" dirty="0"/>
                        <a:t> Signed Memo</a:t>
                      </a:r>
                      <a:endParaRPr lang="en-US" sz="1600" b="1" dirty="0"/>
                    </a:p>
                  </a:txBody>
                  <a:tcPr anchor="ctr">
                    <a:cell3D prstMaterial="dkEdge">
                      <a:bevel/>
                      <a:lightRig rig="flood" dir="t"/>
                    </a:cell3D>
                  </a:tcPr>
                </a:tc>
                <a:extLst>
                  <a:ext uri="{0D108BD9-81ED-4DB2-BD59-A6C34878D82A}">
                    <a16:rowId xmlns:a16="http://schemas.microsoft.com/office/drawing/2014/main" val="10001"/>
                  </a:ext>
                </a:extLst>
              </a:tr>
              <a:tr h="385358">
                <a:tc>
                  <a:txBody>
                    <a:bodyPr/>
                    <a:lstStyle/>
                    <a:p>
                      <a:pPr algn="l"/>
                      <a:r>
                        <a:rPr lang="en-US" sz="1600" b="1" dirty="0"/>
                        <a:t>Prerequisite</a:t>
                      </a:r>
                    </a:p>
                  </a:txBody>
                  <a:tcPr anchor="ctr">
                    <a:cell3D prstMaterial="dkEdge">
                      <a:bevel/>
                      <a:lightRig rig="flood" dir="t"/>
                    </a:cell3D>
                  </a:tcPr>
                </a:tc>
                <a:tc>
                  <a:txBody>
                    <a:bodyPr/>
                    <a:lstStyle/>
                    <a:p>
                      <a:pPr algn="ctr"/>
                      <a:r>
                        <a:rPr lang="en-US" sz="1600" b="1" baseline="0" dirty="0"/>
                        <a:t>Proponent</a:t>
                      </a:r>
                      <a:endParaRPr lang="en-US" sz="1600" b="1" dirty="0"/>
                    </a:p>
                  </a:txBody>
                  <a:tcPr anchor="ctr">
                    <a:cell3D prstMaterial="dkEdge">
                      <a:bevel/>
                      <a:lightRig rig="flood" dir="t"/>
                    </a:cell3D>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baseline="0" dirty="0"/>
                        <a:t>1 - 2 Weeks</a:t>
                      </a:r>
                      <a:endParaRPr lang="en-US" sz="1600" b="1" dirty="0"/>
                    </a:p>
                  </a:txBody>
                  <a:tcPr anchor="ctr">
                    <a:cell3D prstMaterial="dkEdge">
                      <a:bevel/>
                      <a:lightRig rig="flood" dir="t"/>
                    </a:cell3D>
                  </a:tcPr>
                </a:tc>
                <a:tc>
                  <a:txBody>
                    <a:bodyPr/>
                    <a:lstStyle/>
                    <a:p>
                      <a:pPr marL="0" marR="0" lvl="0" indent="0" algn="ctr" defTabSz="842162" rtl="0" eaLnBrk="1" fontAlgn="auto" latinLnBrk="0" hangingPunct="1">
                        <a:lnSpc>
                          <a:spcPct val="100000"/>
                        </a:lnSpc>
                        <a:spcBef>
                          <a:spcPts val="0"/>
                        </a:spcBef>
                        <a:spcAft>
                          <a:spcPts val="0"/>
                        </a:spcAft>
                        <a:buClrTx/>
                        <a:buSzTx/>
                        <a:buFontTx/>
                        <a:buNone/>
                        <a:tabLst/>
                        <a:defRPr/>
                      </a:pPr>
                      <a:r>
                        <a:rPr lang="en-US" sz="1600" b="1" dirty="0"/>
                        <a:t>Self</a:t>
                      </a:r>
                      <a:r>
                        <a:rPr lang="en-US" sz="1600" b="1" baseline="0" dirty="0"/>
                        <a:t> Signed Memo</a:t>
                      </a:r>
                      <a:r>
                        <a:rPr lang="en-US" sz="1600" b="1" dirty="0"/>
                        <a:t> </a:t>
                      </a:r>
                    </a:p>
                  </a:txBody>
                  <a:tcPr anchor="ctr">
                    <a:cell3D prstMaterial="dkEdge">
                      <a:bevel/>
                      <a:lightRig rig="flood" dir="t"/>
                    </a:cell3D>
                  </a:tcPr>
                </a:tc>
                <a:extLst>
                  <a:ext uri="{0D108BD9-81ED-4DB2-BD59-A6C34878D82A}">
                    <a16:rowId xmlns:a16="http://schemas.microsoft.com/office/drawing/2014/main" val="10003"/>
                  </a:ext>
                </a:extLst>
              </a:tr>
              <a:tr h="385358">
                <a:tc>
                  <a:txBody>
                    <a:bodyPr/>
                    <a:lstStyle/>
                    <a:p>
                      <a:pPr algn="l"/>
                      <a:r>
                        <a:rPr lang="en-US" sz="1600" b="1" dirty="0"/>
                        <a:t>Medical</a:t>
                      </a:r>
                    </a:p>
                  </a:txBody>
                  <a:tcPr anchor="ctr">
                    <a:cell3D prstMaterial="dkEdge">
                      <a:bevel/>
                      <a:lightRig rig="flood" dir="t"/>
                    </a:cell3D>
                  </a:tcPr>
                </a:tc>
                <a:tc>
                  <a:txBody>
                    <a:bodyPr/>
                    <a:lstStyle/>
                    <a:p>
                      <a:pPr algn="ctr"/>
                      <a:r>
                        <a:rPr lang="en-US" sz="1600" b="1" dirty="0"/>
                        <a:t>USAREC</a:t>
                      </a:r>
                      <a:r>
                        <a:rPr lang="en-US" sz="1600" b="1" baseline="0" dirty="0"/>
                        <a:t> G3</a:t>
                      </a:r>
                      <a:endParaRPr lang="en-US" sz="1600" b="1" dirty="0"/>
                    </a:p>
                  </a:txBody>
                  <a:tcPr anchor="ctr">
                    <a:cell3D prstMaterial="dkEdge">
                      <a:bevel/>
                      <a:lightRig rig="flood" dir="t"/>
                    </a:cell3D>
                  </a:tcPr>
                </a:tc>
                <a:tc>
                  <a:txBody>
                    <a:bodyPr/>
                    <a:lstStyle/>
                    <a:p>
                      <a:pPr algn="ctr"/>
                      <a:r>
                        <a:rPr lang="en-US" sz="1600" b="1" dirty="0"/>
                        <a:t>4</a:t>
                      </a:r>
                      <a:r>
                        <a:rPr lang="en-US" sz="1600" b="1" baseline="0" dirty="0"/>
                        <a:t> - 8</a:t>
                      </a:r>
                      <a:r>
                        <a:rPr lang="en-US" sz="1600" b="1" dirty="0"/>
                        <a:t> Weeks</a:t>
                      </a:r>
                    </a:p>
                  </a:txBody>
                  <a:tcPr anchor="ctr">
                    <a:cell3D prstMaterial="dkEdge">
                      <a:bevel/>
                      <a:lightRig rig="flood" dir="t"/>
                    </a:cell3D>
                  </a:tcPr>
                </a:tc>
                <a:tc>
                  <a:txBody>
                    <a:bodyPr/>
                    <a:lstStyle/>
                    <a:p>
                      <a:pPr algn="ctr"/>
                      <a:r>
                        <a:rPr lang="en-US" sz="1600" b="1" baseline="0" dirty="0"/>
                        <a:t>Submit docs to WORC </a:t>
                      </a:r>
                      <a:endParaRPr lang="en-US" sz="1600" b="1" dirty="0"/>
                    </a:p>
                  </a:txBody>
                  <a:tcPr anchor="ctr">
                    <a:cell3D prstMaterial="dkEdge">
                      <a:bevel/>
                      <a:lightRig rig="flood" dir="t"/>
                    </a:cell3D>
                  </a:tcPr>
                </a:tc>
                <a:extLst>
                  <a:ext uri="{0D108BD9-81ED-4DB2-BD59-A6C34878D82A}">
                    <a16:rowId xmlns:a16="http://schemas.microsoft.com/office/drawing/2014/main" val="10004"/>
                  </a:ext>
                </a:extLst>
              </a:tr>
              <a:tr h="385358">
                <a:tc>
                  <a:txBody>
                    <a:bodyPr/>
                    <a:lstStyle/>
                    <a:p>
                      <a:pPr algn="l"/>
                      <a:r>
                        <a:rPr lang="en-US" sz="1600" b="1" dirty="0"/>
                        <a:t>Medical Review</a:t>
                      </a:r>
                    </a:p>
                  </a:txBody>
                  <a:tcPr anchor="ctr">
                    <a:cell3D prstMaterial="dkEdge">
                      <a:bevel/>
                      <a:lightRig rig="flood" dir="t"/>
                    </a:cell3D>
                  </a:tcPr>
                </a:tc>
                <a:tc>
                  <a:txBody>
                    <a:bodyPr/>
                    <a:lstStyle/>
                    <a:p>
                      <a:pPr algn="ctr"/>
                      <a:r>
                        <a:rPr lang="en-US" sz="1600" b="1" dirty="0"/>
                        <a:t>USAREC</a:t>
                      </a:r>
                      <a:r>
                        <a:rPr lang="en-US" sz="1600" b="1" baseline="0" dirty="0"/>
                        <a:t> G3</a:t>
                      </a:r>
                      <a:endParaRPr lang="en-US" sz="1600" b="1" dirty="0"/>
                    </a:p>
                  </a:txBody>
                  <a:tcPr anchor="ctr">
                    <a:cell3D prstMaterial="dkEdge">
                      <a:bevel/>
                      <a:lightRig rig="flood" dir="t"/>
                    </a:cell3D>
                  </a:tcPr>
                </a:tc>
                <a:tc>
                  <a:txBody>
                    <a:bodyPr/>
                    <a:lstStyle/>
                    <a:p>
                      <a:pPr algn="ctr"/>
                      <a:r>
                        <a:rPr lang="en-US" sz="1600" b="1" dirty="0"/>
                        <a:t>4</a:t>
                      </a:r>
                      <a:r>
                        <a:rPr lang="en-US" sz="1600" b="1" baseline="0" dirty="0"/>
                        <a:t> - 8</a:t>
                      </a:r>
                      <a:r>
                        <a:rPr lang="en-US" sz="1600" b="1" dirty="0"/>
                        <a:t> Weeks</a:t>
                      </a:r>
                    </a:p>
                  </a:txBody>
                  <a:tcPr anchor="ctr">
                    <a:cell3D prstMaterial="dkEdge">
                      <a:bevel/>
                      <a:lightRig rig="flood" dir="t"/>
                    </a:cell3D>
                  </a:tcPr>
                </a:tc>
                <a:tc>
                  <a:txBody>
                    <a:bodyPr/>
                    <a:lstStyle/>
                    <a:p>
                      <a:pPr algn="ctr"/>
                      <a:r>
                        <a:rPr lang="en-US" sz="1600" b="1" baseline="0" dirty="0"/>
                        <a:t>Submit docs to WORC</a:t>
                      </a:r>
                      <a:endParaRPr lang="en-US" sz="1600" b="1" dirty="0"/>
                    </a:p>
                  </a:txBody>
                  <a:tcPr anchor="ctr">
                    <a:cell3D prstMaterial="dkEdge">
                      <a:bevel/>
                      <a:lightRig rig="flood" dir="t"/>
                    </a:cell3D>
                  </a:tcPr>
                </a:tc>
                <a:extLst>
                  <a:ext uri="{0D108BD9-81ED-4DB2-BD59-A6C34878D82A}">
                    <a16:rowId xmlns:a16="http://schemas.microsoft.com/office/drawing/2014/main" val="425428718"/>
                  </a:ext>
                </a:extLst>
              </a:tr>
              <a:tr h="385358">
                <a:tc>
                  <a:txBody>
                    <a:bodyPr/>
                    <a:lstStyle/>
                    <a:p>
                      <a:pPr algn="l"/>
                      <a:r>
                        <a:rPr lang="en-US" sz="1600" b="1" dirty="0"/>
                        <a:t>Tattoo</a:t>
                      </a:r>
                    </a:p>
                  </a:txBody>
                  <a:tcPr anchor="ctr">
                    <a:cell3D prstMaterial="dkEdge">
                      <a:bevel/>
                      <a:lightRig rig="flood" dir="t"/>
                    </a:cell3D>
                  </a:tcPr>
                </a:tc>
                <a:tc>
                  <a:txBody>
                    <a:bodyPr/>
                    <a:lstStyle/>
                    <a:p>
                      <a:pPr algn="ctr"/>
                      <a:r>
                        <a:rPr lang="en-US" sz="1600" b="1" dirty="0"/>
                        <a:t>USAREC</a:t>
                      </a:r>
                      <a:r>
                        <a:rPr lang="en-US" sz="1600" b="1" baseline="0" dirty="0"/>
                        <a:t> CG</a:t>
                      </a:r>
                      <a:endParaRPr lang="en-US" sz="1600" b="1" dirty="0"/>
                    </a:p>
                  </a:txBody>
                  <a:tcPr anchor="ctr">
                    <a:cell3D prstMaterial="dkEdge">
                      <a:bevel/>
                      <a:lightRig rig="flood" dir="t"/>
                    </a:cell3D>
                  </a:tcPr>
                </a:tc>
                <a:tc>
                  <a:txBody>
                    <a:bodyPr/>
                    <a:lstStyle/>
                    <a:p>
                      <a:pPr algn="ctr"/>
                      <a:r>
                        <a:rPr lang="en-US" sz="1600" b="1" baseline="0" dirty="0"/>
                        <a:t>1 - 3 Weeks</a:t>
                      </a:r>
                      <a:endParaRPr lang="en-US" sz="1600" b="1" dirty="0"/>
                    </a:p>
                  </a:txBody>
                  <a:tcPr anchor="ctr">
                    <a:cell3D prstMaterial="dkEdge">
                      <a:bevel/>
                      <a:lightRig rig="flood" dir="t"/>
                    </a:cell3D>
                  </a:tcPr>
                </a:tc>
                <a:tc>
                  <a:txBody>
                    <a:bodyPr/>
                    <a:lstStyle/>
                    <a:p>
                      <a:pPr marL="0" marR="0" lvl="0" indent="0" algn="ctr" defTabSz="842162" rtl="0" eaLnBrk="1" fontAlgn="auto" latinLnBrk="0" hangingPunct="1">
                        <a:lnSpc>
                          <a:spcPct val="100000"/>
                        </a:lnSpc>
                        <a:spcBef>
                          <a:spcPts val="0"/>
                        </a:spcBef>
                        <a:spcAft>
                          <a:spcPts val="0"/>
                        </a:spcAft>
                        <a:buClrTx/>
                        <a:buSzTx/>
                        <a:buFontTx/>
                        <a:buNone/>
                        <a:tabLst/>
                        <a:defRPr/>
                      </a:pPr>
                      <a:r>
                        <a:rPr lang="en-US" sz="1600" b="1" dirty="0"/>
                        <a:t>Self</a:t>
                      </a:r>
                      <a:r>
                        <a:rPr lang="en-US" sz="1600" b="1" baseline="0" dirty="0"/>
                        <a:t> Signed Memo / LTC Signed Memo / Color photos with ruler</a:t>
                      </a:r>
                      <a:endParaRPr lang="en-US" sz="1600" b="1" dirty="0"/>
                    </a:p>
                  </a:txBody>
                  <a:tcPr anchor="ctr">
                    <a:cell3D prstMaterial="dkEdge">
                      <a:bevel/>
                      <a:lightRig rig="flood" dir="t"/>
                    </a:cell3D>
                  </a:tcPr>
                </a:tc>
                <a:extLst>
                  <a:ext uri="{0D108BD9-81ED-4DB2-BD59-A6C34878D82A}">
                    <a16:rowId xmlns:a16="http://schemas.microsoft.com/office/drawing/2014/main" val="10005"/>
                  </a:ext>
                </a:extLst>
              </a:tr>
              <a:tr h="385358">
                <a:tc>
                  <a:txBody>
                    <a:bodyPr/>
                    <a:lstStyle/>
                    <a:p>
                      <a:pPr algn="l"/>
                      <a:r>
                        <a:rPr lang="en-US" sz="1600" b="1" dirty="0"/>
                        <a:t>Traffic </a:t>
                      </a:r>
                      <a:r>
                        <a:rPr lang="en-US" sz="1600" b="1" baseline="0" dirty="0"/>
                        <a:t>/ C</a:t>
                      </a:r>
                      <a:r>
                        <a:rPr lang="en-US" sz="1600" b="1" dirty="0"/>
                        <a:t>onduct </a:t>
                      </a:r>
                    </a:p>
                  </a:txBody>
                  <a:tcPr anchor="ctr">
                    <a:cell3D prstMaterial="dkEdge">
                      <a:bevel/>
                      <a:lightRig rig="flood" dir="t"/>
                    </a:cell3D>
                  </a:tcPr>
                </a:tc>
                <a:tc>
                  <a:txBody>
                    <a:bodyPr/>
                    <a:lstStyle/>
                    <a:p>
                      <a:pPr algn="ctr"/>
                      <a:r>
                        <a:rPr lang="en-US" sz="1600" b="1" dirty="0"/>
                        <a:t>SORB</a:t>
                      </a:r>
                      <a:r>
                        <a:rPr lang="en-US" sz="1600" b="1" baseline="0" dirty="0"/>
                        <a:t> BN CDR</a:t>
                      </a:r>
                      <a:endParaRPr lang="en-US" sz="1600" b="1" dirty="0"/>
                    </a:p>
                  </a:txBody>
                  <a:tcPr anchor="ctr">
                    <a:cell3D prstMaterial="dkEdge">
                      <a:bevel/>
                      <a:lightRig rig="flood" dir="t"/>
                    </a:cell3D>
                  </a:tcPr>
                </a:tc>
                <a:tc>
                  <a:txBody>
                    <a:bodyPr/>
                    <a:lstStyle/>
                    <a:p>
                      <a:pPr algn="ctr"/>
                      <a:r>
                        <a:rPr lang="en-US" sz="1600" b="1" baseline="0" dirty="0"/>
                        <a:t>1 - 2 Weeks</a:t>
                      </a:r>
                      <a:endParaRPr lang="en-US" sz="1600" b="1" dirty="0"/>
                    </a:p>
                  </a:txBody>
                  <a:tcPr anchor="ctr">
                    <a:cell3D prstMaterial="dkEdge">
                      <a:bevel/>
                      <a:lightRig rig="flood" dir="t"/>
                    </a:cell3D>
                  </a:tcPr>
                </a:tc>
                <a:tc>
                  <a:txBody>
                    <a:bodyPr/>
                    <a:lstStyle/>
                    <a:p>
                      <a:pPr marL="0" marR="0" lvl="0" indent="0" algn="ctr" defTabSz="842162" rtl="0" eaLnBrk="1" fontAlgn="auto" latinLnBrk="0" hangingPunct="1">
                        <a:lnSpc>
                          <a:spcPct val="100000"/>
                        </a:lnSpc>
                        <a:spcBef>
                          <a:spcPts val="0"/>
                        </a:spcBef>
                        <a:spcAft>
                          <a:spcPts val="0"/>
                        </a:spcAft>
                        <a:buClrTx/>
                        <a:buSzTx/>
                        <a:buFontTx/>
                        <a:buNone/>
                        <a:tabLst/>
                        <a:defRPr/>
                      </a:pPr>
                      <a:r>
                        <a:rPr lang="en-US" sz="1600" b="1" dirty="0"/>
                        <a:t>Self</a:t>
                      </a:r>
                      <a:r>
                        <a:rPr lang="en-US" sz="1600" b="1" baseline="0" dirty="0"/>
                        <a:t> Signed Memo</a:t>
                      </a:r>
                      <a:r>
                        <a:rPr lang="en-US" sz="1600" b="1" dirty="0"/>
                        <a:t> </a:t>
                      </a:r>
                    </a:p>
                  </a:txBody>
                  <a:tcPr anchor="ctr">
                    <a:cell3D prstMaterial="dkEdge">
                      <a:bevel/>
                      <a:lightRig rig="flood" dir="t"/>
                    </a:cell3D>
                  </a:tcPr>
                </a:tc>
                <a:extLst>
                  <a:ext uri="{0D108BD9-81ED-4DB2-BD59-A6C34878D82A}">
                    <a16:rowId xmlns:a16="http://schemas.microsoft.com/office/drawing/2014/main" val="10006"/>
                  </a:ext>
                </a:extLst>
              </a:tr>
              <a:tr h="385358">
                <a:tc>
                  <a:txBody>
                    <a:bodyPr/>
                    <a:lstStyle/>
                    <a:p>
                      <a:pPr algn="l"/>
                      <a:r>
                        <a:rPr lang="en-US" sz="1600" b="1" dirty="0"/>
                        <a:t>Major</a:t>
                      </a:r>
                      <a:r>
                        <a:rPr lang="en-US" sz="1600" b="1" baseline="0" dirty="0"/>
                        <a:t> Conduct </a:t>
                      </a:r>
                      <a:endParaRPr lang="en-US" sz="1600" b="1" dirty="0"/>
                    </a:p>
                  </a:txBody>
                  <a:tcPr anchor="ctr">
                    <a:cell3D prstMaterial="dkEdge">
                      <a:bevel/>
                      <a:lightRig rig="flood" dir="t"/>
                    </a:cell3D>
                  </a:tcPr>
                </a:tc>
                <a:tc>
                  <a:txBody>
                    <a:bodyPr/>
                    <a:lstStyle/>
                    <a:p>
                      <a:pPr algn="ctr"/>
                      <a:r>
                        <a:rPr lang="en-US" sz="1600" b="1" dirty="0"/>
                        <a:t>DA G1</a:t>
                      </a:r>
                    </a:p>
                  </a:txBody>
                  <a:tcPr anchor="ctr">
                    <a:cell3D prstMaterial="dkEdge">
                      <a:bevel/>
                      <a:lightRig rig="flood" dir="t"/>
                    </a:cell3D>
                  </a:tcPr>
                </a:tc>
                <a:tc>
                  <a:txBody>
                    <a:bodyPr/>
                    <a:lstStyle/>
                    <a:p>
                      <a:pPr algn="ctr"/>
                      <a:r>
                        <a:rPr lang="en-US" sz="1600" b="1" dirty="0"/>
                        <a:t>4 - 6 Weeks</a:t>
                      </a:r>
                    </a:p>
                  </a:txBody>
                  <a:tcPr anchor="ctr">
                    <a:cell3D prstMaterial="dkEdge">
                      <a:bevel/>
                      <a:lightRig rig="flood" dir="t"/>
                    </a:cell3D>
                  </a:tcPr>
                </a:tc>
                <a:tc>
                  <a:txBody>
                    <a:bodyPr/>
                    <a:lstStyle/>
                    <a:p>
                      <a:pPr marL="0" marR="0" lvl="0" indent="0" algn="ctr" defTabSz="842162" rtl="0" eaLnBrk="1" fontAlgn="auto" latinLnBrk="0" hangingPunct="1">
                        <a:lnSpc>
                          <a:spcPct val="100000"/>
                        </a:lnSpc>
                        <a:spcBef>
                          <a:spcPts val="0"/>
                        </a:spcBef>
                        <a:spcAft>
                          <a:spcPts val="0"/>
                        </a:spcAft>
                        <a:buClrTx/>
                        <a:buSzTx/>
                        <a:buFontTx/>
                        <a:buNone/>
                        <a:tabLst/>
                        <a:defRPr/>
                      </a:pPr>
                      <a:r>
                        <a:rPr lang="en-US" sz="1600" b="1" dirty="0"/>
                        <a:t>Self Signed Memo / GO</a:t>
                      </a:r>
                      <a:r>
                        <a:rPr lang="en-US" sz="1600" b="1" baseline="0" dirty="0"/>
                        <a:t> Endorsement </a:t>
                      </a:r>
                      <a:r>
                        <a:rPr lang="en-US" sz="1600" b="1" dirty="0"/>
                        <a:t>/ Case Summary</a:t>
                      </a:r>
                    </a:p>
                  </a:txBody>
                  <a:tcPr anchor="ctr">
                    <a:cell3D prstMaterial="dkEdge">
                      <a:bevel/>
                      <a:lightRig rig="flood" dir="t"/>
                    </a:cell3D>
                  </a:tcPr>
                </a:tc>
                <a:extLst>
                  <a:ext uri="{0D108BD9-81ED-4DB2-BD59-A6C34878D82A}">
                    <a16:rowId xmlns:a16="http://schemas.microsoft.com/office/drawing/2014/main" val="938844927"/>
                  </a:ext>
                </a:extLst>
              </a:tr>
              <a:tr h="385358">
                <a:tc>
                  <a:txBody>
                    <a:bodyPr/>
                    <a:lstStyle/>
                    <a:p>
                      <a:pPr algn="l"/>
                      <a:r>
                        <a:rPr lang="en-US" sz="1600" b="1" dirty="0"/>
                        <a:t>AFT</a:t>
                      </a:r>
                    </a:p>
                  </a:txBody>
                  <a:tcPr anchor="ctr">
                    <a:cell3D prstMaterial="dkEdge">
                      <a:bevel/>
                      <a:lightRig rig="flood" dir="t"/>
                    </a:cell3D>
                  </a:tcPr>
                </a:tc>
                <a:tc>
                  <a:txBody>
                    <a:bodyPr/>
                    <a:lstStyle/>
                    <a:p>
                      <a:pPr algn="ctr"/>
                      <a:r>
                        <a:rPr lang="en-US" sz="1600" b="1" dirty="0"/>
                        <a:t>DA G3</a:t>
                      </a:r>
                    </a:p>
                  </a:txBody>
                  <a:tcPr anchor="ctr">
                    <a:cell3D prstMaterial="dkEdge">
                      <a:bevel/>
                      <a:lightRig rig="flood" dir="t"/>
                    </a:cell3D>
                  </a:tcPr>
                </a:tc>
                <a:tc>
                  <a:txBody>
                    <a:bodyPr/>
                    <a:lstStyle/>
                    <a:p>
                      <a:pPr algn="ctr"/>
                      <a:r>
                        <a:rPr lang="en-US" sz="1600" b="1" dirty="0"/>
                        <a:t>Unknown</a:t>
                      </a:r>
                    </a:p>
                  </a:txBody>
                  <a:tcPr anchor="ctr">
                    <a:cell3D prstMaterial="dkEdge">
                      <a:bevel/>
                      <a:lightRig rig="flood" dir="t"/>
                    </a:cell3D>
                  </a:tcPr>
                </a:tc>
                <a:tc>
                  <a:txBody>
                    <a:bodyPr/>
                    <a:lstStyle/>
                    <a:p>
                      <a:pPr algn="ctr"/>
                      <a:r>
                        <a:rPr lang="en-US" sz="1600" b="1" dirty="0"/>
                        <a:t>Approved prior to submission</a:t>
                      </a:r>
                    </a:p>
                  </a:txBody>
                  <a:tcPr anchor="ctr">
                    <a:cell3D prstMaterial="dkEdge">
                      <a:bevel/>
                      <a:lightRig rig="flood" dir="t"/>
                    </a:cell3D>
                  </a:tcPr>
                </a:tc>
                <a:extLst>
                  <a:ext uri="{0D108BD9-81ED-4DB2-BD59-A6C34878D82A}">
                    <a16:rowId xmlns:a16="http://schemas.microsoft.com/office/drawing/2014/main" val="1346814270"/>
                  </a:ext>
                </a:extLst>
              </a:tr>
            </a:tbl>
          </a:graphicData>
        </a:graphic>
      </p:graphicFrame>
    </p:spTree>
    <p:extLst>
      <p:ext uri="{BB962C8B-B14F-4D97-AF65-F5344CB8AC3E}">
        <p14:creationId xmlns:p14="http://schemas.microsoft.com/office/powerpoint/2010/main" val="1083058675"/>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57E5-869E-C271-C993-6200CB954529}"/>
              </a:ext>
            </a:extLst>
          </p:cNvPr>
          <p:cNvSpPr>
            <a:spLocks noGrp="1"/>
          </p:cNvSpPr>
          <p:nvPr>
            <p:ph type="title"/>
          </p:nvPr>
        </p:nvSpPr>
        <p:spPr>
          <a:xfrm>
            <a:off x="0" y="152400"/>
            <a:ext cx="9144000" cy="1143000"/>
          </a:xfrm>
        </p:spPr>
        <p:txBody>
          <a:bodyPr/>
          <a:lstStyle/>
          <a:p>
            <a:r>
              <a:rPr lang="en-US" sz="3600" dirty="0"/>
              <a:t>Tattoo Guidance IAW</a:t>
            </a:r>
            <a:br>
              <a:rPr lang="en-US" sz="3600" dirty="0"/>
            </a:br>
            <a:r>
              <a:rPr lang="en-US" sz="3600" dirty="0"/>
              <a:t>Army Directive 2022-09</a:t>
            </a:r>
          </a:p>
        </p:txBody>
      </p:sp>
      <p:sp>
        <p:nvSpPr>
          <p:cNvPr id="3" name="Rectangle 1034">
            <a:extLst>
              <a:ext uri="{FF2B5EF4-FFF2-40B4-BE49-F238E27FC236}">
                <a16:creationId xmlns:a16="http://schemas.microsoft.com/office/drawing/2014/main" id="{6886F60D-D934-8CDC-AFCB-24905781D641}"/>
              </a:ext>
            </a:extLst>
          </p:cNvPr>
          <p:cNvSpPr>
            <a:spLocks noChangeArrowheads="1"/>
          </p:cNvSpPr>
          <p:nvPr/>
        </p:nvSpPr>
        <p:spPr bwMode="auto">
          <a:xfrm>
            <a:off x="-304800" y="1556265"/>
            <a:ext cx="9122958" cy="5219378"/>
          </a:xfrm>
          <a:prstGeom prst="rect">
            <a:avLst/>
          </a:prstGeom>
          <a:noFill/>
          <a:ln w="9525">
            <a:noFill/>
            <a:miter lim="800000"/>
            <a:headEnd/>
            <a:tailEnd/>
          </a:ln>
        </p:spPr>
        <p:txBody>
          <a:bodyPr wrap="square" anchor="ctr">
            <a:spAutoFit/>
          </a:bodyPr>
          <a:lstStyle/>
          <a:p>
            <a:pPr marL="800100" lvl="2" indent="-342900">
              <a:spcBef>
                <a:spcPts val="0"/>
              </a:spcBef>
              <a:spcAft>
                <a:spcPts val="0"/>
              </a:spcAft>
              <a:buFont typeface="Arial" panose="020B0604020202020204" pitchFamily="34" charset="0"/>
              <a:buChar char="•"/>
            </a:pPr>
            <a:r>
              <a:rPr lang="en-US" sz="2400" dirty="0">
                <a:latin typeface="+mn-lt"/>
              </a:rPr>
              <a:t>One tattoo on each hand or palm, not to exceed one inch in all directions</a:t>
            </a:r>
          </a:p>
          <a:p>
            <a:pPr marL="800100" lvl="2" indent="-342900">
              <a:spcBef>
                <a:spcPts val="0"/>
              </a:spcBef>
              <a:spcAft>
                <a:spcPts val="0"/>
              </a:spcAft>
              <a:buFont typeface="Arial" panose="020B0604020202020204" pitchFamily="34" charset="0"/>
              <a:buChar char="•"/>
            </a:pPr>
            <a:endParaRPr lang="en-US" sz="2400" dirty="0">
              <a:latin typeface="+mn-lt"/>
            </a:endParaRPr>
          </a:p>
          <a:p>
            <a:pPr marL="800100" lvl="2" indent="-342900">
              <a:spcBef>
                <a:spcPts val="0"/>
              </a:spcBef>
              <a:spcAft>
                <a:spcPts val="0"/>
              </a:spcAft>
              <a:buFont typeface="Arial" panose="020B0604020202020204" pitchFamily="34" charset="0"/>
              <a:buChar char="•"/>
            </a:pPr>
            <a:r>
              <a:rPr lang="en-US" sz="2400" dirty="0">
                <a:latin typeface="+mn-lt"/>
              </a:rPr>
              <a:t>Unlimited number of tattoos between the fingers, if not visible when fingers are closed</a:t>
            </a:r>
          </a:p>
          <a:p>
            <a:pPr marL="800100" lvl="2" indent="-342900">
              <a:spcBef>
                <a:spcPts val="0"/>
              </a:spcBef>
              <a:spcAft>
                <a:spcPts val="0"/>
              </a:spcAft>
              <a:buFont typeface="Arial" panose="020B0604020202020204" pitchFamily="34" charset="0"/>
              <a:buChar char="•"/>
            </a:pPr>
            <a:endParaRPr lang="en-US" sz="2400" dirty="0">
              <a:latin typeface="+mn-lt"/>
            </a:endParaRPr>
          </a:p>
          <a:p>
            <a:pPr marL="800100" lvl="2" indent="-342900">
              <a:spcBef>
                <a:spcPts val="0"/>
              </a:spcBef>
              <a:spcAft>
                <a:spcPts val="0"/>
              </a:spcAft>
              <a:buFont typeface="Arial" panose="020B0604020202020204" pitchFamily="34" charset="0"/>
              <a:buChar char="•"/>
            </a:pPr>
            <a:r>
              <a:rPr lang="en-US" sz="2400" dirty="0">
                <a:latin typeface="+mn-lt"/>
              </a:rPr>
              <a:t>One ring tattoo on each hand </a:t>
            </a:r>
          </a:p>
          <a:p>
            <a:pPr marL="800100" lvl="2" indent="-342900">
              <a:spcBef>
                <a:spcPts val="0"/>
              </a:spcBef>
              <a:spcAft>
                <a:spcPts val="0"/>
              </a:spcAft>
              <a:buFont typeface="Arial" panose="020B0604020202020204" pitchFamily="34" charset="0"/>
              <a:buChar char="•"/>
            </a:pPr>
            <a:endParaRPr lang="en-US" sz="2400" dirty="0">
              <a:latin typeface="+mn-lt"/>
            </a:endParaRPr>
          </a:p>
          <a:p>
            <a:pPr marL="800100" lvl="2" indent="-342900">
              <a:spcBef>
                <a:spcPts val="0"/>
              </a:spcBef>
              <a:spcAft>
                <a:spcPts val="0"/>
              </a:spcAft>
              <a:buFont typeface="Arial" panose="020B0604020202020204" pitchFamily="34" charset="0"/>
              <a:buChar char="•"/>
            </a:pPr>
            <a:r>
              <a:rPr lang="en-US" sz="2400" dirty="0">
                <a:latin typeface="+mn-lt"/>
              </a:rPr>
              <a:t>One tattoo on the back of the neck, not to exceed two inches in all directions</a:t>
            </a:r>
          </a:p>
          <a:p>
            <a:pPr marL="800100" lvl="2" indent="-342900">
              <a:spcBef>
                <a:spcPts val="0"/>
              </a:spcBef>
              <a:spcAft>
                <a:spcPts val="0"/>
              </a:spcAft>
              <a:buFont typeface="Arial" panose="020B0604020202020204" pitchFamily="34" charset="0"/>
              <a:buChar char="•"/>
            </a:pPr>
            <a:endParaRPr lang="en-US" sz="2400" dirty="0">
              <a:latin typeface="+mn-lt"/>
            </a:endParaRPr>
          </a:p>
          <a:p>
            <a:pPr marL="800100" lvl="2" indent="-342900">
              <a:spcBef>
                <a:spcPts val="0"/>
              </a:spcBef>
              <a:spcAft>
                <a:spcPts val="0"/>
              </a:spcAft>
              <a:buFont typeface="Arial" panose="020B0604020202020204" pitchFamily="34" charset="0"/>
              <a:buChar char="•"/>
            </a:pPr>
            <a:r>
              <a:rPr lang="en-US" sz="2400" dirty="0">
                <a:latin typeface="+mn-lt"/>
              </a:rPr>
              <a:t>One tattoo behind each ear that does not extend forward of the ear lobe, not to exceed one inch all directions</a:t>
            </a:r>
          </a:p>
          <a:p>
            <a:pPr marL="457200" lvl="2">
              <a:spcBef>
                <a:spcPts val="500"/>
              </a:spcBef>
              <a:spcAft>
                <a:spcPts val="500"/>
              </a:spcAft>
            </a:pPr>
            <a:endParaRPr lang="en-US" sz="1700" dirty="0">
              <a:latin typeface="+mn-lt"/>
            </a:endParaRPr>
          </a:p>
        </p:txBody>
      </p:sp>
    </p:spTree>
    <p:extLst>
      <p:ext uri="{BB962C8B-B14F-4D97-AF65-F5344CB8AC3E}">
        <p14:creationId xmlns:p14="http://schemas.microsoft.com/office/powerpoint/2010/main" val="119347606"/>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Terms of Reference</a:t>
            </a:r>
          </a:p>
        </p:txBody>
      </p:sp>
      <p:graphicFrame>
        <p:nvGraphicFramePr>
          <p:cNvPr id="8" name="Diagram 7"/>
          <p:cNvGraphicFramePr/>
          <p:nvPr>
            <p:extLst>
              <p:ext uri="{D42A27DB-BD31-4B8C-83A1-F6EECF244321}">
                <p14:modId xmlns:p14="http://schemas.microsoft.com/office/powerpoint/2010/main" val="776757159"/>
              </p:ext>
            </p:extLst>
          </p:nvPr>
        </p:nvGraphicFramePr>
        <p:xfrm>
          <a:off x="533400" y="914400"/>
          <a:ext cx="8839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p:cNvGraphicFramePr/>
          <p:nvPr>
            <p:extLst>
              <p:ext uri="{D42A27DB-BD31-4B8C-83A1-F6EECF244321}">
                <p14:modId xmlns:p14="http://schemas.microsoft.com/office/powerpoint/2010/main" val="1806988127"/>
              </p:ext>
            </p:extLst>
          </p:nvPr>
        </p:nvGraphicFramePr>
        <p:xfrm>
          <a:off x="-1066800" y="3962400"/>
          <a:ext cx="9982200" cy="3200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75074570"/>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Tattoo Compliance Validation</a:t>
            </a:r>
            <a:br>
              <a:rPr lang="en-US" sz="3600" dirty="0"/>
            </a:br>
            <a:r>
              <a:rPr lang="en-US" sz="3600" dirty="0"/>
              <a:t>Interservice Applicants Only</a:t>
            </a:r>
          </a:p>
        </p:txBody>
      </p:sp>
      <p:pic>
        <p:nvPicPr>
          <p:cNvPr id="5" name="Picture 4">
            <a:extLst>
              <a:ext uri="{FF2B5EF4-FFF2-40B4-BE49-F238E27FC236}">
                <a16:creationId xmlns:a16="http://schemas.microsoft.com/office/drawing/2014/main" id="{96C015B5-0F68-CE3E-1C30-1F2AD534D6E3}"/>
              </a:ext>
            </a:extLst>
          </p:cNvPr>
          <p:cNvPicPr>
            <a:picLocks noChangeAspect="1"/>
          </p:cNvPicPr>
          <p:nvPr/>
        </p:nvPicPr>
        <p:blipFill>
          <a:blip r:embed="rId2"/>
          <a:stretch>
            <a:fillRect/>
          </a:stretch>
        </p:blipFill>
        <p:spPr>
          <a:xfrm>
            <a:off x="2600960" y="1317948"/>
            <a:ext cx="3930918" cy="4999216"/>
          </a:xfrm>
          <a:prstGeom prst="rect">
            <a:avLst/>
          </a:prstGeom>
        </p:spPr>
      </p:pic>
    </p:spTree>
    <p:extLst>
      <p:ext uri="{BB962C8B-B14F-4D97-AF65-F5344CB8AC3E}">
        <p14:creationId xmlns:p14="http://schemas.microsoft.com/office/powerpoint/2010/main" val="1439829044"/>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Tattoo ETP Request</a:t>
            </a:r>
            <a:br>
              <a:rPr lang="en-US" dirty="0"/>
            </a:br>
            <a:r>
              <a:rPr lang="en-US" sz="3200" dirty="0"/>
              <a:t>Army Applicants Only</a:t>
            </a:r>
          </a:p>
        </p:txBody>
      </p:sp>
      <p:pic>
        <p:nvPicPr>
          <p:cNvPr id="5" name="Picture 4">
            <a:extLst>
              <a:ext uri="{FF2B5EF4-FFF2-40B4-BE49-F238E27FC236}">
                <a16:creationId xmlns:a16="http://schemas.microsoft.com/office/drawing/2014/main" id="{003D5E04-74EE-6B8B-9495-D7B8B03436CB}"/>
              </a:ext>
            </a:extLst>
          </p:cNvPr>
          <p:cNvPicPr>
            <a:picLocks noChangeAspect="1"/>
          </p:cNvPicPr>
          <p:nvPr/>
        </p:nvPicPr>
        <p:blipFill>
          <a:blip r:embed="rId2"/>
          <a:stretch>
            <a:fillRect/>
          </a:stretch>
        </p:blipFill>
        <p:spPr>
          <a:xfrm>
            <a:off x="546268" y="1317584"/>
            <a:ext cx="3848100" cy="4979107"/>
          </a:xfrm>
          <a:prstGeom prst="rect">
            <a:avLst/>
          </a:prstGeom>
        </p:spPr>
      </p:pic>
      <p:pic>
        <p:nvPicPr>
          <p:cNvPr id="8" name="Picture 7">
            <a:extLst>
              <a:ext uri="{FF2B5EF4-FFF2-40B4-BE49-F238E27FC236}">
                <a16:creationId xmlns:a16="http://schemas.microsoft.com/office/drawing/2014/main" id="{B8939505-21DF-AD97-0A8C-EEBCCC9D9A64}"/>
              </a:ext>
            </a:extLst>
          </p:cNvPr>
          <p:cNvPicPr>
            <a:picLocks noChangeAspect="1"/>
          </p:cNvPicPr>
          <p:nvPr/>
        </p:nvPicPr>
        <p:blipFill>
          <a:blip r:embed="rId3"/>
          <a:stretch>
            <a:fillRect/>
          </a:stretch>
        </p:blipFill>
        <p:spPr>
          <a:xfrm>
            <a:off x="4780066" y="1317583"/>
            <a:ext cx="3838129" cy="4979107"/>
          </a:xfrm>
          <a:prstGeom prst="rect">
            <a:avLst/>
          </a:prstGeom>
        </p:spPr>
      </p:pic>
    </p:spTree>
    <p:extLst>
      <p:ext uri="{BB962C8B-B14F-4D97-AF65-F5344CB8AC3E}">
        <p14:creationId xmlns:p14="http://schemas.microsoft.com/office/powerpoint/2010/main" val="1447957825"/>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ETP and Waiver Requests</a:t>
            </a:r>
          </a:p>
        </p:txBody>
      </p:sp>
      <p:pic>
        <p:nvPicPr>
          <p:cNvPr id="4" name="Picture 3">
            <a:extLst>
              <a:ext uri="{FF2B5EF4-FFF2-40B4-BE49-F238E27FC236}">
                <a16:creationId xmlns:a16="http://schemas.microsoft.com/office/drawing/2014/main" id="{0CEF413A-AA0A-215D-DC86-24ECD5F4E78B}"/>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3337" y="1339988"/>
            <a:ext cx="3075940" cy="3981853"/>
          </a:xfrm>
          <a:prstGeom prst="rect">
            <a:avLst/>
          </a:prstGeom>
        </p:spPr>
      </p:pic>
      <p:pic>
        <p:nvPicPr>
          <p:cNvPr id="7" name="Picture 6">
            <a:extLst>
              <a:ext uri="{FF2B5EF4-FFF2-40B4-BE49-F238E27FC236}">
                <a16:creationId xmlns:a16="http://schemas.microsoft.com/office/drawing/2014/main" id="{45CC105B-871A-5E34-3F60-EF28A0CD81A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36219" y="1752600"/>
            <a:ext cx="3071773" cy="3981853"/>
          </a:xfrm>
          <a:prstGeom prst="rect">
            <a:avLst/>
          </a:prstGeom>
        </p:spPr>
      </p:pic>
      <p:pic>
        <p:nvPicPr>
          <p:cNvPr id="11" name="Picture 10">
            <a:extLst>
              <a:ext uri="{FF2B5EF4-FFF2-40B4-BE49-F238E27FC236}">
                <a16:creationId xmlns:a16="http://schemas.microsoft.com/office/drawing/2014/main" id="{EFC2926F-D424-4869-E023-BD075543276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038889" y="2367990"/>
            <a:ext cx="3071774" cy="3976063"/>
          </a:xfrm>
          <a:prstGeom prst="rect">
            <a:avLst/>
          </a:prstGeom>
        </p:spPr>
      </p:pic>
    </p:spTree>
    <p:extLst>
      <p:ext uri="{BB962C8B-B14F-4D97-AF65-F5344CB8AC3E}">
        <p14:creationId xmlns:p14="http://schemas.microsoft.com/office/powerpoint/2010/main" val="43711288"/>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Checklist</a:t>
            </a:r>
          </a:p>
        </p:txBody>
      </p:sp>
      <p:pic>
        <p:nvPicPr>
          <p:cNvPr id="4" name="Picture 3">
            <a:extLst>
              <a:ext uri="{FF2B5EF4-FFF2-40B4-BE49-F238E27FC236}">
                <a16:creationId xmlns:a16="http://schemas.microsoft.com/office/drawing/2014/main" id="{0DE87698-C63A-E58D-BB88-54C04164A2D6}"/>
              </a:ext>
            </a:extLst>
          </p:cNvPr>
          <p:cNvPicPr>
            <a:picLocks noChangeAspect="1"/>
          </p:cNvPicPr>
          <p:nvPr/>
        </p:nvPicPr>
        <p:blipFill>
          <a:blip r:embed="rId3"/>
          <a:stretch>
            <a:fillRect/>
          </a:stretch>
        </p:blipFill>
        <p:spPr>
          <a:xfrm>
            <a:off x="2379247" y="838200"/>
            <a:ext cx="4385505" cy="5701731"/>
          </a:xfrm>
          <a:prstGeom prst="rect">
            <a:avLst/>
          </a:prstGeom>
        </p:spPr>
      </p:pic>
      <p:sp>
        <p:nvSpPr>
          <p:cNvPr id="8" name="Rectangle 7">
            <a:extLst>
              <a:ext uri="{FF2B5EF4-FFF2-40B4-BE49-F238E27FC236}">
                <a16:creationId xmlns:a16="http://schemas.microsoft.com/office/drawing/2014/main" id="{6B13749E-3781-D912-526D-F744F981AC73}"/>
              </a:ext>
            </a:extLst>
          </p:cNvPr>
          <p:cNvSpPr/>
          <p:nvPr/>
        </p:nvSpPr>
        <p:spPr>
          <a:xfrm>
            <a:off x="2434106" y="5257800"/>
            <a:ext cx="4275786" cy="119773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5287176"/>
      </p:ext>
    </p:extLst>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Process</a:t>
            </a:r>
          </a:p>
        </p:txBody>
      </p:sp>
      <p:cxnSp>
        <p:nvCxnSpPr>
          <p:cNvPr id="9" name="Straight Arrow Connector 8"/>
          <p:cNvCxnSpPr>
            <a:cxnSpLocks/>
            <a:stCxn id="42" idx="4"/>
            <a:endCxn id="13" idx="0"/>
          </p:cNvCxnSpPr>
          <p:nvPr/>
        </p:nvCxnSpPr>
        <p:spPr>
          <a:xfrm>
            <a:off x="6103275" y="4509812"/>
            <a:ext cx="3485" cy="545738"/>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a:stCxn id="42" idx="3"/>
          </p:cNvCxnSpPr>
          <p:nvPr/>
        </p:nvCxnSpPr>
        <p:spPr>
          <a:xfrm flipH="1">
            <a:off x="4876800" y="4271748"/>
            <a:ext cx="684425" cy="833652"/>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Oval 10"/>
          <p:cNvSpPr>
            <a:spLocks noChangeAspect="1" noChangeArrowheads="1"/>
          </p:cNvSpPr>
          <p:nvPr/>
        </p:nvSpPr>
        <p:spPr bwMode="auto">
          <a:xfrm>
            <a:off x="6934197" y="5055550"/>
            <a:ext cx="1551856" cy="1551856"/>
          </a:xfrm>
          <a:prstGeom prst="ellipse">
            <a:avLst/>
          </a:prstGeom>
          <a:solidFill>
            <a:srgbClr val="FCF600"/>
          </a:solidFill>
          <a:ln w="38100">
            <a:noFill/>
            <a:round/>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nchor="ctr" anchorCtr="0"/>
          <a:lstStyle/>
          <a:p>
            <a:pPr algn="ctr" eaLnBrk="0" hangingPunct="0">
              <a:lnSpc>
                <a:spcPts val="600"/>
              </a:lnSpc>
              <a:spcBef>
                <a:spcPct val="50000"/>
              </a:spcBef>
              <a:defRPr/>
            </a:pPr>
            <a:r>
              <a:rPr lang="en-US" sz="1400" b="1" dirty="0">
                <a:solidFill>
                  <a:schemeClr val="bg1"/>
                </a:solidFill>
                <a:latin typeface="+mn-lt"/>
                <a:cs typeface="+mn-cs"/>
              </a:rPr>
              <a:t>Tattoo </a:t>
            </a:r>
          </a:p>
          <a:p>
            <a:pPr algn="ctr" eaLnBrk="0" hangingPunct="0">
              <a:lnSpc>
                <a:spcPts val="600"/>
              </a:lnSpc>
              <a:spcBef>
                <a:spcPct val="50000"/>
              </a:spcBef>
              <a:defRPr/>
            </a:pPr>
            <a:r>
              <a:rPr lang="en-US" sz="1400" b="1" dirty="0">
                <a:solidFill>
                  <a:schemeClr val="bg1"/>
                </a:solidFill>
                <a:latin typeface="+mn-lt"/>
                <a:cs typeface="+mn-cs"/>
              </a:rPr>
              <a:t>Waivers</a:t>
            </a:r>
          </a:p>
          <a:p>
            <a:pPr algn="ctr" eaLnBrk="0" hangingPunct="0">
              <a:lnSpc>
                <a:spcPts val="1000"/>
              </a:lnSpc>
              <a:spcBef>
                <a:spcPct val="50000"/>
              </a:spcBef>
              <a:defRPr/>
            </a:pPr>
            <a:r>
              <a:rPr lang="en-US" sz="1200" dirty="0">
                <a:solidFill>
                  <a:schemeClr val="bg1"/>
                </a:solidFill>
                <a:latin typeface="+mn-lt"/>
                <a:cs typeface="+mn-cs"/>
              </a:rPr>
              <a:t>Approved by</a:t>
            </a:r>
          </a:p>
          <a:p>
            <a:pPr algn="ctr" eaLnBrk="0" hangingPunct="0">
              <a:lnSpc>
                <a:spcPts val="600"/>
              </a:lnSpc>
              <a:spcBef>
                <a:spcPct val="50000"/>
              </a:spcBef>
              <a:defRPr/>
            </a:pPr>
            <a:r>
              <a:rPr lang="en-US" sz="1200" dirty="0">
                <a:solidFill>
                  <a:schemeClr val="bg1"/>
                </a:solidFill>
                <a:latin typeface="+mn-lt"/>
                <a:cs typeface="+mn-cs"/>
              </a:rPr>
              <a:t>USAREC CG</a:t>
            </a:r>
          </a:p>
        </p:txBody>
      </p:sp>
      <p:sp>
        <p:nvSpPr>
          <p:cNvPr id="12" name="Oval 11"/>
          <p:cNvSpPr>
            <a:spLocks noChangeAspect="1" noChangeArrowheads="1"/>
          </p:cNvSpPr>
          <p:nvPr/>
        </p:nvSpPr>
        <p:spPr bwMode="auto">
          <a:xfrm>
            <a:off x="3721184" y="5016584"/>
            <a:ext cx="1551856" cy="1551856"/>
          </a:xfrm>
          <a:prstGeom prst="ellipse">
            <a:avLst/>
          </a:prstGeom>
          <a:solidFill>
            <a:srgbClr val="FCF600"/>
          </a:solidFill>
          <a:ln w="38100">
            <a:noFill/>
            <a:round/>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nchor="ctr" anchorCtr="0"/>
          <a:lstStyle/>
          <a:p>
            <a:pPr algn="ctr" eaLnBrk="0" hangingPunct="0">
              <a:lnSpc>
                <a:spcPts val="600"/>
              </a:lnSpc>
              <a:spcBef>
                <a:spcPct val="50000"/>
              </a:spcBef>
              <a:defRPr/>
            </a:pPr>
            <a:r>
              <a:rPr lang="en-US" sz="1400" b="1" dirty="0">
                <a:solidFill>
                  <a:schemeClr val="bg1"/>
                </a:solidFill>
                <a:latin typeface="+mn-lt"/>
                <a:cs typeface="+mn-cs"/>
              </a:rPr>
              <a:t>Conduct/Traffic</a:t>
            </a:r>
          </a:p>
          <a:p>
            <a:pPr algn="ctr" eaLnBrk="0" hangingPunct="0">
              <a:lnSpc>
                <a:spcPts val="600"/>
              </a:lnSpc>
              <a:spcBef>
                <a:spcPct val="50000"/>
              </a:spcBef>
              <a:defRPr/>
            </a:pPr>
            <a:r>
              <a:rPr lang="en-US" sz="1400" b="1" dirty="0">
                <a:solidFill>
                  <a:schemeClr val="bg1"/>
                </a:solidFill>
                <a:latin typeface="+mn-lt"/>
                <a:cs typeface="+mn-cs"/>
              </a:rPr>
              <a:t>Waivers</a:t>
            </a:r>
          </a:p>
          <a:p>
            <a:pPr algn="ctr" eaLnBrk="0" hangingPunct="0">
              <a:lnSpc>
                <a:spcPts val="1000"/>
              </a:lnSpc>
              <a:spcBef>
                <a:spcPct val="50000"/>
              </a:spcBef>
              <a:defRPr/>
            </a:pPr>
            <a:r>
              <a:rPr lang="en-US" sz="1200" dirty="0">
                <a:solidFill>
                  <a:schemeClr val="bg1"/>
                </a:solidFill>
                <a:latin typeface="+mn-lt"/>
                <a:cs typeface="+mn-cs"/>
              </a:rPr>
              <a:t>Approved by</a:t>
            </a:r>
          </a:p>
          <a:p>
            <a:pPr algn="ctr" eaLnBrk="0" hangingPunct="0">
              <a:lnSpc>
                <a:spcPts val="600"/>
              </a:lnSpc>
              <a:spcBef>
                <a:spcPct val="50000"/>
              </a:spcBef>
              <a:defRPr/>
            </a:pPr>
            <a:r>
              <a:rPr lang="en-US" sz="1200" dirty="0">
                <a:solidFill>
                  <a:schemeClr val="bg1"/>
                </a:solidFill>
                <a:latin typeface="+mn-lt"/>
                <a:cs typeface="+mn-cs"/>
              </a:rPr>
              <a:t>SORB BN CDR</a:t>
            </a:r>
          </a:p>
        </p:txBody>
      </p:sp>
      <p:sp>
        <p:nvSpPr>
          <p:cNvPr id="13" name="Oval 12"/>
          <p:cNvSpPr>
            <a:spLocks noChangeAspect="1" noChangeArrowheads="1"/>
          </p:cNvSpPr>
          <p:nvPr/>
        </p:nvSpPr>
        <p:spPr bwMode="auto">
          <a:xfrm>
            <a:off x="5330832" y="5055550"/>
            <a:ext cx="1551856" cy="1551856"/>
          </a:xfrm>
          <a:prstGeom prst="ellipse">
            <a:avLst/>
          </a:prstGeom>
          <a:solidFill>
            <a:srgbClr val="FCF600"/>
          </a:solidFill>
          <a:ln w="38100">
            <a:noFill/>
            <a:round/>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nchor="ctr" anchorCtr="0"/>
          <a:lstStyle/>
          <a:p>
            <a:pPr algn="ctr" eaLnBrk="0" hangingPunct="0">
              <a:lnSpc>
                <a:spcPts val="600"/>
              </a:lnSpc>
              <a:spcBef>
                <a:spcPct val="50000"/>
              </a:spcBef>
              <a:defRPr/>
            </a:pPr>
            <a:r>
              <a:rPr lang="en-US" sz="1400" b="1" dirty="0">
                <a:solidFill>
                  <a:schemeClr val="bg1"/>
                </a:solidFill>
                <a:latin typeface="+mn-lt"/>
                <a:cs typeface="+mn-cs"/>
              </a:rPr>
              <a:t>AFS, Age</a:t>
            </a:r>
          </a:p>
          <a:p>
            <a:pPr algn="ctr" eaLnBrk="0" hangingPunct="0">
              <a:lnSpc>
                <a:spcPts val="600"/>
              </a:lnSpc>
              <a:spcBef>
                <a:spcPct val="50000"/>
              </a:spcBef>
              <a:defRPr/>
            </a:pPr>
            <a:r>
              <a:rPr lang="en-US" sz="1400" b="1" dirty="0">
                <a:solidFill>
                  <a:schemeClr val="bg1"/>
                </a:solidFill>
                <a:latin typeface="+mn-lt"/>
                <a:cs typeface="+mn-cs"/>
              </a:rPr>
              <a:t>Major</a:t>
            </a:r>
          </a:p>
          <a:p>
            <a:pPr algn="ctr" eaLnBrk="0" hangingPunct="0">
              <a:lnSpc>
                <a:spcPts val="600"/>
              </a:lnSpc>
              <a:spcBef>
                <a:spcPct val="50000"/>
              </a:spcBef>
              <a:defRPr/>
            </a:pPr>
            <a:r>
              <a:rPr lang="en-US" sz="1400" b="1" dirty="0">
                <a:solidFill>
                  <a:schemeClr val="bg1"/>
                </a:solidFill>
                <a:latin typeface="+mn-lt"/>
                <a:cs typeface="+mn-cs"/>
              </a:rPr>
              <a:t>Misconduct</a:t>
            </a:r>
          </a:p>
          <a:p>
            <a:pPr algn="ctr" eaLnBrk="0" hangingPunct="0">
              <a:lnSpc>
                <a:spcPts val="600"/>
              </a:lnSpc>
              <a:spcBef>
                <a:spcPct val="50000"/>
              </a:spcBef>
              <a:defRPr/>
            </a:pPr>
            <a:r>
              <a:rPr lang="en-US" sz="1400" b="1" dirty="0">
                <a:solidFill>
                  <a:schemeClr val="bg1"/>
                </a:solidFill>
                <a:latin typeface="+mn-lt"/>
                <a:cs typeface="+mn-cs"/>
              </a:rPr>
              <a:t>Waivers</a:t>
            </a:r>
          </a:p>
          <a:p>
            <a:pPr algn="ctr" eaLnBrk="0" hangingPunct="0">
              <a:lnSpc>
                <a:spcPts val="1000"/>
              </a:lnSpc>
              <a:spcBef>
                <a:spcPct val="50000"/>
              </a:spcBef>
              <a:defRPr/>
            </a:pPr>
            <a:r>
              <a:rPr lang="en-US" sz="1200" dirty="0">
                <a:solidFill>
                  <a:schemeClr val="bg1"/>
                </a:solidFill>
                <a:latin typeface="+mn-lt"/>
                <a:cs typeface="+mn-cs"/>
              </a:rPr>
              <a:t>Approved by</a:t>
            </a:r>
          </a:p>
          <a:p>
            <a:pPr algn="ctr" eaLnBrk="0" hangingPunct="0">
              <a:lnSpc>
                <a:spcPts val="600"/>
              </a:lnSpc>
              <a:spcBef>
                <a:spcPct val="50000"/>
              </a:spcBef>
              <a:defRPr/>
            </a:pPr>
            <a:r>
              <a:rPr lang="en-US" sz="1200" dirty="0">
                <a:solidFill>
                  <a:schemeClr val="bg1"/>
                </a:solidFill>
                <a:latin typeface="+mn-lt"/>
                <a:cs typeface="+mn-cs"/>
              </a:rPr>
              <a:t>DA G-1</a:t>
            </a:r>
          </a:p>
        </p:txBody>
      </p:sp>
      <p:cxnSp>
        <p:nvCxnSpPr>
          <p:cNvPr id="14" name="Straight Arrow Connector 13"/>
          <p:cNvCxnSpPr>
            <a:cxnSpLocks/>
            <a:stCxn id="42" idx="5"/>
          </p:cNvCxnSpPr>
          <p:nvPr/>
        </p:nvCxnSpPr>
        <p:spPr>
          <a:xfrm>
            <a:off x="6645325" y="4271748"/>
            <a:ext cx="624691" cy="909852"/>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Oval 14"/>
          <p:cNvSpPr>
            <a:spLocks noChangeAspect="1" noChangeArrowheads="1"/>
          </p:cNvSpPr>
          <p:nvPr/>
        </p:nvSpPr>
        <p:spPr bwMode="auto">
          <a:xfrm>
            <a:off x="5369559" y="944880"/>
            <a:ext cx="1463040" cy="1463040"/>
          </a:xfrm>
          <a:prstGeom prst="ellipse">
            <a:avLst/>
          </a:prstGeom>
          <a:solidFill>
            <a:srgbClr val="FCF600"/>
          </a:solidFill>
          <a:ln w="38100">
            <a:noFill/>
            <a:round/>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nchor="ctr" anchorCtr="0"/>
          <a:lstStyle/>
          <a:p>
            <a:pPr algn="ctr" eaLnBrk="0" hangingPunct="0">
              <a:lnSpc>
                <a:spcPts val="600"/>
              </a:lnSpc>
              <a:spcBef>
                <a:spcPct val="50000"/>
              </a:spcBef>
              <a:defRPr/>
            </a:pPr>
            <a:r>
              <a:rPr lang="en-US" sz="1400" b="1" dirty="0">
                <a:solidFill>
                  <a:schemeClr val="bg1"/>
                </a:solidFill>
                <a:latin typeface="+mn-lt"/>
                <a:cs typeface="+mn-cs"/>
              </a:rPr>
              <a:t>Medical </a:t>
            </a:r>
          </a:p>
          <a:p>
            <a:pPr algn="ctr" eaLnBrk="0" hangingPunct="0">
              <a:lnSpc>
                <a:spcPts val="600"/>
              </a:lnSpc>
              <a:spcBef>
                <a:spcPct val="50000"/>
              </a:spcBef>
              <a:defRPr/>
            </a:pPr>
            <a:r>
              <a:rPr lang="en-US" sz="1400" b="1" dirty="0">
                <a:solidFill>
                  <a:schemeClr val="bg1"/>
                </a:solidFill>
                <a:latin typeface="+mn-lt"/>
                <a:cs typeface="+mn-cs"/>
              </a:rPr>
              <a:t>Waivers</a:t>
            </a:r>
          </a:p>
          <a:p>
            <a:pPr algn="ctr" eaLnBrk="0" hangingPunct="0">
              <a:lnSpc>
                <a:spcPts val="1000"/>
              </a:lnSpc>
              <a:spcBef>
                <a:spcPct val="50000"/>
              </a:spcBef>
              <a:defRPr/>
            </a:pPr>
            <a:r>
              <a:rPr lang="en-US" sz="1200" dirty="0">
                <a:solidFill>
                  <a:schemeClr val="bg1"/>
                </a:solidFill>
                <a:latin typeface="+mn-lt"/>
                <a:cs typeface="+mn-cs"/>
              </a:rPr>
              <a:t>Approved by</a:t>
            </a:r>
          </a:p>
          <a:p>
            <a:pPr algn="ctr" eaLnBrk="0" hangingPunct="0">
              <a:lnSpc>
                <a:spcPts val="600"/>
              </a:lnSpc>
              <a:spcBef>
                <a:spcPct val="50000"/>
              </a:spcBef>
              <a:defRPr/>
            </a:pPr>
            <a:r>
              <a:rPr lang="en-US" sz="1200" dirty="0">
                <a:solidFill>
                  <a:schemeClr val="bg1"/>
                </a:solidFill>
                <a:latin typeface="+mn-lt"/>
                <a:cs typeface="+mn-cs"/>
              </a:rPr>
              <a:t>USAREC CMD</a:t>
            </a:r>
          </a:p>
          <a:p>
            <a:pPr algn="ctr" eaLnBrk="0" hangingPunct="0">
              <a:lnSpc>
                <a:spcPts val="600"/>
              </a:lnSpc>
              <a:spcBef>
                <a:spcPct val="50000"/>
              </a:spcBef>
              <a:defRPr/>
            </a:pPr>
            <a:r>
              <a:rPr lang="en-US" sz="1200" dirty="0">
                <a:solidFill>
                  <a:schemeClr val="bg1"/>
                </a:solidFill>
                <a:latin typeface="+mn-lt"/>
                <a:cs typeface="+mn-cs"/>
              </a:rPr>
              <a:t>Surgeon</a:t>
            </a:r>
          </a:p>
        </p:txBody>
      </p:sp>
      <p:sp>
        <p:nvSpPr>
          <p:cNvPr id="17" name="Oval 16"/>
          <p:cNvSpPr>
            <a:spLocks noChangeAspect="1" noChangeArrowheads="1"/>
          </p:cNvSpPr>
          <p:nvPr/>
        </p:nvSpPr>
        <p:spPr bwMode="auto">
          <a:xfrm>
            <a:off x="3760455" y="914400"/>
            <a:ext cx="1463040" cy="1463040"/>
          </a:xfrm>
          <a:prstGeom prst="ellipse">
            <a:avLst/>
          </a:prstGeom>
          <a:solidFill>
            <a:srgbClr val="FCF600"/>
          </a:solidFill>
          <a:ln w="38100">
            <a:noFill/>
            <a:round/>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nchor="ctr" anchorCtr="0"/>
          <a:lstStyle/>
          <a:p>
            <a:pPr algn="ctr" eaLnBrk="0" hangingPunct="0">
              <a:lnSpc>
                <a:spcPts val="600"/>
              </a:lnSpc>
              <a:spcBef>
                <a:spcPct val="50000"/>
              </a:spcBef>
              <a:defRPr/>
            </a:pPr>
            <a:r>
              <a:rPr lang="en-US" sz="1400" b="1" dirty="0">
                <a:solidFill>
                  <a:schemeClr val="bg1"/>
                </a:solidFill>
                <a:latin typeface="+mn-lt"/>
                <a:cs typeface="+mn-cs"/>
              </a:rPr>
              <a:t>Prerequisite</a:t>
            </a:r>
          </a:p>
          <a:p>
            <a:pPr algn="ctr" eaLnBrk="0" hangingPunct="0">
              <a:lnSpc>
                <a:spcPts val="400"/>
              </a:lnSpc>
              <a:spcBef>
                <a:spcPct val="50000"/>
              </a:spcBef>
              <a:defRPr/>
            </a:pPr>
            <a:r>
              <a:rPr lang="en-US" sz="1400" b="1" dirty="0">
                <a:solidFill>
                  <a:schemeClr val="bg1"/>
                </a:solidFill>
                <a:latin typeface="+mn-lt"/>
                <a:cs typeface="+mn-cs"/>
              </a:rPr>
              <a:t>Waivers</a:t>
            </a:r>
          </a:p>
          <a:p>
            <a:pPr algn="ctr" eaLnBrk="0" hangingPunct="0">
              <a:lnSpc>
                <a:spcPts val="1000"/>
              </a:lnSpc>
              <a:spcBef>
                <a:spcPct val="50000"/>
              </a:spcBef>
              <a:defRPr/>
            </a:pPr>
            <a:r>
              <a:rPr lang="en-US" sz="1200" dirty="0">
                <a:solidFill>
                  <a:schemeClr val="bg1"/>
                </a:solidFill>
                <a:latin typeface="+mn-lt"/>
                <a:cs typeface="+mn-cs"/>
              </a:rPr>
              <a:t>Approved by </a:t>
            </a:r>
          </a:p>
          <a:p>
            <a:pPr algn="ctr" eaLnBrk="0" hangingPunct="0">
              <a:lnSpc>
                <a:spcPts val="600"/>
              </a:lnSpc>
              <a:spcBef>
                <a:spcPct val="50000"/>
              </a:spcBef>
              <a:defRPr/>
            </a:pPr>
            <a:r>
              <a:rPr lang="en-US" sz="1200" dirty="0">
                <a:solidFill>
                  <a:schemeClr val="bg1"/>
                </a:solidFill>
                <a:latin typeface="+mn-lt"/>
                <a:cs typeface="+mn-cs"/>
              </a:rPr>
              <a:t>Proponent</a:t>
            </a:r>
          </a:p>
        </p:txBody>
      </p:sp>
      <p:cxnSp>
        <p:nvCxnSpPr>
          <p:cNvPr id="19" name="Straight Arrow Connector 18"/>
          <p:cNvCxnSpPr>
            <a:cxnSpLocks/>
            <a:stCxn id="17" idx="4"/>
            <a:endCxn id="44" idx="0"/>
          </p:cNvCxnSpPr>
          <p:nvPr/>
        </p:nvCxnSpPr>
        <p:spPr>
          <a:xfrm flipH="1">
            <a:off x="4488083" y="2377440"/>
            <a:ext cx="3892" cy="506772"/>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15" idx="4"/>
            <a:endCxn id="42" idx="0"/>
          </p:cNvCxnSpPr>
          <p:nvPr/>
        </p:nvCxnSpPr>
        <p:spPr>
          <a:xfrm>
            <a:off x="6101079" y="2407920"/>
            <a:ext cx="2196" cy="476292"/>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p:cNvCxnSpPr>
            <a:cxnSpLocks/>
            <a:stCxn id="16" idx="2"/>
          </p:cNvCxnSpPr>
          <p:nvPr/>
        </p:nvCxnSpPr>
        <p:spPr>
          <a:xfrm rot="10800000">
            <a:off x="1222840" y="4534006"/>
            <a:ext cx="416956" cy="386009"/>
          </a:xfrm>
          <a:prstGeom prst="bentConnector3">
            <a:avLst>
              <a:gd name="adj1" fmla="val 10076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a:spLocks noChangeAspect="1" noChangeArrowheads="1"/>
          </p:cNvSpPr>
          <p:nvPr/>
        </p:nvSpPr>
        <p:spPr bwMode="auto">
          <a:xfrm>
            <a:off x="1639796" y="4509811"/>
            <a:ext cx="832929" cy="820405"/>
          </a:xfrm>
          <a:prstGeom prst="ellipse">
            <a:avLst/>
          </a:prstGeom>
          <a:solidFill>
            <a:srgbClr val="C00000"/>
          </a:solidFill>
          <a:ln w="38100">
            <a:noFill/>
            <a:round/>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nchor="ctr" anchorCtr="0"/>
          <a:lstStyle/>
          <a:p>
            <a:pPr algn="ctr" eaLnBrk="0" hangingPunct="0">
              <a:lnSpc>
                <a:spcPts val="600"/>
              </a:lnSpc>
              <a:spcBef>
                <a:spcPct val="50000"/>
              </a:spcBef>
              <a:defRPr/>
            </a:pPr>
            <a:r>
              <a:rPr lang="en-US" sz="1100" b="1" dirty="0">
                <a:solidFill>
                  <a:schemeClr val="bg1"/>
                </a:solidFill>
                <a:latin typeface="+mn-lt"/>
                <a:cs typeface="+mn-cs"/>
              </a:rPr>
              <a:t>Corrections</a:t>
            </a:r>
          </a:p>
          <a:p>
            <a:pPr algn="ctr" eaLnBrk="0" hangingPunct="0">
              <a:lnSpc>
                <a:spcPts val="600"/>
              </a:lnSpc>
              <a:spcBef>
                <a:spcPct val="50000"/>
              </a:spcBef>
              <a:defRPr/>
            </a:pPr>
            <a:r>
              <a:rPr lang="en-US" sz="1100" b="1" dirty="0">
                <a:solidFill>
                  <a:schemeClr val="bg1"/>
                </a:solidFill>
                <a:latin typeface="+mn-lt"/>
                <a:cs typeface="+mn-cs"/>
              </a:rPr>
              <a:t>Required</a:t>
            </a:r>
          </a:p>
        </p:txBody>
      </p:sp>
      <p:cxnSp>
        <p:nvCxnSpPr>
          <p:cNvPr id="46" name="Elbow Connector 45"/>
          <p:cNvCxnSpPr>
            <a:cxnSpLocks/>
            <a:stCxn id="47" idx="4"/>
            <a:endCxn id="16" idx="6"/>
          </p:cNvCxnSpPr>
          <p:nvPr/>
        </p:nvCxnSpPr>
        <p:spPr>
          <a:xfrm rot="5400000">
            <a:off x="2467707" y="4514830"/>
            <a:ext cx="410202" cy="400166"/>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491124" y="2884212"/>
            <a:ext cx="1533150" cy="1625600"/>
            <a:chOff x="3540" y="1219199"/>
            <a:chExt cx="1533150" cy="1625600"/>
          </a:xfrm>
        </p:grpSpPr>
        <p:sp>
          <p:nvSpPr>
            <p:cNvPr id="49" name="Flowchart: Connector 48"/>
            <p:cNvSpPr/>
            <p:nvPr/>
          </p:nvSpPr>
          <p:spPr>
            <a:xfrm>
              <a:off x="3540" y="1219199"/>
              <a:ext cx="1533150" cy="1625600"/>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Flowchart: Connector 4"/>
            <p:cNvSpPr txBox="1"/>
            <p:nvPr/>
          </p:nvSpPr>
          <p:spPr>
            <a:xfrm>
              <a:off x="228065" y="1457263"/>
              <a:ext cx="1084100" cy="11494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bg1"/>
                  </a:solidFill>
                  <a:latin typeface="+mn-lt"/>
                  <a:cs typeface="+mn-cs"/>
                </a:rPr>
                <a:t>APPLICANT</a:t>
              </a:r>
              <a:endParaRPr lang="en-US" sz="1200" kern="1200" dirty="0"/>
            </a:p>
          </p:txBody>
        </p:sp>
      </p:grpSp>
      <p:grpSp>
        <p:nvGrpSpPr>
          <p:cNvPr id="36" name="Group 35"/>
          <p:cNvGrpSpPr/>
          <p:nvPr/>
        </p:nvGrpSpPr>
        <p:grpSpPr>
          <a:xfrm>
            <a:off x="2106316" y="2884212"/>
            <a:ext cx="1533150" cy="1625600"/>
            <a:chOff x="1618732" y="1219199"/>
            <a:chExt cx="1533150" cy="1625600"/>
          </a:xfrm>
        </p:grpSpPr>
        <p:sp>
          <p:nvSpPr>
            <p:cNvPr id="47" name="Flowchart: Connector 46"/>
            <p:cNvSpPr/>
            <p:nvPr/>
          </p:nvSpPr>
          <p:spPr>
            <a:xfrm>
              <a:off x="1618732" y="1219199"/>
              <a:ext cx="1533150" cy="1625600"/>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8" name="Flowchart: Connector 6"/>
            <p:cNvSpPr txBox="1"/>
            <p:nvPr/>
          </p:nvSpPr>
          <p:spPr>
            <a:xfrm>
              <a:off x="1843257" y="1457263"/>
              <a:ext cx="1084100" cy="11494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bg1"/>
                  </a:solidFill>
                  <a:latin typeface="+mn-lt"/>
                  <a:cs typeface="+mn-cs"/>
                </a:rPr>
                <a:t>Level 1</a:t>
              </a:r>
            </a:p>
            <a:p>
              <a:pPr lvl="0" algn="ctr" defTabSz="533400">
                <a:lnSpc>
                  <a:spcPct val="90000"/>
                </a:lnSpc>
                <a:spcBef>
                  <a:spcPct val="0"/>
                </a:spcBef>
                <a:spcAft>
                  <a:spcPct val="35000"/>
                </a:spcAft>
              </a:pPr>
              <a:r>
                <a:rPr lang="en-US" sz="1200" b="1" kern="1200" dirty="0">
                  <a:solidFill>
                    <a:schemeClr val="bg1"/>
                  </a:solidFill>
                  <a:latin typeface="+mn-lt"/>
                  <a:cs typeface="+mn-cs"/>
                </a:rPr>
                <a:t>WORC </a:t>
              </a:r>
            </a:p>
            <a:p>
              <a:pPr lvl="0" algn="ctr" defTabSz="533400">
                <a:lnSpc>
                  <a:spcPct val="90000"/>
                </a:lnSpc>
                <a:spcBef>
                  <a:spcPct val="0"/>
                </a:spcBef>
                <a:spcAft>
                  <a:spcPct val="35000"/>
                </a:spcAft>
              </a:pPr>
              <a:r>
                <a:rPr lang="en-US" sz="1200" kern="1200" dirty="0">
                  <a:solidFill>
                    <a:schemeClr val="bg1"/>
                  </a:solidFill>
                  <a:latin typeface="+mn-lt"/>
                  <a:cs typeface="+mn-cs"/>
                </a:rPr>
                <a:t>Administrative </a:t>
              </a:r>
            </a:p>
            <a:p>
              <a:pPr lvl="0" algn="ctr" defTabSz="533400">
                <a:lnSpc>
                  <a:spcPct val="90000"/>
                </a:lnSpc>
                <a:spcBef>
                  <a:spcPct val="0"/>
                </a:spcBef>
                <a:spcAft>
                  <a:spcPct val="35000"/>
                </a:spcAft>
              </a:pPr>
              <a:r>
                <a:rPr lang="en-US" sz="1200" kern="1200" dirty="0">
                  <a:solidFill>
                    <a:schemeClr val="bg1"/>
                  </a:solidFill>
                  <a:latin typeface="+mn-lt"/>
                  <a:cs typeface="+mn-cs"/>
                </a:rPr>
                <a:t>Qualification</a:t>
              </a:r>
              <a:endParaRPr lang="en-US" sz="1200" kern="1200" dirty="0"/>
            </a:p>
          </p:txBody>
        </p:sp>
      </p:grpSp>
      <p:grpSp>
        <p:nvGrpSpPr>
          <p:cNvPr id="37" name="Group 36"/>
          <p:cNvGrpSpPr/>
          <p:nvPr/>
        </p:nvGrpSpPr>
        <p:grpSpPr>
          <a:xfrm>
            <a:off x="3721508" y="2884212"/>
            <a:ext cx="1533150" cy="1625600"/>
            <a:chOff x="3233924" y="1219199"/>
            <a:chExt cx="1533150" cy="1625600"/>
          </a:xfrm>
        </p:grpSpPr>
        <p:sp>
          <p:nvSpPr>
            <p:cNvPr id="44" name="Flowchart: Connector 43"/>
            <p:cNvSpPr/>
            <p:nvPr/>
          </p:nvSpPr>
          <p:spPr>
            <a:xfrm>
              <a:off x="3233924" y="1219199"/>
              <a:ext cx="1533150" cy="1625600"/>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5" name="Flowchart: Connector 8"/>
            <p:cNvSpPr txBox="1"/>
            <p:nvPr/>
          </p:nvSpPr>
          <p:spPr>
            <a:xfrm>
              <a:off x="3458449" y="1457263"/>
              <a:ext cx="1084100" cy="11494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bg1"/>
                  </a:solidFill>
                  <a:latin typeface="+mn-lt"/>
                  <a:cs typeface="+mn-cs"/>
                </a:rPr>
                <a:t>Level 2</a:t>
              </a:r>
            </a:p>
            <a:p>
              <a:pPr lvl="0" algn="ctr" defTabSz="533400">
                <a:lnSpc>
                  <a:spcPct val="90000"/>
                </a:lnSpc>
                <a:spcBef>
                  <a:spcPct val="0"/>
                </a:spcBef>
                <a:spcAft>
                  <a:spcPct val="35000"/>
                </a:spcAft>
              </a:pPr>
              <a:r>
                <a:rPr lang="en-US" sz="1200" b="1" kern="1200" dirty="0">
                  <a:solidFill>
                    <a:schemeClr val="bg1"/>
                  </a:solidFill>
                  <a:latin typeface="+mn-lt"/>
                  <a:cs typeface="+mn-cs"/>
                </a:rPr>
                <a:t>Proponent </a:t>
              </a:r>
            </a:p>
            <a:p>
              <a:pPr lvl="0" algn="ctr" defTabSz="533400">
                <a:lnSpc>
                  <a:spcPct val="90000"/>
                </a:lnSpc>
                <a:spcBef>
                  <a:spcPct val="0"/>
                </a:spcBef>
                <a:spcAft>
                  <a:spcPct val="35000"/>
                </a:spcAft>
              </a:pPr>
              <a:r>
                <a:rPr lang="en-US" sz="1200" kern="1200" dirty="0">
                  <a:solidFill>
                    <a:schemeClr val="bg1"/>
                  </a:solidFill>
                  <a:latin typeface="+mn-lt"/>
                  <a:cs typeface="+mn-cs"/>
                </a:rPr>
                <a:t>Technical </a:t>
              </a:r>
            </a:p>
            <a:p>
              <a:pPr lvl="0" algn="ctr" defTabSz="533400">
                <a:lnSpc>
                  <a:spcPct val="90000"/>
                </a:lnSpc>
                <a:spcBef>
                  <a:spcPct val="0"/>
                </a:spcBef>
                <a:spcAft>
                  <a:spcPct val="35000"/>
                </a:spcAft>
              </a:pPr>
              <a:r>
                <a:rPr lang="en-US" sz="1200" kern="1200" dirty="0">
                  <a:solidFill>
                    <a:schemeClr val="bg1"/>
                  </a:solidFill>
                  <a:latin typeface="+mn-lt"/>
                  <a:cs typeface="+mn-cs"/>
                </a:rPr>
                <a:t>Qualification</a:t>
              </a:r>
              <a:endParaRPr lang="en-US" sz="1200" kern="1200" dirty="0"/>
            </a:p>
          </p:txBody>
        </p:sp>
      </p:grpSp>
      <p:grpSp>
        <p:nvGrpSpPr>
          <p:cNvPr id="38" name="Group 37"/>
          <p:cNvGrpSpPr/>
          <p:nvPr/>
        </p:nvGrpSpPr>
        <p:grpSpPr>
          <a:xfrm>
            <a:off x="5336700" y="2884212"/>
            <a:ext cx="1533150" cy="1625600"/>
            <a:chOff x="4849116" y="1219199"/>
            <a:chExt cx="1533150" cy="1625600"/>
          </a:xfrm>
        </p:grpSpPr>
        <p:sp>
          <p:nvSpPr>
            <p:cNvPr id="42" name="Flowchart: Connector 41"/>
            <p:cNvSpPr/>
            <p:nvPr/>
          </p:nvSpPr>
          <p:spPr>
            <a:xfrm>
              <a:off x="4849116" y="1219199"/>
              <a:ext cx="1533150" cy="1625600"/>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Flowchart: Connector 10"/>
            <p:cNvSpPr txBox="1"/>
            <p:nvPr/>
          </p:nvSpPr>
          <p:spPr>
            <a:xfrm>
              <a:off x="5073641" y="1457263"/>
              <a:ext cx="1084100" cy="11494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bg1"/>
                  </a:solidFill>
                  <a:latin typeface="+mn-lt"/>
                  <a:cs typeface="+mn-cs"/>
                </a:rPr>
                <a:t>Level 3</a:t>
              </a:r>
            </a:p>
            <a:p>
              <a:pPr lvl="0" algn="ctr" defTabSz="533400">
                <a:lnSpc>
                  <a:spcPct val="90000"/>
                </a:lnSpc>
                <a:spcBef>
                  <a:spcPct val="0"/>
                </a:spcBef>
                <a:spcAft>
                  <a:spcPct val="35000"/>
                </a:spcAft>
              </a:pPr>
              <a:r>
                <a:rPr lang="en-US" sz="1200" b="1" kern="1200" dirty="0">
                  <a:solidFill>
                    <a:schemeClr val="bg1"/>
                  </a:solidFill>
                  <a:latin typeface="+mn-lt"/>
                  <a:cs typeface="+mn-cs"/>
                </a:rPr>
                <a:t>USAREC</a:t>
              </a:r>
            </a:p>
            <a:p>
              <a:pPr lvl="0" algn="ctr" defTabSz="533400">
                <a:lnSpc>
                  <a:spcPct val="90000"/>
                </a:lnSpc>
                <a:spcBef>
                  <a:spcPct val="0"/>
                </a:spcBef>
                <a:spcAft>
                  <a:spcPct val="35000"/>
                </a:spcAft>
              </a:pPr>
              <a:r>
                <a:rPr lang="en-US" sz="1200" kern="1200" dirty="0">
                  <a:solidFill>
                    <a:schemeClr val="bg1"/>
                  </a:solidFill>
                  <a:latin typeface="+mn-lt"/>
                  <a:cs typeface="+mn-cs"/>
                </a:rPr>
                <a:t>Regulatory </a:t>
              </a:r>
            </a:p>
            <a:p>
              <a:pPr lvl="0" algn="ctr" defTabSz="533400">
                <a:lnSpc>
                  <a:spcPct val="90000"/>
                </a:lnSpc>
                <a:spcBef>
                  <a:spcPct val="0"/>
                </a:spcBef>
                <a:spcAft>
                  <a:spcPct val="35000"/>
                </a:spcAft>
              </a:pPr>
              <a:r>
                <a:rPr lang="en-US" sz="1200" kern="1200" dirty="0">
                  <a:solidFill>
                    <a:schemeClr val="bg1"/>
                  </a:solidFill>
                  <a:latin typeface="+mn-lt"/>
                  <a:cs typeface="+mn-cs"/>
                </a:rPr>
                <a:t>Qualification </a:t>
              </a:r>
              <a:endParaRPr lang="en-US" sz="1200" kern="1200" dirty="0"/>
            </a:p>
          </p:txBody>
        </p:sp>
      </p:grpSp>
      <p:grpSp>
        <p:nvGrpSpPr>
          <p:cNvPr id="39" name="Group 38"/>
          <p:cNvGrpSpPr/>
          <p:nvPr/>
        </p:nvGrpSpPr>
        <p:grpSpPr>
          <a:xfrm>
            <a:off x="6951892" y="2884212"/>
            <a:ext cx="1533150" cy="1625600"/>
            <a:chOff x="6464308" y="1219199"/>
            <a:chExt cx="1533150" cy="1625600"/>
          </a:xfrm>
        </p:grpSpPr>
        <p:sp>
          <p:nvSpPr>
            <p:cNvPr id="40" name="Flowchart: Connector 39"/>
            <p:cNvSpPr/>
            <p:nvPr/>
          </p:nvSpPr>
          <p:spPr>
            <a:xfrm>
              <a:off x="6464308" y="1219199"/>
              <a:ext cx="1533150" cy="1625600"/>
            </a:xfrm>
            <a:prstGeom prst="flowChartConnector">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41" name="Flowchart: Connector 12"/>
            <p:cNvSpPr txBox="1"/>
            <p:nvPr/>
          </p:nvSpPr>
          <p:spPr>
            <a:xfrm>
              <a:off x="6688833" y="1457263"/>
              <a:ext cx="1084100" cy="11494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solidFill>
                    <a:schemeClr val="bg1"/>
                  </a:solidFill>
                  <a:latin typeface="+mn-lt"/>
                  <a:cs typeface="+mn-cs"/>
                </a:rPr>
                <a:t>Board Ready</a:t>
              </a:r>
              <a:endParaRPr lang="en-US" sz="1200" kern="1200" dirty="0"/>
            </a:p>
          </p:txBody>
        </p:sp>
      </p:grpSp>
    </p:spTree>
    <p:extLst>
      <p:ext uri="{BB962C8B-B14F-4D97-AF65-F5344CB8AC3E}">
        <p14:creationId xmlns:p14="http://schemas.microsoft.com/office/powerpoint/2010/main" val="3192724499"/>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Board Notes</a:t>
            </a:r>
          </a:p>
        </p:txBody>
      </p:sp>
      <p:sp>
        <p:nvSpPr>
          <p:cNvPr id="3" name="Rectangle 3"/>
          <p:cNvSpPr>
            <a:spLocks noChangeArrowheads="1"/>
          </p:cNvSpPr>
          <p:nvPr/>
        </p:nvSpPr>
        <p:spPr bwMode="auto">
          <a:xfrm>
            <a:off x="0" y="1371600"/>
            <a:ext cx="9144000" cy="4667945"/>
          </a:xfrm>
          <a:prstGeom prst="rect">
            <a:avLst/>
          </a:prstGeom>
          <a:noFill/>
          <a:ln w="38100">
            <a:noFill/>
            <a:miter lim="800000"/>
            <a:headEnd/>
            <a:tailEnd/>
          </a:ln>
        </p:spPr>
        <p:txBody>
          <a:bodyPr wrap="square">
            <a:spAutoFit/>
          </a:bodyPr>
          <a:lstStyle/>
          <a:p>
            <a:pPr marL="457200" indent="-457200" eaLnBrk="0" hangingPunct="0">
              <a:spcBef>
                <a:spcPts val="500"/>
              </a:spcBef>
              <a:spcAft>
                <a:spcPts val="500"/>
              </a:spcAft>
              <a:buFont typeface="Arial" charset="0"/>
              <a:buChar char="•"/>
            </a:pPr>
            <a:r>
              <a:rPr lang="en-US" sz="2400" dirty="0">
                <a:latin typeface="+mn-lt"/>
                <a:cs typeface="Arial" panose="020B0604020202020204" pitchFamily="34" charset="0"/>
              </a:rPr>
              <a:t>Results published via MILPER message 7-10 business days after WOSB concludes</a:t>
            </a:r>
          </a:p>
          <a:p>
            <a:pPr marL="457200" indent="-457200" eaLnBrk="0" hangingPunct="0">
              <a:spcBef>
                <a:spcPts val="500"/>
              </a:spcBef>
              <a:spcAft>
                <a:spcPts val="500"/>
              </a:spcAft>
              <a:buFont typeface="Arial" charset="0"/>
              <a:buChar char="•"/>
            </a:pPr>
            <a:r>
              <a:rPr lang="en-US" sz="2400" dirty="0">
                <a:latin typeface="+mn-lt"/>
                <a:cs typeface="Arial" panose="020B0604020202020204" pitchFamily="34" charset="0"/>
              </a:rPr>
              <a:t>Fully Qualified packets boarded twice</a:t>
            </a:r>
          </a:p>
          <a:p>
            <a:pPr marL="457200" indent="-457200" eaLnBrk="0" hangingPunct="0">
              <a:spcBef>
                <a:spcPts val="500"/>
              </a:spcBef>
              <a:spcAft>
                <a:spcPts val="500"/>
              </a:spcAft>
              <a:buFont typeface="Arial" charset="0"/>
              <a:buChar char="•"/>
            </a:pPr>
            <a:r>
              <a:rPr lang="en-US" sz="2400" dirty="0">
                <a:latin typeface="+mn-lt"/>
                <a:cs typeface="Arial" panose="020B0604020202020204" pitchFamily="34" charset="0"/>
              </a:rPr>
              <a:t>Fully Qualified - Select instructions and information disseminated via email 45-90 days after publication of MILPER message</a:t>
            </a:r>
          </a:p>
          <a:p>
            <a:pPr marL="457200" indent="-457200" eaLnBrk="0" hangingPunct="0">
              <a:spcBef>
                <a:spcPts val="500"/>
              </a:spcBef>
              <a:spcAft>
                <a:spcPts val="500"/>
              </a:spcAft>
              <a:buFont typeface="Arial" charset="0"/>
              <a:buChar char="•"/>
            </a:pPr>
            <a:r>
              <a:rPr lang="en-US" sz="2400" dirty="0">
                <a:latin typeface="+mn-lt"/>
                <a:cs typeface="Arial" panose="020B0604020202020204" pitchFamily="34" charset="0"/>
              </a:rPr>
              <a:t>Non Competitive - Non Select must wait 12 months from initial DA 61 date to resubmit application</a:t>
            </a:r>
          </a:p>
          <a:p>
            <a:pPr marL="457200" indent="-457200" eaLnBrk="0" hangingPunct="0">
              <a:spcBef>
                <a:spcPts val="500"/>
              </a:spcBef>
              <a:spcAft>
                <a:spcPts val="500"/>
              </a:spcAft>
              <a:buFont typeface="Arial" charset="0"/>
              <a:buChar char="•"/>
            </a:pPr>
            <a:r>
              <a:rPr lang="en-US" sz="2400" dirty="0">
                <a:latin typeface="+mn-lt"/>
                <a:cs typeface="Arial" panose="020B0604020202020204" pitchFamily="34" charset="0"/>
              </a:rPr>
              <a:t>USAREC G3 will no longer send emails notifying applicants of selection or non-selection status. MILPER message will be the exclusive form of official selection notification</a:t>
            </a:r>
          </a:p>
        </p:txBody>
      </p:sp>
    </p:spTree>
    <p:extLst>
      <p:ext uri="{BB962C8B-B14F-4D97-AF65-F5344CB8AC3E}">
        <p14:creationId xmlns:p14="http://schemas.microsoft.com/office/powerpoint/2010/main" val="1147568602"/>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Applicant Key Points</a:t>
            </a:r>
          </a:p>
        </p:txBody>
      </p:sp>
      <p:sp>
        <p:nvSpPr>
          <p:cNvPr id="3" name="Rectangle 53"/>
          <p:cNvSpPr txBox="1">
            <a:spLocks noChangeArrowheads="1"/>
          </p:cNvSpPr>
          <p:nvPr/>
        </p:nvSpPr>
        <p:spPr bwMode="auto">
          <a:xfrm>
            <a:off x="0" y="1311472"/>
            <a:ext cx="9144000" cy="516758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342900" indent="-342900" algn="l" defTabSz="912813"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defTabSz="912813" rtl="0" eaLnBrk="0" fontAlgn="base" hangingPunct="0">
              <a:spcBef>
                <a:spcPct val="20000"/>
              </a:spcBef>
              <a:spcAft>
                <a:spcPct val="0"/>
              </a:spcAft>
              <a:buChar char="–"/>
              <a:defRPr sz="2800">
                <a:solidFill>
                  <a:schemeClr val="tx1"/>
                </a:solidFill>
                <a:latin typeface="+mn-lt"/>
              </a:defRPr>
            </a:lvl2pPr>
            <a:lvl3pPr marL="1143000" indent="-228600" algn="l" defTabSz="912813" rtl="0" eaLnBrk="0" fontAlgn="base" hangingPunct="0">
              <a:spcBef>
                <a:spcPct val="20000"/>
              </a:spcBef>
              <a:spcAft>
                <a:spcPct val="0"/>
              </a:spcAft>
              <a:buChar char="•"/>
              <a:defRPr sz="2400">
                <a:solidFill>
                  <a:schemeClr val="tx1"/>
                </a:solidFill>
                <a:latin typeface="+mn-lt"/>
              </a:defRPr>
            </a:lvl3pPr>
            <a:lvl4pPr marL="1598613" indent="-227013" algn="l" defTabSz="912813" rtl="0" eaLnBrk="0" fontAlgn="base" hangingPunct="0">
              <a:spcBef>
                <a:spcPct val="20000"/>
              </a:spcBef>
              <a:spcAft>
                <a:spcPct val="0"/>
              </a:spcAft>
              <a:buChar char="–"/>
              <a:defRPr sz="2000">
                <a:solidFill>
                  <a:schemeClr val="tx1"/>
                </a:solidFill>
                <a:latin typeface="+mn-lt"/>
              </a:defRPr>
            </a:lvl4pPr>
            <a:lvl5pPr marL="2055813" indent="-227013" algn="l" defTabSz="912813" rtl="0" eaLnBrk="0" fontAlgn="base" hangingPunct="0">
              <a:spcBef>
                <a:spcPct val="20000"/>
              </a:spcBef>
              <a:spcAft>
                <a:spcPct val="0"/>
              </a:spcAft>
              <a:buChar char="»"/>
              <a:defRPr sz="2000">
                <a:solidFill>
                  <a:schemeClr val="tx1"/>
                </a:solidFill>
                <a:latin typeface="+mn-lt"/>
              </a:defRPr>
            </a:lvl5pPr>
            <a:lvl6pPr marL="2478239" indent="-228086" algn="l" defTabSz="913805" rtl="0" fontAlgn="base">
              <a:spcBef>
                <a:spcPct val="20000"/>
              </a:spcBef>
              <a:spcAft>
                <a:spcPct val="0"/>
              </a:spcAft>
              <a:buChar char="»"/>
              <a:defRPr sz="2000">
                <a:solidFill>
                  <a:schemeClr val="tx1"/>
                </a:solidFill>
                <a:latin typeface="+mn-lt"/>
              </a:defRPr>
            </a:lvl6pPr>
            <a:lvl7pPr marL="2899320" indent="-228086" algn="l" defTabSz="913805" rtl="0" fontAlgn="base">
              <a:spcBef>
                <a:spcPct val="20000"/>
              </a:spcBef>
              <a:spcAft>
                <a:spcPct val="0"/>
              </a:spcAft>
              <a:buChar char="»"/>
              <a:defRPr sz="2000">
                <a:solidFill>
                  <a:schemeClr val="tx1"/>
                </a:solidFill>
                <a:latin typeface="+mn-lt"/>
              </a:defRPr>
            </a:lvl7pPr>
            <a:lvl8pPr marL="3320401" indent="-228086" algn="l" defTabSz="913805" rtl="0" fontAlgn="base">
              <a:spcBef>
                <a:spcPct val="20000"/>
              </a:spcBef>
              <a:spcAft>
                <a:spcPct val="0"/>
              </a:spcAft>
              <a:buChar char="»"/>
              <a:defRPr sz="2000">
                <a:solidFill>
                  <a:schemeClr val="tx1"/>
                </a:solidFill>
                <a:latin typeface="+mn-lt"/>
              </a:defRPr>
            </a:lvl8pPr>
            <a:lvl9pPr marL="3741482" indent="-228086" algn="l" defTabSz="913805" rtl="0" fontAlgn="base">
              <a:spcBef>
                <a:spcPct val="20000"/>
              </a:spcBef>
              <a:spcAft>
                <a:spcPct val="0"/>
              </a:spcAft>
              <a:buChar char="»"/>
              <a:defRPr sz="2000">
                <a:solidFill>
                  <a:schemeClr val="tx1"/>
                </a:solidFill>
                <a:latin typeface="+mn-lt"/>
              </a:defRPr>
            </a:lvl9pPr>
          </a:lstStyle>
          <a:p>
            <a:pPr marL="457200" eaLnBrk="1" hangingPunct="1">
              <a:spcBef>
                <a:spcPts val="500"/>
              </a:spcBef>
              <a:spcAft>
                <a:spcPts val="500"/>
              </a:spcAft>
              <a:buFont typeface="Arial" panose="020B0604020202020204" pitchFamily="34" charset="0"/>
              <a:buChar char="•"/>
            </a:pPr>
            <a:r>
              <a:rPr lang="en-US" sz="2400" kern="0" dirty="0">
                <a:cs typeface="Arial" panose="020B0604020202020204" pitchFamily="34" charset="0"/>
              </a:rPr>
              <a:t>Maintain situational awareness of application requirements; check website for current forms and documents</a:t>
            </a:r>
          </a:p>
          <a:p>
            <a:pPr marL="457200" eaLnBrk="1" hangingPunct="1">
              <a:spcBef>
                <a:spcPts val="500"/>
              </a:spcBef>
              <a:spcAft>
                <a:spcPts val="500"/>
              </a:spcAft>
              <a:buFont typeface="Arial" panose="020B0604020202020204" pitchFamily="34" charset="0"/>
              <a:buChar char="•"/>
            </a:pPr>
            <a:r>
              <a:rPr lang="en-US" sz="2400" kern="0" dirty="0">
                <a:cs typeface="Arial" panose="020B0604020202020204" pitchFamily="34" charset="0"/>
              </a:rPr>
              <a:t>Direct MOS specific questions, conversion / technical qualifications and SWO LOR to respective proponent POC</a:t>
            </a:r>
          </a:p>
          <a:p>
            <a:pPr marL="457200" eaLnBrk="1" hangingPunct="1">
              <a:spcBef>
                <a:spcPts val="500"/>
              </a:spcBef>
              <a:spcAft>
                <a:spcPts val="500"/>
              </a:spcAft>
              <a:buFont typeface="Arial" panose="020B0604020202020204" pitchFamily="34" charset="0"/>
              <a:buChar char="•"/>
            </a:pPr>
            <a:r>
              <a:rPr lang="en-US" sz="2400" kern="0" dirty="0">
                <a:cs typeface="Arial" panose="020B0604020202020204" pitchFamily="34" charset="0"/>
              </a:rPr>
              <a:t>Follow application submission instructions and naming conventions; ensure application not encrypted</a:t>
            </a:r>
          </a:p>
          <a:p>
            <a:pPr marL="457200" eaLnBrk="1" hangingPunct="1">
              <a:spcBef>
                <a:spcPts val="500"/>
              </a:spcBef>
              <a:spcAft>
                <a:spcPts val="500"/>
              </a:spcAft>
              <a:buFont typeface="Arial" panose="020B0604020202020204" pitchFamily="34" charset="0"/>
              <a:buChar char="•"/>
            </a:pPr>
            <a:r>
              <a:rPr lang="en-US" sz="2400" kern="0" dirty="0">
                <a:cs typeface="Arial" panose="020B0604020202020204" pitchFamily="34" charset="0"/>
              </a:rPr>
              <a:t>Contact a recruiter for application status every 10 -14 days until application is board ready</a:t>
            </a:r>
          </a:p>
          <a:p>
            <a:pPr marL="457200" eaLnBrk="1" hangingPunct="1">
              <a:spcBef>
                <a:spcPts val="500"/>
              </a:spcBef>
              <a:spcAft>
                <a:spcPts val="500"/>
              </a:spcAft>
              <a:buFont typeface="Arial" panose="020B0604020202020204" pitchFamily="34" charset="0"/>
              <a:buChar char="•"/>
            </a:pPr>
            <a:r>
              <a:rPr lang="en-US" sz="2400" kern="0" dirty="0">
                <a:cs typeface="Arial" panose="020B0604020202020204" pitchFamily="34" charset="0"/>
              </a:rPr>
              <a:t>AR/NG/IST - Conditional Release must be approved prior to application submission</a:t>
            </a:r>
          </a:p>
          <a:p>
            <a:pPr marL="457200" eaLnBrk="1" hangingPunct="1">
              <a:spcBef>
                <a:spcPts val="500"/>
              </a:spcBef>
              <a:spcAft>
                <a:spcPts val="500"/>
              </a:spcAft>
              <a:buFont typeface="Arial" panose="020B0604020202020204" pitchFamily="34" charset="0"/>
              <a:buChar char="•"/>
            </a:pPr>
            <a:r>
              <a:rPr lang="en-US" sz="2400" kern="0" dirty="0">
                <a:cs typeface="Arial" panose="020B0604020202020204" pitchFamily="34" charset="0"/>
              </a:rPr>
              <a:t>IST Only - Request REDD Report / GT Conversion from recruiter</a:t>
            </a:r>
          </a:p>
          <a:p>
            <a:pPr marL="457200" eaLnBrk="1" hangingPunct="1">
              <a:spcBef>
                <a:spcPts val="500"/>
              </a:spcBef>
              <a:spcAft>
                <a:spcPts val="500"/>
              </a:spcAft>
              <a:buFont typeface="Arial" panose="020B0604020202020204" pitchFamily="34" charset="0"/>
              <a:buChar char="•"/>
            </a:pPr>
            <a:endParaRPr lang="en-US" sz="2400" kern="0" dirty="0">
              <a:cs typeface="Arial" panose="020B0604020202020204" pitchFamily="34" charset="0"/>
            </a:endParaRPr>
          </a:p>
          <a:p>
            <a:pPr marL="457200" eaLnBrk="1" hangingPunct="1">
              <a:spcBef>
                <a:spcPts val="500"/>
              </a:spcBef>
              <a:spcAft>
                <a:spcPts val="500"/>
              </a:spcAft>
              <a:buFont typeface="Arial" panose="020B0604020202020204" pitchFamily="34" charset="0"/>
              <a:buChar char="•"/>
            </a:pPr>
            <a:endParaRPr lang="en-US" sz="2400" kern="0" dirty="0">
              <a:cs typeface="Arial" panose="020B0604020202020204" pitchFamily="34" charset="0"/>
            </a:endParaRPr>
          </a:p>
        </p:txBody>
      </p:sp>
    </p:spTree>
    <p:extLst>
      <p:ext uri="{BB962C8B-B14F-4D97-AF65-F5344CB8AC3E}">
        <p14:creationId xmlns:p14="http://schemas.microsoft.com/office/powerpoint/2010/main" val="2460809617"/>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a:t>Contact Us</a:t>
            </a:r>
          </a:p>
        </p:txBody>
      </p:sp>
      <p:sp>
        <p:nvSpPr>
          <p:cNvPr id="6" name="Rectangle 14"/>
          <p:cNvSpPr>
            <a:spLocks noChangeArrowheads="1"/>
          </p:cNvSpPr>
          <p:nvPr/>
        </p:nvSpPr>
        <p:spPr bwMode="auto">
          <a:xfrm>
            <a:off x="0" y="5967791"/>
            <a:ext cx="9144000" cy="578659"/>
          </a:xfrm>
          <a:prstGeom prst="rect">
            <a:avLst/>
          </a:prstGeom>
          <a:noFill/>
          <a:ln w="9525">
            <a:noFill/>
            <a:miter lim="800000"/>
            <a:headEnd/>
            <a:tailEnd/>
          </a:ln>
        </p:spPr>
        <p:txBody>
          <a:bodyPr/>
          <a:lstStyle/>
          <a:p>
            <a:pPr marL="342900" indent="-342900" algn="ctr" eaLnBrk="0" hangingPunct="0">
              <a:spcBef>
                <a:spcPct val="20000"/>
              </a:spcBef>
              <a:buClr>
                <a:srgbClr val="FF9933"/>
              </a:buClr>
              <a:buFont typeface="Wingdings" pitchFamily="2" charset="2"/>
              <a:buNone/>
            </a:pPr>
            <a:r>
              <a:rPr lang="en-US" sz="3200" b="1" dirty="0">
                <a:latin typeface="+mn-lt"/>
              </a:rPr>
              <a:t>https://recruiting.army.mil/ISO/AWOR</a:t>
            </a:r>
          </a:p>
        </p:txBody>
      </p:sp>
      <p:pic>
        <p:nvPicPr>
          <p:cNvPr id="9" name="Picture 8" descr="A picture containing text, different&#10;&#10;Description automatically generated">
            <a:extLst>
              <a:ext uri="{FF2B5EF4-FFF2-40B4-BE49-F238E27FC236}">
                <a16:creationId xmlns:a16="http://schemas.microsoft.com/office/drawing/2014/main" id="{AF6F19E2-48BF-F747-5069-EF96A3BEBE3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l="668" r="530"/>
          <a:stretch/>
        </p:blipFill>
        <p:spPr>
          <a:xfrm>
            <a:off x="58737" y="2292337"/>
            <a:ext cx="9034463" cy="3689968"/>
          </a:xfrm>
          <a:prstGeom prst="rect">
            <a:avLst/>
          </a:prstGeom>
        </p:spPr>
      </p:pic>
      <p:sp>
        <p:nvSpPr>
          <p:cNvPr id="4" name="Rectangle 3"/>
          <p:cNvSpPr/>
          <p:nvPr/>
        </p:nvSpPr>
        <p:spPr>
          <a:xfrm>
            <a:off x="2329112" y="4517920"/>
            <a:ext cx="2181828" cy="141694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F61BD66-D20F-8BBC-C6BC-624C1F985237}"/>
              </a:ext>
            </a:extLst>
          </p:cNvPr>
          <p:cNvSpPr/>
          <p:nvPr/>
        </p:nvSpPr>
        <p:spPr>
          <a:xfrm>
            <a:off x="5791200" y="2292337"/>
            <a:ext cx="2743200" cy="2222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i="1" dirty="0"/>
              <a:t>52 SPECIALTIES – 17 BRANCHES</a:t>
            </a:r>
          </a:p>
        </p:txBody>
      </p:sp>
      <p:pic>
        <p:nvPicPr>
          <p:cNvPr id="10" name="Picture 9" descr="Graphical user interface&#10;&#10;AI-generated content may be incorrect.">
            <a:extLst>
              <a:ext uri="{FF2B5EF4-FFF2-40B4-BE49-F238E27FC236}">
                <a16:creationId xmlns:a16="http://schemas.microsoft.com/office/drawing/2014/main" id="{E9A507D7-69CA-CD4D-35D0-CF4E773241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92434"/>
            <a:ext cx="9144000" cy="1387759"/>
          </a:xfrm>
          <a:prstGeom prst="rect">
            <a:avLst/>
          </a:prstGeom>
        </p:spPr>
      </p:pic>
    </p:spTree>
    <p:extLst>
      <p:ext uri="{BB962C8B-B14F-4D97-AF65-F5344CB8AC3E}">
        <p14:creationId xmlns:p14="http://schemas.microsoft.com/office/powerpoint/2010/main" val="1771059753"/>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
            <a:extLst>
              <a:ext uri="{FF2B5EF4-FFF2-40B4-BE49-F238E27FC236}">
                <a16:creationId xmlns:a16="http://schemas.microsoft.com/office/drawing/2014/main" id="{4A1C0BB6-9E1B-0850-CF34-86CECA3E5A70}"/>
              </a:ext>
            </a:extLst>
          </p:cNvPr>
          <p:cNvSpPr>
            <a:spLocks noGrp="1"/>
          </p:cNvSpPr>
          <p:nvPr>
            <p:ph type="title"/>
          </p:nvPr>
        </p:nvSpPr>
        <p:spPr>
          <a:xfrm>
            <a:off x="-152400" y="304800"/>
            <a:ext cx="9144000" cy="1143000"/>
          </a:xfrm>
        </p:spPr>
        <p:txBody>
          <a:bodyPr/>
          <a:lstStyle/>
          <a:p>
            <a:r>
              <a:rPr lang="en-US" sz="4400" dirty="0"/>
              <a:t>Warrant Officer Recruiting Company </a:t>
            </a:r>
          </a:p>
        </p:txBody>
      </p:sp>
      <p:sp>
        <p:nvSpPr>
          <p:cNvPr id="2" name="Rectangle 1">
            <a:extLst>
              <a:ext uri="{FF2B5EF4-FFF2-40B4-BE49-F238E27FC236}">
                <a16:creationId xmlns:a16="http://schemas.microsoft.com/office/drawing/2014/main" id="{4464EBD5-1075-16A8-5402-D03E2EEAF378}"/>
              </a:ext>
            </a:extLst>
          </p:cNvPr>
          <p:cNvSpPr/>
          <p:nvPr/>
        </p:nvSpPr>
        <p:spPr>
          <a:xfrm>
            <a:off x="3933425" y="5019685"/>
            <a:ext cx="2586182" cy="905164"/>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C5B66544-D28D-AE41-98DA-FFAEF30310A0}"/>
              </a:ext>
            </a:extLst>
          </p:cNvPr>
          <p:cNvGrpSpPr/>
          <p:nvPr/>
        </p:nvGrpSpPr>
        <p:grpSpPr>
          <a:xfrm>
            <a:off x="304800" y="1295400"/>
            <a:ext cx="8243241" cy="4548255"/>
            <a:chOff x="1572210" y="1352944"/>
            <a:chExt cx="8243241" cy="4548255"/>
          </a:xfrm>
        </p:grpSpPr>
        <p:grpSp>
          <p:nvGrpSpPr>
            <p:cNvPr id="111" name="Group 110">
              <a:extLst>
                <a:ext uri="{FF2B5EF4-FFF2-40B4-BE49-F238E27FC236}">
                  <a16:creationId xmlns:a16="http://schemas.microsoft.com/office/drawing/2014/main" id="{5A1129A1-71C9-7540-8354-3A6B535DA7E0}"/>
                </a:ext>
              </a:extLst>
            </p:cNvPr>
            <p:cNvGrpSpPr/>
            <p:nvPr/>
          </p:nvGrpSpPr>
          <p:grpSpPr>
            <a:xfrm>
              <a:off x="1572210" y="1352944"/>
              <a:ext cx="8243241" cy="4548255"/>
              <a:chOff x="929657" y="1487287"/>
              <a:chExt cx="6856934" cy="4164094"/>
            </a:xfrm>
          </p:grpSpPr>
          <p:pic>
            <p:nvPicPr>
              <p:cNvPr id="126" name="Picture 125">
                <a:extLst>
                  <a:ext uri="{FF2B5EF4-FFF2-40B4-BE49-F238E27FC236}">
                    <a16:creationId xmlns:a16="http://schemas.microsoft.com/office/drawing/2014/main" id="{9F1C7B2A-BC25-7BA8-5FA3-D0FD624A38D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29657" y="1487287"/>
                <a:ext cx="1260458" cy="1172222"/>
              </a:xfrm>
              <a:prstGeom prst="rect">
                <a:avLst/>
              </a:prstGeom>
              <a:solidFill>
                <a:schemeClr val="bg2">
                  <a:lumMod val="85000"/>
                  <a:lumOff val="15000"/>
                </a:schemeClr>
              </a:solidFill>
            </p:spPr>
          </p:pic>
          <p:pic>
            <p:nvPicPr>
              <p:cNvPr id="127" name="Picture 126">
                <a:extLst>
                  <a:ext uri="{FF2B5EF4-FFF2-40B4-BE49-F238E27FC236}">
                    <a16:creationId xmlns:a16="http://schemas.microsoft.com/office/drawing/2014/main" id="{C1595897-2C04-8844-4D59-0727D600816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8606" y="3397696"/>
                <a:ext cx="1073052" cy="836976"/>
              </a:xfrm>
              <a:prstGeom prst="rect">
                <a:avLst/>
              </a:prstGeom>
            </p:spPr>
          </p:pic>
          <p:pic>
            <p:nvPicPr>
              <p:cNvPr id="128" name="Picture 127">
                <a:extLst>
                  <a:ext uri="{FF2B5EF4-FFF2-40B4-BE49-F238E27FC236}">
                    <a16:creationId xmlns:a16="http://schemas.microsoft.com/office/drawing/2014/main" id="{DABCF618-FD09-BA25-84AD-AB59F5AC267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760526" y="3919617"/>
                <a:ext cx="1351571" cy="1459690"/>
              </a:xfrm>
              <a:prstGeom prst="rect">
                <a:avLst/>
              </a:prstGeom>
            </p:spPr>
          </p:pic>
          <p:pic>
            <p:nvPicPr>
              <p:cNvPr id="129" name="Picture 128">
                <a:extLst>
                  <a:ext uri="{FF2B5EF4-FFF2-40B4-BE49-F238E27FC236}">
                    <a16:creationId xmlns:a16="http://schemas.microsoft.com/office/drawing/2014/main" id="{39669B3E-F201-CEF5-6071-A143E13C3D7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077468" y="4965134"/>
                <a:ext cx="617268" cy="666647"/>
              </a:xfrm>
              <a:prstGeom prst="rect">
                <a:avLst/>
              </a:prstGeom>
              <a:solidFill>
                <a:srgbClr val="92D050"/>
              </a:solidFill>
            </p:spPr>
          </p:pic>
          <p:pic>
            <p:nvPicPr>
              <p:cNvPr id="130" name="Picture 129">
                <a:extLst>
                  <a:ext uri="{FF2B5EF4-FFF2-40B4-BE49-F238E27FC236}">
                    <a16:creationId xmlns:a16="http://schemas.microsoft.com/office/drawing/2014/main" id="{4275115F-22D2-63E3-0E06-DA7B1AF98AE5}"/>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744035" y="4949783"/>
                <a:ext cx="584551" cy="701598"/>
              </a:xfrm>
              <a:prstGeom prst="rect">
                <a:avLst/>
              </a:prstGeom>
              <a:solidFill>
                <a:srgbClr val="92D050"/>
              </a:solidFill>
            </p:spPr>
          </p:pic>
          <p:sp>
            <p:nvSpPr>
              <p:cNvPr id="131" name="Freeform 34">
                <a:extLst>
                  <a:ext uri="{FF2B5EF4-FFF2-40B4-BE49-F238E27FC236}">
                    <a16:creationId xmlns:a16="http://schemas.microsoft.com/office/drawing/2014/main" id="{777578BC-065B-4B9A-83FC-BD841B6A6DCE}"/>
                  </a:ext>
                </a:extLst>
              </p:cNvPr>
              <p:cNvSpPr>
                <a:spLocks noChangeAspect="1"/>
              </p:cNvSpPr>
              <p:nvPr/>
            </p:nvSpPr>
            <p:spPr bwMode="ltGray">
              <a:xfrm>
                <a:off x="3641667" y="3479051"/>
                <a:ext cx="1195960" cy="960781"/>
              </a:xfrm>
              <a:custGeom>
                <a:avLst/>
                <a:gdLst>
                  <a:gd name="T0" fmla="*/ 2147483646 w 905"/>
                  <a:gd name="T1" fmla="*/ 0 h 802"/>
                  <a:gd name="T2" fmla="*/ 2147483646 w 905"/>
                  <a:gd name="T3" fmla="*/ 0 h 802"/>
                  <a:gd name="T4" fmla="*/ 2147483646 w 905"/>
                  <a:gd name="T5" fmla="*/ 2147483646 h 802"/>
                  <a:gd name="T6" fmla="*/ 2147483646 w 905"/>
                  <a:gd name="T7" fmla="*/ 2147483646 h 802"/>
                  <a:gd name="T8" fmla="*/ 2147483646 w 905"/>
                  <a:gd name="T9" fmla="*/ 2147483646 h 802"/>
                  <a:gd name="T10" fmla="*/ 2147483646 w 905"/>
                  <a:gd name="T11" fmla="*/ 2147483646 h 802"/>
                  <a:gd name="T12" fmla="*/ 2147483646 w 905"/>
                  <a:gd name="T13" fmla="*/ 2147483646 h 802"/>
                  <a:gd name="T14" fmla="*/ 2147483646 w 905"/>
                  <a:gd name="T15" fmla="*/ 2147483646 h 802"/>
                  <a:gd name="T16" fmla="*/ 2147483646 w 905"/>
                  <a:gd name="T17" fmla="*/ 2147483646 h 802"/>
                  <a:gd name="T18" fmla="*/ 2147483646 w 905"/>
                  <a:gd name="T19" fmla="*/ 2147483646 h 802"/>
                  <a:gd name="T20" fmla="*/ 2147483646 w 905"/>
                  <a:gd name="T21" fmla="*/ 2147483646 h 802"/>
                  <a:gd name="T22" fmla="*/ 2147483646 w 905"/>
                  <a:gd name="T23" fmla="*/ 2147483646 h 802"/>
                  <a:gd name="T24" fmla="*/ 2147483646 w 905"/>
                  <a:gd name="T25" fmla="*/ 2147483646 h 802"/>
                  <a:gd name="T26" fmla="*/ 2147483646 w 905"/>
                  <a:gd name="T27" fmla="*/ 2147483646 h 802"/>
                  <a:gd name="T28" fmla="*/ 2147483646 w 905"/>
                  <a:gd name="T29" fmla="*/ 2147483646 h 802"/>
                  <a:gd name="T30" fmla="*/ 2147483646 w 905"/>
                  <a:gd name="T31" fmla="*/ 2147483646 h 802"/>
                  <a:gd name="T32" fmla="*/ 2147483646 w 905"/>
                  <a:gd name="T33" fmla="*/ 2147483646 h 802"/>
                  <a:gd name="T34" fmla="*/ 2147483646 w 905"/>
                  <a:gd name="T35" fmla="*/ 2147483646 h 802"/>
                  <a:gd name="T36" fmla="*/ 2147483646 w 905"/>
                  <a:gd name="T37" fmla="*/ 2147483646 h 802"/>
                  <a:gd name="T38" fmla="*/ 2147483646 w 905"/>
                  <a:gd name="T39" fmla="*/ 2147483646 h 802"/>
                  <a:gd name="T40" fmla="*/ 0 w 905"/>
                  <a:gd name="T41" fmla="*/ 2147483646 h 802"/>
                  <a:gd name="T42" fmla="*/ 2147483646 w 905"/>
                  <a:gd name="T43" fmla="*/ 2147483646 h 802"/>
                  <a:gd name="T44" fmla="*/ 2147483646 w 905"/>
                  <a:gd name="T45" fmla="*/ 0 h 8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05"/>
                  <a:gd name="T70" fmla="*/ 0 h 802"/>
                  <a:gd name="T71" fmla="*/ 905 w 905"/>
                  <a:gd name="T72" fmla="*/ 802 h 8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05" h="802">
                    <a:moveTo>
                      <a:pt x="252" y="0"/>
                    </a:moveTo>
                    <a:lnTo>
                      <a:pt x="449" y="0"/>
                    </a:lnTo>
                    <a:lnTo>
                      <a:pt x="449" y="143"/>
                    </a:lnTo>
                    <a:lnTo>
                      <a:pt x="692" y="194"/>
                    </a:lnTo>
                    <a:lnTo>
                      <a:pt x="732" y="188"/>
                    </a:lnTo>
                    <a:lnTo>
                      <a:pt x="829" y="211"/>
                    </a:lnTo>
                    <a:lnTo>
                      <a:pt x="863" y="217"/>
                    </a:lnTo>
                    <a:lnTo>
                      <a:pt x="861" y="360"/>
                    </a:lnTo>
                    <a:lnTo>
                      <a:pt x="905" y="460"/>
                    </a:lnTo>
                    <a:lnTo>
                      <a:pt x="879" y="509"/>
                    </a:lnTo>
                    <a:lnTo>
                      <a:pt x="798" y="529"/>
                    </a:lnTo>
                    <a:lnTo>
                      <a:pt x="672" y="632"/>
                    </a:lnTo>
                    <a:lnTo>
                      <a:pt x="641" y="714"/>
                    </a:lnTo>
                    <a:lnTo>
                      <a:pt x="657" y="802"/>
                    </a:lnTo>
                    <a:lnTo>
                      <a:pt x="495" y="743"/>
                    </a:lnTo>
                    <a:lnTo>
                      <a:pt x="389" y="567"/>
                    </a:lnTo>
                    <a:lnTo>
                      <a:pt x="306" y="541"/>
                    </a:lnTo>
                    <a:lnTo>
                      <a:pt x="260" y="589"/>
                    </a:lnTo>
                    <a:lnTo>
                      <a:pt x="195" y="551"/>
                    </a:lnTo>
                    <a:lnTo>
                      <a:pt x="135" y="442"/>
                    </a:lnTo>
                    <a:lnTo>
                      <a:pt x="0" y="329"/>
                    </a:lnTo>
                    <a:lnTo>
                      <a:pt x="252" y="329"/>
                    </a:lnTo>
                    <a:lnTo>
                      <a:pt x="252" y="0"/>
                    </a:lnTo>
                    <a:close/>
                  </a:path>
                </a:pathLst>
              </a:custGeom>
              <a:solidFill>
                <a:srgbClr val="FFC000"/>
              </a:solidFill>
              <a:ln w="6350">
                <a:solidFill>
                  <a:srgbClr val="000000"/>
                </a:solidFill>
                <a:round/>
                <a:headEnd/>
                <a:tailEnd/>
              </a:ln>
            </p:spPr>
            <p:txBody>
              <a:bodyPr lIns="61544" tIns="30772" rIns="61544" bIns="30772"/>
              <a:lstStyle/>
              <a:p>
                <a:endParaRPr lang="en-US" dirty="0"/>
              </a:p>
            </p:txBody>
          </p:sp>
          <p:sp>
            <p:nvSpPr>
              <p:cNvPr id="132" name="Freeform 37">
                <a:extLst>
                  <a:ext uri="{FF2B5EF4-FFF2-40B4-BE49-F238E27FC236}">
                    <a16:creationId xmlns:a16="http://schemas.microsoft.com/office/drawing/2014/main" id="{E3D5D1F4-93AF-F46B-F0E1-E8B432ED942D}"/>
                  </a:ext>
                </a:extLst>
              </p:cNvPr>
              <p:cNvSpPr>
                <a:spLocks noChangeAspect="1"/>
              </p:cNvSpPr>
              <p:nvPr/>
            </p:nvSpPr>
            <p:spPr bwMode="ltGray">
              <a:xfrm>
                <a:off x="4485475" y="2121240"/>
                <a:ext cx="597462" cy="593920"/>
              </a:xfrm>
              <a:custGeom>
                <a:avLst/>
                <a:gdLst>
                  <a:gd name="T0" fmla="*/ 0 w 451"/>
                  <a:gd name="T1" fmla="*/ 0 h 495"/>
                  <a:gd name="T2" fmla="*/ 2147483646 w 451"/>
                  <a:gd name="T3" fmla="*/ 0 h 495"/>
                  <a:gd name="T4" fmla="*/ 2147483646 w 451"/>
                  <a:gd name="T5" fmla="*/ 2147483646 h 495"/>
                  <a:gd name="T6" fmla="*/ 2147483646 w 451"/>
                  <a:gd name="T7" fmla="*/ 2147483646 h 495"/>
                  <a:gd name="T8" fmla="*/ 2147483646 w 451"/>
                  <a:gd name="T9" fmla="*/ 2147483646 h 495"/>
                  <a:gd name="T10" fmla="*/ 2147483646 w 451"/>
                  <a:gd name="T11" fmla="*/ 2147483646 h 495"/>
                  <a:gd name="T12" fmla="*/ 2147483646 w 451"/>
                  <a:gd name="T13" fmla="*/ 2147483646 h 495"/>
                  <a:gd name="T14" fmla="*/ 2147483646 w 451"/>
                  <a:gd name="T15" fmla="*/ 2147483646 h 495"/>
                  <a:gd name="T16" fmla="*/ 2147483646 w 451"/>
                  <a:gd name="T17" fmla="*/ 2147483646 h 495"/>
                  <a:gd name="T18" fmla="*/ 2147483646 w 451"/>
                  <a:gd name="T19" fmla="*/ 2147483646 h 495"/>
                  <a:gd name="T20" fmla="*/ 2147483646 w 451"/>
                  <a:gd name="T21" fmla="*/ 2147483646 h 495"/>
                  <a:gd name="T22" fmla="*/ 2147483646 w 451"/>
                  <a:gd name="T23" fmla="*/ 2147483646 h 495"/>
                  <a:gd name="T24" fmla="*/ 2147483646 w 451"/>
                  <a:gd name="T25" fmla="*/ 2147483646 h 495"/>
                  <a:gd name="T26" fmla="*/ 2147483646 w 451"/>
                  <a:gd name="T27" fmla="*/ 2147483646 h 495"/>
                  <a:gd name="T28" fmla="*/ 0 w 451"/>
                  <a:gd name="T29" fmla="*/ 0 h 49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1"/>
                  <a:gd name="T46" fmla="*/ 0 h 495"/>
                  <a:gd name="T47" fmla="*/ 451 w 451"/>
                  <a:gd name="T48" fmla="*/ 495 h 49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1" h="495">
                    <a:moveTo>
                      <a:pt x="0" y="0"/>
                    </a:moveTo>
                    <a:lnTo>
                      <a:pt x="151" y="0"/>
                    </a:lnTo>
                    <a:lnTo>
                      <a:pt x="451" y="60"/>
                    </a:lnTo>
                    <a:lnTo>
                      <a:pt x="348" y="157"/>
                    </a:lnTo>
                    <a:lnTo>
                      <a:pt x="304" y="304"/>
                    </a:lnTo>
                    <a:lnTo>
                      <a:pt x="304" y="382"/>
                    </a:lnTo>
                    <a:lnTo>
                      <a:pt x="407" y="457"/>
                    </a:lnTo>
                    <a:lnTo>
                      <a:pt x="413" y="495"/>
                    </a:lnTo>
                    <a:lnTo>
                      <a:pt x="60" y="495"/>
                    </a:lnTo>
                    <a:lnTo>
                      <a:pt x="60" y="352"/>
                    </a:lnTo>
                    <a:lnTo>
                      <a:pt x="30" y="316"/>
                    </a:lnTo>
                    <a:lnTo>
                      <a:pt x="50" y="294"/>
                    </a:lnTo>
                    <a:lnTo>
                      <a:pt x="50" y="263"/>
                    </a:lnTo>
                    <a:lnTo>
                      <a:pt x="38" y="177"/>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33" name="Freeform 45">
                <a:extLst>
                  <a:ext uri="{FF2B5EF4-FFF2-40B4-BE49-F238E27FC236}">
                    <a16:creationId xmlns:a16="http://schemas.microsoft.com/office/drawing/2014/main" id="{22373C70-E804-C693-C422-A251C20E0894}"/>
                  </a:ext>
                </a:extLst>
              </p:cNvPr>
              <p:cNvSpPr>
                <a:spLocks noChangeAspect="1"/>
              </p:cNvSpPr>
              <p:nvPr/>
            </p:nvSpPr>
            <p:spPr bwMode="ltGray">
              <a:xfrm>
                <a:off x="3894237" y="2762461"/>
                <a:ext cx="770685" cy="316406"/>
              </a:xfrm>
              <a:custGeom>
                <a:avLst/>
                <a:gdLst>
                  <a:gd name="T0" fmla="*/ 0 w 583"/>
                  <a:gd name="T1" fmla="*/ 0 h 263"/>
                  <a:gd name="T2" fmla="*/ 2147483646 w 583"/>
                  <a:gd name="T3" fmla="*/ 0 h 263"/>
                  <a:gd name="T4" fmla="*/ 2147483646 w 583"/>
                  <a:gd name="T5" fmla="*/ 2147483646 h 263"/>
                  <a:gd name="T6" fmla="*/ 2147483646 w 583"/>
                  <a:gd name="T7" fmla="*/ 2147483646 h 263"/>
                  <a:gd name="T8" fmla="*/ 2147483646 w 583"/>
                  <a:gd name="T9" fmla="*/ 2147483646 h 263"/>
                  <a:gd name="T10" fmla="*/ 2147483646 w 583"/>
                  <a:gd name="T11" fmla="*/ 2147483646 h 263"/>
                  <a:gd name="T12" fmla="*/ 2147483646 w 583"/>
                  <a:gd name="T13" fmla="*/ 2147483646 h 263"/>
                  <a:gd name="T14" fmla="*/ 2147483646 w 583"/>
                  <a:gd name="T15" fmla="*/ 2147483646 h 263"/>
                  <a:gd name="T16" fmla="*/ 0 w 583"/>
                  <a:gd name="T17" fmla="*/ 2147483646 h 263"/>
                  <a:gd name="T18" fmla="*/ 0 w 583"/>
                  <a:gd name="T19" fmla="*/ 0 h 2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3"/>
                  <a:gd name="T31" fmla="*/ 0 h 263"/>
                  <a:gd name="T32" fmla="*/ 583 w 583"/>
                  <a:gd name="T33" fmla="*/ 263 h 2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3" h="263">
                    <a:moveTo>
                      <a:pt x="0" y="0"/>
                    </a:moveTo>
                    <a:lnTo>
                      <a:pt x="364" y="0"/>
                    </a:lnTo>
                    <a:lnTo>
                      <a:pt x="402" y="20"/>
                    </a:lnTo>
                    <a:lnTo>
                      <a:pt x="485" y="47"/>
                    </a:lnTo>
                    <a:lnTo>
                      <a:pt x="539" y="211"/>
                    </a:lnTo>
                    <a:lnTo>
                      <a:pt x="583" y="263"/>
                    </a:lnTo>
                    <a:lnTo>
                      <a:pt x="125" y="263"/>
                    </a:lnTo>
                    <a:lnTo>
                      <a:pt x="125" y="172"/>
                    </a:lnTo>
                    <a:lnTo>
                      <a:pt x="0" y="172"/>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34" name="Freeform 4">
                <a:extLst>
                  <a:ext uri="{FF2B5EF4-FFF2-40B4-BE49-F238E27FC236}">
                    <a16:creationId xmlns:a16="http://schemas.microsoft.com/office/drawing/2014/main" id="{405A0BB5-12C4-B57B-6BA3-470151360310}"/>
                  </a:ext>
                </a:extLst>
              </p:cNvPr>
              <p:cNvSpPr>
                <a:spLocks noChangeAspect="1"/>
              </p:cNvSpPr>
              <p:nvPr/>
            </p:nvSpPr>
            <p:spPr bwMode="ltGray">
              <a:xfrm>
                <a:off x="5329806" y="3982886"/>
                <a:ext cx="722970" cy="573945"/>
              </a:xfrm>
              <a:custGeom>
                <a:avLst/>
                <a:gdLst>
                  <a:gd name="T0" fmla="*/ 2147483646 w 547"/>
                  <a:gd name="T1" fmla="*/ 0 h 478"/>
                  <a:gd name="T2" fmla="*/ 2147483646 w 547"/>
                  <a:gd name="T3" fmla="*/ 0 h 478"/>
                  <a:gd name="T4" fmla="*/ 2147483646 w 547"/>
                  <a:gd name="T5" fmla="*/ 2147483646 h 478"/>
                  <a:gd name="T6" fmla="*/ 2147483646 w 547"/>
                  <a:gd name="T7" fmla="*/ 2147483646 h 478"/>
                  <a:gd name="T8" fmla="*/ 2147483646 w 547"/>
                  <a:gd name="T9" fmla="*/ 2147483646 h 478"/>
                  <a:gd name="T10" fmla="*/ 2147483646 w 547"/>
                  <a:gd name="T11" fmla="*/ 2147483646 h 478"/>
                  <a:gd name="T12" fmla="*/ 2147483646 w 547"/>
                  <a:gd name="T13" fmla="*/ 2147483646 h 478"/>
                  <a:gd name="T14" fmla="*/ 2147483646 w 547"/>
                  <a:gd name="T15" fmla="*/ 2147483646 h 478"/>
                  <a:gd name="T16" fmla="*/ 2147483646 w 547"/>
                  <a:gd name="T17" fmla="*/ 2147483646 h 478"/>
                  <a:gd name="T18" fmla="*/ 2147483646 w 547"/>
                  <a:gd name="T19" fmla="*/ 2147483646 h 478"/>
                  <a:gd name="T20" fmla="*/ 2147483646 w 547"/>
                  <a:gd name="T21" fmla="*/ 2147483646 h 478"/>
                  <a:gd name="T22" fmla="*/ 2147483646 w 547"/>
                  <a:gd name="T23" fmla="*/ 2147483646 h 478"/>
                  <a:gd name="T24" fmla="*/ 2147483646 w 547"/>
                  <a:gd name="T25" fmla="*/ 2147483646 h 478"/>
                  <a:gd name="T26" fmla="*/ 2147483646 w 547"/>
                  <a:gd name="T27" fmla="*/ 2147483646 h 478"/>
                  <a:gd name="T28" fmla="*/ 2147483646 w 547"/>
                  <a:gd name="T29" fmla="*/ 2147483646 h 478"/>
                  <a:gd name="T30" fmla="*/ 2147483646 w 547"/>
                  <a:gd name="T31" fmla="*/ 2147483646 h 478"/>
                  <a:gd name="T32" fmla="*/ 2147483646 w 547"/>
                  <a:gd name="T33" fmla="*/ 2147483646 h 478"/>
                  <a:gd name="T34" fmla="*/ 0 w 547"/>
                  <a:gd name="T35" fmla="*/ 2147483646 h 478"/>
                  <a:gd name="T36" fmla="*/ 2147483646 w 547"/>
                  <a:gd name="T37" fmla="*/ 0 h 4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478"/>
                  <a:gd name="T59" fmla="*/ 547 w 547"/>
                  <a:gd name="T60" fmla="*/ 478 h 4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478">
                    <a:moveTo>
                      <a:pt x="2" y="0"/>
                    </a:moveTo>
                    <a:lnTo>
                      <a:pt x="182" y="0"/>
                    </a:lnTo>
                    <a:lnTo>
                      <a:pt x="206" y="48"/>
                    </a:lnTo>
                    <a:lnTo>
                      <a:pt x="424" y="48"/>
                    </a:lnTo>
                    <a:lnTo>
                      <a:pt x="430" y="90"/>
                    </a:lnTo>
                    <a:lnTo>
                      <a:pt x="507" y="229"/>
                    </a:lnTo>
                    <a:lnTo>
                      <a:pt x="537" y="330"/>
                    </a:lnTo>
                    <a:lnTo>
                      <a:pt x="547" y="400"/>
                    </a:lnTo>
                    <a:lnTo>
                      <a:pt x="471" y="472"/>
                    </a:lnTo>
                    <a:lnTo>
                      <a:pt x="408" y="478"/>
                    </a:lnTo>
                    <a:lnTo>
                      <a:pt x="390" y="332"/>
                    </a:lnTo>
                    <a:lnTo>
                      <a:pt x="370" y="334"/>
                    </a:lnTo>
                    <a:lnTo>
                      <a:pt x="308" y="246"/>
                    </a:lnTo>
                    <a:lnTo>
                      <a:pt x="322" y="173"/>
                    </a:lnTo>
                    <a:lnTo>
                      <a:pt x="252" y="94"/>
                    </a:lnTo>
                    <a:lnTo>
                      <a:pt x="160" y="117"/>
                    </a:lnTo>
                    <a:lnTo>
                      <a:pt x="89" y="54"/>
                    </a:lnTo>
                    <a:lnTo>
                      <a:pt x="0" y="52"/>
                    </a:lnTo>
                    <a:lnTo>
                      <a:pt x="2" y="0"/>
                    </a:lnTo>
                    <a:close/>
                  </a:path>
                </a:pathLst>
              </a:custGeom>
              <a:solidFill>
                <a:srgbClr val="00B0F0"/>
              </a:solidFill>
              <a:ln w="6350">
                <a:solidFill>
                  <a:srgbClr val="000000"/>
                </a:solidFill>
                <a:round/>
                <a:headEnd/>
                <a:tailEnd/>
              </a:ln>
            </p:spPr>
            <p:txBody>
              <a:bodyPr lIns="61544" tIns="30772" rIns="61544" bIns="30772"/>
              <a:lstStyle/>
              <a:p>
                <a:endParaRPr lang="en-US" dirty="0"/>
              </a:p>
            </p:txBody>
          </p:sp>
          <p:sp>
            <p:nvSpPr>
              <p:cNvPr id="135" name="Freeform 5">
                <a:extLst>
                  <a:ext uri="{FF2B5EF4-FFF2-40B4-BE49-F238E27FC236}">
                    <a16:creationId xmlns:a16="http://schemas.microsoft.com/office/drawing/2014/main" id="{9E2B3C93-2478-5841-19DB-7EF7F7C4CECB}"/>
                  </a:ext>
                </a:extLst>
              </p:cNvPr>
              <p:cNvSpPr>
                <a:spLocks noChangeAspect="1"/>
              </p:cNvSpPr>
              <p:nvPr/>
            </p:nvSpPr>
            <p:spPr bwMode="ltGray">
              <a:xfrm>
                <a:off x="2110152" y="2121240"/>
                <a:ext cx="634803" cy="357403"/>
              </a:xfrm>
              <a:custGeom>
                <a:avLst/>
                <a:gdLst>
                  <a:gd name="T0" fmla="*/ 2147483646 w 479"/>
                  <a:gd name="T1" fmla="*/ 0 h 298"/>
                  <a:gd name="T2" fmla="*/ 2147483646 w 479"/>
                  <a:gd name="T3" fmla="*/ 2147483646 h 298"/>
                  <a:gd name="T4" fmla="*/ 2147483646 w 479"/>
                  <a:gd name="T5" fmla="*/ 2147483646 h 298"/>
                  <a:gd name="T6" fmla="*/ 0 w 479"/>
                  <a:gd name="T7" fmla="*/ 2147483646 h 298"/>
                  <a:gd name="T8" fmla="*/ 2147483646 w 479"/>
                  <a:gd name="T9" fmla="*/ 2147483646 h 298"/>
                  <a:gd name="T10" fmla="*/ 2147483646 w 479"/>
                  <a:gd name="T11" fmla="*/ 2147483646 h 298"/>
                  <a:gd name="T12" fmla="*/ 2147483646 w 479"/>
                  <a:gd name="T13" fmla="*/ 2147483646 h 298"/>
                  <a:gd name="T14" fmla="*/ 2147483646 w 479"/>
                  <a:gd name="T15" fmla="*/ 2147483646 h 298"/>
                  <a:gd name="T16" fmla="*/ 2147483646 w 479"/>
                  <a:gd name="T17" fmla="*/ 2147483646 h 298"/>
                  <a:gd name="T18" fmla="*/ 2147483646 w 479"/>
                  <a:gd name="T19" fmla="*/ 2147483646 h 298"/>
                  <a:gd name="T20" fmla="*/ 2147483646 w 479"/>
                  <a:gd name="T21" fmla="*/ 0 h 2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9"/>
                  <a:gd name="T34" fmla="*/ 0 h 298"/>
                  <a:gd name="T35" fmla="*/ 479 w 479"/>
                  <a:gd name="T36" fmla="*/ 298 h 2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9" h="298">
                    <a:moveTo>
                      <a:pt x="107" y="0"/>
                    </a:moveTo>
                    <a:lnTo>
                      <a:pt x="125" y="88"/>
                    </a:lnTo>
                    <a:lnTo>
                      <a:pt x="115" y="108"/>
                    </a:lnTo>
                    <a:lnTo>
                      <a:pt x="0" y="90"/>
                    </a:lnTo>
                    <a:lnTo>
                      <a:pt x="36" y="247"/>
                    </a:lnTo>
                    <a:lnTo>
                      <a:pt x="90" y="251"/>
                    </a:lnTo>
                    <a:lnTo>
                      <a:pt x="101" y="298"/>
                    </a:lnTo>
                    <a:lnTo>
                      <a:pt x="320" y="255"/>
                    </a:lnTo>
                    <a:lnTo>
                      <a:pt x="479" y="255"/>
                    </a:lnTo>
                    <a:lnTo>
                      <a:pt x="479" y="2"/>
                    </a:lnTo>
                    <a:lnTo>
                      <a:pt x="107" y="0"/>
                    </a:lnTo>
                    <a:close/>
                  </a:path>
                </a:pathLst>
              </a:custGeom>
              <a:solidFill>
                <a:schemeClr val="tx1">
                  <a:lumMod val="50000"/>
                </a:schemeClr>
              </a:solidFill>
              <a:ln w="6350">
                <a:solidFill>
                  <a:schemeClr val="bg1"/>
                </a:solidFill>
                <a:round/>
                <a:headEnd/>
                <a:tailEnd/>
              </a:ln>
            </p:spPr>
            <p:txBody>
              <a:bodyPr lIns="61544" tIns="30772" rIns="61544" bIns="30772"/>
              <a:lstStyle/>
              <a:p>
                <a:endParaRPr lang="en-US" dirty="0"/>
              </a:p>
            </p:txBody>
          </p:sp>
          <p:sp>
            <p:nvSpPr>
              <p:cNvPr id="136" name="Freeform 6">
                <a:extLst>
                  <a:ext uri="{FF2B5EF4-FFF2-40B4-BE49-F238E27FC236}">
                    <a16:creationId xmlns:a16="http://schemas.microsoft.com/office/drawing/2014/main" id="{7988803C-8A7E-7F88-C299-83DB648FEBC5}"/>
                  </a:ext>
                </a:extLst>
              </p:cNvPr>
              <p:cNvSpPr>
                <a:spLocks noChangeAspect="1"/>
              </p:cNvSpPr>
              <p:nvPr/>
            </p:nvSpPr>
            <p:spPr bwMode="ltGray">
              <a:xfrm>
                <a:off x="5985354" y="2826586"/>
                <a:ext cx="489586" cy="272256"/>
              </a:xfrm>
              <a:custGeom>
                <a:avLst/>
                <a:gdLst>
                  <a:gd name="T0" fmla="*/ 0 w 371"/>
                  <a:gd name="T1" fmla="*/ 2147483646 h 227"/>
                  <a:gd name="T2" fmla="*/ 2147483646 w 371"/>
                  <a:gd name="T3" fmla="*/ 0 h 227"/>
                  <a:gd name="T4" fmla="*/ 2147483646 w 371"/>
                  <a:gd name="T5" fmla="*/ 2147483646 h 227"/>
                  <a:gd name="T6" fmla="*/ 2147483646 w 371"/>
                  <a:gd name="T7" fmla="*/ 2147483646 h 227"/>
                  <a:gd name="T8" fmla="*/ 2147483646 w 371"/>
                  <a:gd name="T9" fmla="*/ 2147483646 h 227"/>
                  <a:gd name="T10" fmla="*/ 2147483646 w 371"/>
                  <a:gd name="T11" fmla="*/ 2147483646 h 227"/>
                  <a:gd name="T12" fmla="*/ 2147483646 w 371"/>
                  <a:gd name="T13" fmla="*/ 2147483646 h 227"/>
                  <a:gd name="T14" fmla="*/ 2147483646 w 371"/>
                  <a:gd name="T15" fmla="*/ 2147483646 h 227"/>
                  <a:gd name="T16" fmla="*/ 2147483646 w 371"/>
                  <a:gd name="T17" fmla="*/ 2147483646 h 227"/>
                  <a:gd name="T18" fmla="*/ 2147483646 w 371"/>
                  <a:gd name="T19" fmla="*/ 2147483646 h 227"/>
                  <a:gd name="T20" fmla="*/ 0 w 371"/>
                  <a:gd name="T21" fmla="*/ 2147483646 h 227"/>
                  <a:gd name="T22" fmla="*/ 0 w 371"/>
                  <a:gd name="T23" fmla="*/ 2147483646 h 2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1"/>
                  <a:gd name="T37" fmla="*/ 0 h 227"/>
                  <a:gd name="T38" fmla="*/ 371 w 371"/>
                  <a:gd name="T39" fmla="*/ 227 h 2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1" h="227">
                    <a:moveTo>
                      <a:pt x="0" y="43"/>
                    </a:moveTo>
                    <a:lnTo>
                      <a:pt x="53" y="0"/>
                    </a:lnTo>
                    <a:lnTo>
                      <a:pt x="53" y="41"/>
                    </a:lnTo>
                    <a:lnTo>
                      <a:pt x="329" y="41"/>
                    </a:lnTo>
                    <a:lnTo>
                      <a:pt x="371" y="108"/>
                    </a:lnTo>
                    <a:lnTo>
                      <a:pt x="346" y="128"/>
                    </a:lnTo>
                    <a:lnTo>
                      <a:pt x="369" y="185"/>
                    </a:lnTo>
                    <a:lnTo>
                      <a:pt x="347" y="209"/>
                    </a:lnTo>
                    <a:lnTo>
                      <a:pt x="282" y="209"/>
                    </a:lnTo>
                    <a:lnTo>
                      <a:pt x="282" y="227"/>
                    </a:lnTo>
                    <a:lnTo>
                      <a:pt x="0" y="227"/>
                    </a:lnTo>
                    <a:lnTo>
                      <a:pt x="0" y="43"/>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37" name="Freeform 7">
                <a:extLst>
                  <a:ext uri="{FF2B5EF4-FFF2-40B4-BE49-F238E27FC236}">
                    <a16:creationId xmlns:a16="http://schemas.microsoft.com/office/drawing/2014/main" id="{003C3DD9-849E-2C9B-2521-CC62F2B82344}"/>
                  </a:ext>
                </a:extLst>
              </p:cNvPr>
              <p:cNvSpPr>
                <a:spLocks noChangeAspect="1"/>
              </p:cNvSpPr>
              <p:nvPr/>
            </p:nvSpPr>
            <p:spPr bwMode="ltGray">
              <a:xfrm>
                <a:off x="6052775" y="2546970"/>
                <a:ext cx="550785" cy="442547"/>
              </a:xfrm>
              <a:custGeom>
                <a:avLst/>
                <a:gdLst>
                  <a:gd name="T0" fmla="*/ 0 w 417"/>
                  <a:gd name="T1" fmla="*/ 2147483646 h 370"/>
                  <a:gd name="T2" fmla="*/ 0 w 417"/>
                  <a:gd name="T3" fmla="*/ 2147483646 h 370"/>
                  <a:gd name="T4" fmla="*/ 2147483646 w 417"/>
                  <a:gd name="T5" fmla="*/ 2147483646 h 370"/>
                  <a:gd name="T6" fmla="*/ 2147483646 w 417"/>
                  <a:gd name="T7" fmla="*/ 2147483646 h 370"/>
                  <a:gd name="T8" fmla="*/ 2147483646 w 417"/>
                  <a:gd name="T9" fmla="*/ 2147483646 h 370"/>
                  <a:gd name="T10" fmla="*/ 2147483646 w 417"/>
                  <a:gd name="T11" fmla="*/ 2147483646 h 370"/>
                  <a:gd name="T12" fmla="*/ 2147483646 w 417"/>
                  <a:gd name="T13" fmla="*/ 2147483646 h 370"/>
                  <a:gd name="T14" fmla="*/ 2147483646 w 417"/>
                  <a:gd name="T15" fmla="*/ 2147483646 h 370"/>
                  <a:gd name="T16" fmla="*/ 2147483646 w 417"/>
                  <a:gd name="T17" fmla="*/ 2147483646 h 370"/>
                  <a:gd name="T18" fmla="*/ 2147483646 w 417"/>
                  <a:gd name="T19" fmla="*/ 2147483646 h 370"/>
                  <a:gd name="T20" fmla="*/ 2147483646 w 417"/>
                  <a:gd name="T21" fmla="*/ 0 h 370"/>
                  <a:gd name="T22" fmla="*/ 2147483646 w 417"/>
                  <a:gd name="T23" fmla="*/ 0 h 370"/>
                  <a:gd name="T24" fmla="*/ 2147483646 w 417"/>
                  <a:gd name="T25" fmla="*/ 2147483646 h 370"/>
                  <a:gd name="T26" fmla="*/ 2147483646 w 417"/>
                  <a:gd name="T27" fmla="*/ 2147483646 h 370"/>
                  <a:gd name="T28" fmla="*/ 2147483646 w 417"/>
                  <a:gd name="T29" fmla="*/ 2147483646 h 370"/>
                  <a:gd name="T30" fmla="*/ 2147483646 w 417"/>
                  <a:gd name="T31" fmla="*/ 2147483646 h 370"/>
                  <a:gd name="T32" fmla="*/ 2147483646 w 417"/>
                  <a:gd name="T33" fmla="*/ 2147483646 h 370"/>
                  <a:gd name="T34" fmla="*/ 2147483646 w 417"/>
                  <a:gd name="T35" fmla="*/ 2147483646 h 370"/>
                  <a:gd name="T36" fmla="*/ 0 w 417"/>
                  <a:gd name="T37" fmla="*/ 2147483646 h 3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7"/>
                  <a:gd name="T58" fmla="*/ 0 h 370"/>
                  <a:gd name="T59" fmla="*/ 417 w 417"/>
                  <a:gd name="T60" fmla="*/ 370 h 37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7" h="370">
                    <a:moveTo>
                      <a:pt x="0" y="234"/>
                    </a:moveTo>
                    <a:lnTo>
                      <a:pt x="0" y="273"/>
                    </a:lnTo>
                    <a:lnTo>
                      <a:pt x="274" y="273"/>
                    </a:lnTo>
                    <a:lnTo>
                      <a:pt x="318" y="340"/>
                    </a:lnTo>
                    <a:lnTo>
                      <a:pt x="369" y="350"/>
                    </a:lnTo>
                    <a:lnTo>
                      <a:pt x="371" y="370"/>
                    </a:lnTo>
                    <a:lnTo>
                      <a:pt x="407" y="342"/>
                    </a:lnTo>
                    <a:lnTo>
                      <a:pt x="417" y="218"/>
                    </a:lnTo>
                    <a:lnTo>
                      <a:pt x="417" y="133"/>
                    </a:lnTo>
                    <a:lnTo>
                      <a:pt x="401" y="119"/>
                    </a:lnTo>
                    <a:lnTo>
                      <a:pt x="409" y="0"/>
                    </a:lnTo>
                    <a:lnTo>
                      <a:pt x="320" y="0"/>
                    </a:lnTo>
                    <a:lnTo>
                      <a:pt x="224" y="95"/>
                    </a:lnTo>
                    <a:lnTo>
                      <a:pt x="240" y="127"/>
                    </a:lnTo>
                    <a:lnTo>
                      <a:pt x="181" y="170"/>
                    </a:lnTo>
                    <a:lnTo>
                      <a:pt x="107" y="160"/>
                    </a:lnTo>
                    <a:lnTo>
                      <a:pt x="42" y="160"/>
                    </a:lnTo>
                    <a:lnTo>
                      <a:pt x="28" y="204"/>
                    </a:lnTo>
                    <a:lnTo>
                      <a:pt x="0" y="234"/>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38" name="Freeform 8">
                <a:extLst>
                  <a:ext uri="{FF2B5EF4-FFF2-40B4-BE49-F238E27FC236}">
                    <a16:creationId xmlns:a16="http://schemas.microsoft.com/office/drawing/2014/main" id="{ADABD186-8609-1C03-97BE-EAD67B0E8599}"/>
                  </a:ext>
                </a:extLst>
              </p:cNvPr>
              <p:cNvSpPr>
                <a:spLocks noChangeAspect="1"/>
              </p:cNvSpPr>
              <p:nvPr/>
            </p:nvSpPr>
            <p:spPr bwMode="ltGray">
              <a:xfrm>
                <a:off x="6580740" y="2551175"/>
                <a:ext cx="204341" cy="226003"/>
              </a:xfrm>
              <a:custGeom>
                <a:avLst/>
                <a:gdLst>
                  <a:gd name="T0" fmla="*/ 2147483646 w 155"/>
                  <a:gd name="T1" fmla="*/ 0 h 189"/>
                  <a:gd name="T2" fmla="*/ 2147483646 w 155"/>
                  <a:gd name="T3" fmla="*/ 0 h 189"/>
                  <a:gd name="T4" fmla="*/ 2147483646 w 155"/>
                  <a:gd name="T5" fmla="*/ 2147483646 h 189"/>
                  <a:gd name="T6" fmla="*/ 2147483646 w 155"/>
                  <a:gd name="T7" fmla="*/ 2147483646 h 189"/>
                  <a:gd name="T8" fmla="*/ 2147483646 w 155"/>
                  <a:gd name="T9" fmla="*/ 2147483646 h 189"/>
                  <a:gd name="T10" fmla="*/ 2147483646 w 155"/>
                  <a:gd name="T11" fmla="*/ 2147483646 h 189"/>
                  <a:gd name="T12" fmla="*/ 2147483646 w 155"/>
                  <a:gd name="T13" fmla="*/ 2147483646 h 189"/>
                  <a:gd name="T14" fmla="*/ 0 w 155"/>
                  <a:gd name="T15" fmla="*/ 2147483646 h 189"/>
                  <a:gd name="T16" fmla="*/ 2147483646 w 155"/>
                  <a:gd name="T17" fmla="*/ 0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189"/>
                  <a:gd name="T29" fmla="*/ 155 w 155"/>
                  <a:gd name="T30" fmla="*/ 189 h 1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189">
                    <a:moveTo>
                      <a:pt x="10" y="0"/>
                    </a:moveTo>
                    <a:lnTo>
                      <a:pt x="155" y="0"/>
                    </a:lnTo>
                    <a:lnTo>
                      <a:pt x="149" y="46"/>
                    </a:lnTo>
                    <a:lnTo>
                      <a:pt x="123" y="56"/>
                    </a:lnTo>
                    <a:lnTo>
                      <a:pt x="83" y="189"/>
                    </a:lnTo>
                    <a:lnTo>
                      <a:pt x="18" y="189"/>
                    </a:lnTo>
                    <a:lnTo>
                      <a:pt x="18" y="130"/>
                    </a:lnTo>
                    <a:lnTo>
                      <a:pt x="0" y="116"/>
                    </a:lnTo>
                    <a:lnTo>
                      <a:pt x="10"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39" name="Freeform 9">
                <a:extLst>
                  <a:ext uri="{FF2B5EF4-FFF2-40B4-BE49-F238E27FC236}">
                    <a16:creationId xmlns:a16="http://schemas.microsoft.com/office/drawing/2014/main" id="{3D0AC7E7-1DDC-A55E-9FC4-BAB8C9A334A4}"/>
                  </a:ext>
                </a:extLst>
              </p:cNvPr>
              <p:cNvSpPr>
                <a:spLocks noChangeAspect="1"/>
              </p:cNvSpPr>
              <p:nvPr/>
            </p:nvSpPr>
            <p:spPr bwMode="ltGray">
              <a:xfrm>
                <a:off x="6689652" y="2470232"/>
                <a:ext cx="153515" cy="306946"/>
              </a:xfrm>
              <a:custGeom>
                <a:avLst/>
                <a:gdLst>
                  <a:gd name="T0" fmla="*/ 2147483646 w 116"/>
                  <a:gd name="T1" fmla="*/ 2147483646 h 256"/>
                  <a:gd name="T2" fmla="*/ 2147483646 w 116"/>
                  <a:gd name="T3" fmla="*/ 0 h 256"/>
                  <a:gd name="T4" fmla="*/ 2147483646 w 116"/>
                  <a:gd name="T5" fmla="*/ 2147483646 h 256"/>
                  <a:gd name="T6" fmla="*/ 2147483646 w 116"/>
                  <a:gd name="T7" fmla="*/ 2147483646 h 256"/>
                  <a:gd name="T8" fmla="*/ 0 w 116"/>
                  <a:gd name="T9" fmla="*/ 2147483646 h 256"/>
                  <a:gd name="T10" fmla="*/ 2147483646 w 116"/>
                  <a:gd name="T11" fmla="*/ 2147483646 h 256"/>
                  <a:gd name="T12" fmla="*/ 2147483646 w 116"/>
                  <a:gd name="T13" fmla="*/ 2147483646 h 256"/>
                  <a:gd name="T14" fmla="*/ 2147483646 w 116"/>
                  <a:gd name="T15" fmla="*/ 2147483646 h 25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256"/>
                  <a:gd name="T26" fmla="*/ 116 w 116"/>
                  <a:gd name="T27" fmla="*/ 256 h 2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256">
                    <a:moveTo>
                      <a:pt x="72" y="67"/>
                    </a:moveTo>
                    <a:lnTo>
                      <a:pt x="116" y="0"/>
                    </a:lnTo>
                    <a:lnTo>
                      <a:pt x="116" y="234"/>
                    </a:lnTo>
                    <a:lnTo>
                      <a:pt x="74" y="256"/>
                    </a:lnTo>
                    <a:lnTo>
                      <a:pt x="0" y="254"/>
                    </a:lnTo>
                    <a:lnTo>
                      <a:pt x="40" y="125"/>
                    </a:lnTo>
                    <a:lnTo>
                      <a:pt x="68" y="113"/>
                    </a:lnTo>
                    <a:lnTo>
                      <a:pt x="72" y="67"/>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0" name="Freeform 10">
                <a:extLst>
                  <a:ext uri="{FF2B5EF4-FFF2-40B4-BE49-F238E27FC236}">
                    <a16:creationId xmlns:a16="http://schemas.microsoft.com/office/drawing/2014/main" id="{58BFFCD1-F29E-AC37-A4F8-BB7C100E3F9A}"/>
                  </a:ext>
                </a:extLst>
              </p:cNvPr>
              <p:cNvSpPr>
                <a:spLocks noChangeAspect="1"/>
              </p:cNvSpPr>
              <p:nvPr/>
            </p:nvSpPr>
            <p:spPr bwMode="ltGray">
              <a:xfrm>
                <a:off x="6840056" y="2293633"/>
                <a:ext cx="325699" cy="447804"/>
              </a:xfrm>
              <a:custGeom>
                <a:avLst/>
                <a:gdLst>
                  <a:gd name="T0" fmla="*/ 0 w 246"/>
                  <a:gd name="T1" fmla="*/ 2147483646 h 373"/>
                  <a:gd name="T2" fmla="*/ 0 w 246"/>
                  <a:gd name="T3" fmla="*/ 2147483646 h 373"/>
                  <a:gd name="T4" fmla="*/ 2147483646 w 246"/>
                  <a:gd name="T5" fmla="*/ 2147483646 h 373"/>
                  <a:gd name="T6" fmla="*/ 2147483646 w 246"/>
                  <a:gd name="T7" fmla="*/ 2147483646 h 373"/>
                  <a:gd name="T8" fmla="*/ 2147483646 w 246"/>
                  <a:gd name="T9" fmla="*/ 2147483646 h 373"/>
                  <a:gd name="T10" fmla="*/ 2147483646 w 246"/>
                  <a:gd name="T11" fmla="*/ 2147483646 h 373"/>
                  <a:gd name="T12" fmla="*/ 2147483646 w 246"/>
                  <a:gd name="T13" fmla="*/ 2147483646 h 373"/>
                  <a:gd name="T14" fmla="*/ 2147483646 w 246"/>
                  <a:gd name="T15" fmla="*/ 2147483646 h 373"/>
                  <a:gd name="T16" fmla="*/ 2147483646 w 246"/>
                  <a:gd name="T17" fmla="*/ 2147483646 h 373"/>
                  <a:gd name="T18" fmla="*/ 2147483646 w 246"/>
                  <a:gd name="T19" fmla="*/ 0 h 373"/>
                  <a:gd name="T20" fmla="*/ 2147483646 w 246"/>
                  <a:gd name="T21" fmla="*/ 2147483646 h 373"/>
                  <a:gd name="T22" fmla="*/ 0 w 246"/>
                  <a:gd name="T23" fmla="*/ 2147483646 h 3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
                  <a:gd name="T37" fmla="*/ 0 h 373"/>
                  <a:gd name="T38" fmla="*/ 246 w 246"/>
                  <a:gd name="T39" fmla="*/ 373 h 3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 h="373">
                    <a:moveTo>
                      <a:pt x="0" y="145"/>
                    </a:moveTo>
                    <a:lnTo>
                      <a:pt x="0" y="373"/>
                    </a:lnTo>
                    <a:lnTo>
                      <a:pt x="59" y="340"/>
                    </a:lnTo>
                    <a:lnTo>
                      <a:pt x="63" y="310"/>
                    </a:lnTo>
                    <a:lnTo>
                      <a:pt x="246" y="177"/>
                    </a:lnTo>
                    <a:lnTo>
                      <a:pt x="236" y="127"/>
                    </a:lnTo>
                    <a:lnTo>
                      <a:pt x="204" y="113"/>
                    </a:lnTo>
                    <a:lnTo>
                      <a:pt x="182" y="6"/>
                    </a:lnTo>
                    <a:lnTo>
                      <a:pt x="133" y="20"/>
                    </a:lnTo>
                    <a:lnTo>
                      <a:pt x="107" y="0"/>
                    </a:lnTo>
                    <a:lnTo>
                      <a:pt x="59" y="38"/>
                    </a:lnTo>
                    <a:lnTo>
                      <a:pt x="0" y="145"/>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1" name="Freeform 11">
                <a:extLst>
                  <a:ext uri="{FF2B5EF4-FFF2-40B4-BE49-F238E27FC236}">
                    <a16:creationId xmlns:a16="http://schemas.microsoft.com/office/drawing/2014/main" id="{A0D84524-F4A1-77FD-6567-2550BCB31AAC}"/>
                  </a:ext>
                </a:extLst>
              </p:cNvPr>
              <p:cNvSpPr>
                <a:spLocks noChangeAspect="1"/>
              </p:cNvSpPr>
              <p:nvPr/>
            </p:nvSpPr>
            <p:spPr bwMode="ltGray">
              <a:xfrm>
                <a:off x="6598375" y="2757206"/>
                <a:ext cx="315327" cy="163985"/>
              </a:xfrm>
              <a:custGeom>
                <a:avLst/>
                <a:gdLst>
                  <a:gd name="T0" fmla="*/ 2147483646 w 238"/>
                  <a:gd name="T1" fmla="*/ 2147483646 h 136"/>
                  <a:gd name="T2" fmla="*/ 2147483646 w 238"/>
                  <a:gd name="T3" fmla="*/ 2147483646 h 136"/>
                  <a:gd name="T4" fmla="*/ 2147483646 w 238"/>
                  <a:gd name="T5" fmla="*/ 0 h 136"/>
                  <a:gd name="T6" fmla="*/ 2147483646 w 238"/>
                  <a:gd name="T7" fmla="*/ 2147483646 h 136"/>
                  <a:gd name="T8" fmla="*/ 2147483646 w 238"/>
                  <a:gd name="T9" fmla="*/ 2147483646 h 136"/>
                  <a:gd name="T10" fmla="*/ 2147483646 w 238"/>
                  <a:gd name="T11" fmla="*/ 2147483646 h 136"/>
                  <a:gd name="T12" fmla="*/ 2147483646 w 238"/>
                  <a:gd name="T13" fmla="*/ 2147483646 h 136"/>
                  <a:gd name="T14" fmla="*/ 2147483646 w 238"/>
                  <a:gd name="T15" fmla="*/ 2147483646 h 136"/>
                  <a:gd name="T16" fmla="*/ 2147483646 w 238"/>
                  <a:gd name="T17" fmla="*/ 2147483646 h 136"/>
                  <a:gd name="T18" fmla="*/ 0 w 238"/>
                  <a:gd name="T19" fmla="*/ 2147483646 h 136"/>
                  <a:gd name="T20" fmla="*/ 2147483646 w 238"/>
                  <a:gd name="T21" fmla="*/ 2147483646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8"/>
                  <a:gd name="T34" fmla="*/ 0 h 136"/>
                  <a:gd name="T35" fmla="*/ 238 w 238"/>
                  <a:gd name="T36" fmla="*/ 136 h 1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8" h="136">
                    <a:moveTo>
                      <a:pt x="6" y="16"/>
                    </a:moveTo>
                    <a:lnTo>
                      <a:pt x="143" y="16"/>
                    </a:lnTo>
                    <a:lnTo>
                      <a:pt x="177" y="0"/>
                    </a:lnTo>
                    <a:lnTo>
                      <a:pt x="193" y="36"/>
                    </a:lnTo>
                    <a:lnTo>
                      <a:pt x="171" y="58"/>
                    </a:lnTo>
                    <a:lnTo>
                      <a:pt x="203" y="116"/>
                    </a:lnTo>
                    <a:lnTo>
                      <a:pt x="238" y="116"/>
                    </a:lnTo>
                    <a:lnTo>
                      <a:pt x="187" y="136"/>
                    </a:lnTo>
                    <a:lnTo>
                      <a:pt x="141" y="90"/>
                    </a:lnTo>
                    <a:lnTo>
                      <a:pt x="0" y="90"/>
                    </a:lnTo>
                    <a:lnTo>
                      <a:pt x="6" y="16"/>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2" name="Freeform 12">
                <a:extLst>
                  <a:ext uri="{FF2B5EF4-FFF2-40B4-BE49-F238E27FC236}">
                    <a16:creationId xmlns:a16="http://schemas.microsoft.com/office/drawing/2014/main" id="{073265E6-9782-F087-9A18-989AC0915434}"/>
                  </a:ext>
                </a:extLst>
              </p:cNvPr>
              <p:cNvSpPr>
                <a:spLocks noChangeAspect="1"/>
              </p:cNvSpPr>
              <p:nvPr/>
            </p:nvSpPr>
            <p:spPr bwMode="ltGray">
              <a:xfrm>
                <a:off x="6743591" y="2865478"/>
                <a:ext cx="62236" cy="71481"/>
              </a:xfrm>
              <a:custGeom>
                <a:avLst/>
                <a:gdLst>
                  <a:gd name="T0" fmla="*/ 0 w 48"/>
                  <a:gd name="T1" fmla="*/ 0 h 60"/>
                  <a:gd name="T2" fmla="*/ 2147483646 w 48"/>
                  <a:gd name="T3" fmla="*/ 0 h 60"/>
                  <a:gd name="T4" fmla="*/ 2147483646 w 48"/>
                  <a:gd name="T5" fmla="*/ 2147483646 h 60"/>
                  <a:gd name="T6" fmla="*/ 2147483646 w 48"/>
                  <a:gd name="T7" fmla="*/ 2147483646 h 60"/>
                  <a:gd name="T8" fmla="*/ 0 w 48"/>
                  <a:gd name="T9" fmla="*/ 2147483646 h 60"/>
                  <a:gd name="T10" fmla="*/ 0 w 48"/>
                  <a:gd name="T11" fmla="*/ 0 h 60"/>
                  <a:gd name="T12" fmla="*/ 0 60000 65536"/>
                  <a:gd name="T13" fmla="*/ 0 60000 65536"/>
                  <a:gd name="T14" fmla="*/ 0 60000 65536"/>
                  <a:gd name="T15" fmla="*/ 0 60000 65536"/>
                  <a:gd name="T16" fmla="*/ 0 60000 65536"/>
                  <a:gd name="T17" fmla="*/ 0 60000 65536"/>
                  <a:gd name="T18" fmla="*/ 0 w 48"/>
                  <a:gd name="T19" fmla="*/ 0 h 60"/>
                  <a:gd name="T20" fmla="*/ 48 w 48"/>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48" h="60">
                    <a:moveTo>
                      <a:pt x="0" y="0"/>
                    </a:moveTo>
                    <a:lnTo>
                      <a:pt x="32" y="0"/>
                    </a:lnTo>
                    <a:lnTo>
                      <a:pt x="48" y="17"/>
                    </a:lnTo>
                    <a:lnTo>
                      <a:pt x="30" y="56"/>
                    </a:lnTo>
                    <a:lnTo>
                      <a:pt x="0" y="60"/>
                    </a:lnTo>
                    <a:lnTo>
                      <a:pt x="0"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3" name="Freeform 13">
                <a:extLst>
                  <a:ext uri="{FF2B5EF4-FFF2-40B4-BE49-F238E27FC236}">
                    <a16:creationId xmlns:a16="http://schemas.microsoft.com/office/drawing/2014/main" id="{F919D072-6D1A-CD25-2B13-ED51C2634089}"/>
                  </a:ext>
                </a:extLst>
              </p:cNvPr>
              <p:cNvSpPr>
                <a:spLocks noChangeAspect="1"/>
              </p:cNvSpPr>
              <p:nvPr/>
            </p:nvSpPr>
            <p:spPr bwMode="ltGray">
              <a:xfrm>
                <a:off x="6592150" y="2864428"/>
                <a:ext cx="151440" cy="93555"/>
              </a:xfrm>
              <a:custGeom>
                <a:avLst/>
                <a:gdLst>
                  <a:gd name="T0" fmla="*/ 2147483646 w 115"/>
                  <a:gd name="T1" fmla="*/ 0 h 78"/>
                  <a:gd name="T2" fmla="*/ 2147483646 w 115"/>
                  <a:gd name="T3" fmla="*/ 0 h 78"/>
                  <a:gd name="T4" fmla="*/ 2147483646 w 115"/>
                  <a:gd name="T5" fmla="*/ 2147483646 h 78"/>
                  <a:gd name="T6" fmla="*/ 0 w 115"/>
                  <a:gd name="T7" fmla="*/ 2147483646 h 78"/>
                  <a:gd name="T8" fmla="*/ 2147483646 w 115"/>
                  <a:gd name="T9" fmla="*/ 0 h 78"/>
                  <a:gd name="T10" fmla="*/ 0 60000 65536"/>
                  <a:gd name="T11" fmla="*/ 0 60000 65536"/>
                  <a:gd name="T12" fmla="*/ 0 60000 65536"/>
                  <a:gd name="T13" fmla="*/ 0 60000 65536"/>
                  <a:gd name="T14" fmla="*/ 0 60000 65536"/>
                  <a:gd name="T15" fmla="*/ 0 w 115"/>
                  <a:gd name="T16" fmla="*/ 0 h 78"/>
                  <a:gd name="T17" fmla="*/ 115 w 115"/>
                  <a:gd name="T18" fmla="*/ 78 h 78"/>
                </a:gdLst>
                <a:ahLst/>
                <a:cxnLst>
                  <a:cxn ang="T10">
                    <a:pos x="T0" y="T1"/>
                  </a:cxn>
                  <a:cxn ang="T11">
                    <a:pos x="T2" y="T3"/>
                  </a:cxn>
                  <a:cxn ang="T12">
                    <a:pos x="T4" y="T5"/>
                  </a:cxn>
                  <a:cxn ang="T13">
                    <a:pos x="T6" y="T7"/>
                  </a:cxn>
                  <a:cxn ang="T14">
                    <a:pos x="T8" y="T9"/>
                  </a:cxn>
                </a:cxnLst>
                <a:rect l="T15" t="T16" r="T17" b="T18"/>
                <a:pathLst>
                  <a:path w="115" h="78">
                    <a:moveTo>
                      <a:pt x="6" y="0"/>
                    </a:moveTo>
                    <a:lnTo>
                      <a:pt x="115" y="0"/>
                    </a:lnTo>
                    <a:lnTo>
                      <a:pt x="115" y="62"/>
                    </a:lnTo>
                    <a:lnTo>
                      <a:pt x="0" y="78"/>
                    </a:lnTo>
                    <a:lnTo>
                      <a:pt x="6"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4" name="Freeform 14">
                <a:extLst>
                  <a:ext uri="{FF2B5EF4-FFF2-40B4-BE49-F238E27FC236}">
                    <a16:creationId xmlns:a16="http://schemas.microsoft.com/office/drawing/2014/main" id="{4BCA550B-985E-958F-02FD-12184CB5178C}"/>
                  </a:ext>
                </a:extLst>
              </p:cNvPr>
              <p:cNvSpPr>
                <a:spLocks noChangeAspect="1"/>
              </p:cNvSpPr>
              <p:nvPr/>
            </p:nvSpPr>
            <p:spPr bwMode="ltGray">
              <a:xfrm>
                <a:off x="6413742" y="2957982"/>
                <a:ext cx="131732" cy="228108"/>
              </a:xfrm>
              <a:custGeom>
                <a:avLst/>
                <a:gdLst>
                  <a:gd name="T0" fmla="*/ 2147483646 w 100"/>
                  <a:gd name="T1" fmla="*/ 0 h 190"/>
                  <a:gd name="T2" fmla="*/ 2147483646 w 100"/>
                  <a:gd name="T3" fmla="*/ 2147483646 h 190"/>
                  <a:gd name="T4" fmla="*/ 2147483646 w 100"/>
                  <a:gd name="T5" fmla="*/ 2147483646 h 190"/>
                  <a:gd name="T6" fmla="*/ 2147483646 w 100"/>
                  <a:gd name="T7" fmla="*/ 2147483646 h 190"/>
                  <a:gd name="T8" fmla="*/ 0 w 100"/>
                  <a:gd name="T9" fmla="*/ 2147483646 h 190"/>
                  <a:gd name="T10" fmla="*/ 2147483646 w 100"/>
                  <a:gd name="T11" fmla="*/ 2147483646 h 190"/>
                  <a:gd name="T12" fmla="*/ 2147483646 w 100"/>
                  <a:gd name="T13" fmla="*/ 2147483646 h 190"/>
                  <a:gd name="T14" fmla="*/ 2147483646 w 100"/>
                  <a:gd name="T15" fmla="*/ 2147483646 h 190"/>
                  <a:gd name="T16" fmla="*/ 2147483646 w 100"/>
                  <a:gd name="T17" fmla="*/ 2147483646 h 190"/>
                  <a:gd name="T18" fmla="*/ 2147483646 w 100"/>
                  <a:gd name="T19" fmla="*/ 2147483646 h 190"/>
                  <a:gd name="T20" fmla="*/ 2147483646 w 100"/>
                  <a:gd name="T21" fmla="*/ 2147483646 h 190"/>
                  <a:gd name="T22" fmla="*/ 2147483646 w 100"/>
                  <a:gd name="T23" fmla="*/ 0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190"/>
                  <a:gd name="T38" fmla="*/ 100 w 100"/>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190">
                    <a:moveTo>
                      <a:pt x="46" y="0"/>
                    </a:moveTo>
                    <a:lnTo>
                      <a:pt x="22" y="21"/>
                    </a:lnTo>
                    <a:lnTo>
                      <a:pt x="43" y="76"/>
                    </a:lnTo>
                    <a:lnTo>
                      <a:pt x="22" y="102"/>
                    </a:lnTo>
                    <a:lnTo>
                      <a:pt x="0" y="131"/>
                    </a:lnTo>
                    <a:lnTo>
                      <a:pt x="43" y="190"/>
                    </a:lnTo>
                    <a:lnTo>
                      <a:pt x="87" y="131"/>
                    </a:lnTo>
                    <a:lnTo>
                      <a:pt x="100" y="64"/>
                    </a:lnTo>
                    <a:lnTo>
                      <a:pt x="84" y="61"/>
                    </a:lnTo>
                    <a:lnTo>
                      <a:pt x="99" y="27"/>
                    </a:lnTo>
                    <a:lnTo>
                      <a:pt x="96" y="8"/>
                    </a:lnTo>
                    <a:lnTo>
                      <a:pt x="46"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5" name="Freeform 15">
                <a:extLst>
                  <a:ext uri="{FF2B5EF4-FFF2-40B4-BE49-F238E27FC236}">
                    <a16:creationId xmlns:a16="http://schemas.microsoft.com/office/drawing/2014/main" id="{59F0AFF4-8F07-ECBE-B027-DC87AD45F109}"/>
                  </a:ext>
                </a:extLst>
              </p:cNvPr>
              <p:cNvSpPr>
                <a:spLocks noChangeAspect="1"/>
              </p:cNvSpPr>
              <p:nvPr/>
            </p:nvSpPr>
            <p:spPr bwMode="ltGray">
              <a:xfrm>
                <a:off x="6356692" y="3076765"/>
                <a:ext cx="102689" cy="158728"/>
              </a:xfrm>
              <a:custGeom>
                <a:avLst/>
                <a:gdLst>
                  <a:gd name="T0" fmla="*/ 2147483646 w 77"/>
                  <a:gd name="T1" fmla="*/ 0 h 134"/>
                  <a:gd name="T2" fmla="*/ 0 w 77"/>
                  <a:gd name="T3" fmla="*/ 0 h 134"/>
                  <a:gd name="T4" fmla="*/ 0 w 77"/>
                  <a:gd name="T5" fmla="*/ 2147483646 h 134"/>
                  <a:gd name="T6" fmla="*/ 2147483646 w 77"/>
                  <a:gd name="T7" fmla="*/ 2147483646 h 134"/>
                  <a:gd name="T8" fmla="*/ 2147483646 w 77"/>
                  <a:gd name="T9" fmla="*/ 2147483646 h 134"/>
                  <a:gd name="T10" fmla="*/ 2147483646 w 77"/>
                  <a:gd name="T11" fmla="*/ 2147483646 h 134"/>
                  <a:gd name="T12" fmla="*/ 2147483646 w 77"/>
                  <a:gd name="T13" fmla="*/ 2147483646 h 134"/>
                  <a:gd name="T14" fmla="*/ 2147483646 w 77"/>
                  <a:gd name="T15" fmla="*/ 0 h 134"/>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134"/>
                  <a:gd name="T26" fmla="*/ 77 w 77"/>
                  <a:gd name="T27" fmla="*/ 134 h 1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134">
                    <a:moveTo>
                      <a:pt x="66" y="0"/>
                    </a:moveTo>
                    <a:lnTo>
                      <a:pt x="0" y="0"/>
                    </a:lnTo>
                    <a:lnTo>
                      <a:pt x="0" y="134"/>
                    </a:lnTo>
                    <a:lnTo>
                      <a:pt x="64" y="134"/>
                    </a:lnTo>
                    <a:lnTo>
                      <a:pt x="77" y="113"/>
                    </a:lnTo>
                    <a:lnTo>
                      <a:pt x="44" y="71"/>
                    </a:lnTo>
                    <a:lnTo>
                      <a:pt x="45" y="34"/>
                    </a:lnTo>
                    <a:lnTo>
                      <a:pt x="66"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6" name="Freeform 16">
                <a:extLst>
                  <a:ext uri="{FF2B5EF4-FFF2-40B4-BE49-F238E27FC236}">
                    <a16:creationId xmlns:a16="http://schemas.microsoft.com/office/drawing/2014/main" id="{75091FB3-5CAE-2918-0C46-2C7E02E29194}"/>
                  </a:ext>
                </a:extLst>
              </p:cNvPr>
              <p:cNvSpPr>
                <a:spLocks noChangeAspect="1"/>
              </p:cNvSpPr>
              <p:nvPr/>
            </p:nvSpPr>
            <p:spPr bwMode="ltGray">
              <a:xfrm>
                <a:off x="6063147" y="3100943"/>
                <a:ext cx="379637" cy="220749"/>
              </a:xfrm>
              <a:custGeom>
                <a:avLst/>
                <a:gdLst>
                  <a:gd name="T0" fmla="*/ 0 w 287"/>
                  <a:gd name="T1" fmla="*/ 0 h 185"/>
                  <a:gd name="T2" fmla="*/ 2147483646 w 287"/>
                  <a:gd name="T3" fmla="*/ 0 h 185"/>
                  <a:gd name="T4" fmla="*/ 2147483646 w 287"/>
                  <a:gd name="T5" fmla="*/ 2147483646 h 185"/>
                  <a:gd name="T6" fmla="*/ 2147483646 w 287"/>
                  <a:gd name="T7" fmla="*/ 2147483646 h 185"/>
                  <a:gd name="T8" fmla="*/ 2147483646 w 287"/>
                  <a:gd name="T9" fmla="*/ 2147483646 h 185"/>
                  <a:gd name="T10" fmla="*/ 2147483646 w 287"/>
                  <a:gd name="T11" fmla="*/ 2147483646 h 185"/>
                  <a:gd name="T12" fmla="*/ 2147483646 w 287"/>
                  <a:gd name="T13" fmla="*/ 2147483646 h 185"/>
                  <a:gd name="T14" fmla="*/ 2147483646 w 287"/>
                  <a:gd name="T15" fmla="*/ 2147483646 h 185"/>
                  <a:gd name="T16" fmla="*/ 2147483646 w 287"/>
                  <a:gd name="T17" fmla="*/ 2147483646 h 185"/>
                  <a:gd name="T18" fmla="*/ 0 w 287"/>
                  <a:gd name="T19" fmla="*/ 2147483646 h 185"/>
                  <a:gd name="T20" fmla="*/ 0 w 287"/>
                  <a:gd name="T21" fmla="*/ 0 h 1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
                  <a:gd name="T34" fmla="*/ 0 h 185"/>
                  <a:gd name="T35" fmla="*/ 287 w 287"/>
                  <a:gd name="T36" fmla="*/ 185 h 1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 h="185">
                    <a:moveTo>
                      <a:pt x="0" y="0"/>
                    </a:moveTo>
                    <a:lnTo>
                      <a:pt x="223" y="0"/>
                    </a:lnTo>
                    <a:lnTo>
                      <a:pt x="223" y="115"/>
                    </a:lnTo>
                    <a:lnTo>
                      <a:pt x="287" y="115"/>
                    </a:lnTo>
                    <a:lnTo>
                      <a:pt x="251" y="185"/>
                    </a:lnTo>
                    <a:lnTo>
                      <a:pt x="175" y="165"/>
                    </a:lnTo>
                    <a:lnTo>
                      <a:pt x="150" y="73"/>
                    </a:lnTo>
                    <a:lnTo>
                      <a:pt x="141" y="51"/>
                    </a:lnTo>
                    <a:lnTo>
                      <a:pt x="86" y="34"/>
                    </a:lnTo>
                    <a:lnTo>
                      <a:pt x="0" y="75"/>
                    </a:lnTo>
                    <a:lnTo>
                      <a:pt x="0"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47" name="Freeform 17">
                <a:extLst>
                  <a:ext uri="{FF2B5EF4-FFF2-40B4-BE49-F238E27FC236}">
                    <a16:creationId xmlns:a16="http://schemas.microsoft.com/office/drawing/2014/main" id="{748C1918-A285-E0AC-0711-6428EF72DF33}"/>
                  </a:ext>
                </a:extLst>
              </p:cNvPr>
              <p:cNvSpPr>
                <a:spLocks noChangeAspect="1"/>
              </p:cNvSpPr>
              <p:nvPr/>
            </p:nvSpPr>
            <p:spPr bwMode="ltGray">
              <a:xfrm>
                <a:off x="4886895" y="2341988"/>
                <a:ext cx="519667" cy="481441"/>
              </a:xfrm>
              <a:custGeom>
                <a:avLst/>
                <a:gdLst>
                  <a:gd name="T0" fmla="*/ 2147483646 w 393"/>
                  <a:gd name="T1" fmla="*/ 2147483646 h 403"/>
                  <a:gd name="T2" fmla="*/ 2147483646 w 393"/>
                  <a:gd name="T3" fmla="*/ 0 h 403"/>
                  <a:gd name="T4" fmla="*/ 2147483646 w 393"/>
                  <a:gd name="T5" fmla="*/ 2147483646 h 403"/>
                  <a:gd name="T6" fmla="*/ 2147483646 w 393"/>
                  <a:gd name="T7" fmla="*/ 2147483646 h 403"/>
                  <a:gd name="T8" fmla="*/ 2147483646 w 393"/>
                  <a:gd name="T9" fmla="*/ 2147483646 h 403"/>
                  <a:gd name="T10" fmla="*/ 2147483646 w 393"/>
                  <a:gd name="T11" fmla="*/ 2147483646 h 403"/>
                  <a:gd name="T12" fmla="*/ 2147483646 w 393"/>
                  <a:gd name="T13" fmla="*/ 2147483646 h 403"/>
                  <a:gd name="T14" fmla="*/ 2147483646 w 393"/>
                  <a:gd name="T15" fmla="*/ 2147483646 h 403"/>
                  <a:gd name="T16" fmla="*/ 2147483646 w 393"/>
                  <a:gd name="T17" fmla="*/ 2147483646 h 403"/>
                  <a:gd name="T18" fmla="*/ 2147483646 w 393"/>
                  <a:gd name="T19" fmla="*/ 2147483646 h 403"/>
                  <a:gd name="T20" fmla="*/ 2147483646 w 393"/>
                  <a:gd name="T21" fmla="*/ 2147483646 h 403"/>
                  <a:gd name="T22" fmla="*/ 2147483646 w 393"/>
                  <a:gd name="T23" fmla="*/ 2147483646 h 403"/>
                  <a:gd name="T24" fmla="*/ 2147483646 w 393"/>
                  <a:gd name="T25" fmla="*/ 2147483646 h 403"/>
                  <a:gd name="T26" fmla="*/ 2147483646 w 393"/>
                  <a:gd name="T27" fmla="*/ 2147483646 h 403"/>
                  <a:gd name="T28" fmla="*/ 2147483646 w 393"/>
                  <a:gd name="T29" fmla="*/ 2147483646 h 403"/>
                  <a:gd name="T30" fmla="*/ 0 w 393"/>
                  <a:gd name="T31" fmla="*/ 2147483646 h 403"/>
                  <a:gd name="T32" fmla="*/ 0 w 393"/>
                  <a:gd name="T33" fmla="*/ 2147483646 h 403"/>
                  <a:gd name="T34" fmla="*/ 2147483646 w 393"/>
                  <a:gd name="T35" fmla="*/ 2147483646 h 4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3"/>
                  <a:gd name="T55" fmla="*/ 0 h 403"/>
                  <a:gd name="T56" fmla="*/ 393 w 393"/>
                  <a:gd name="T57" fmla="*/ 403 h 4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3" h="403">
                    <a:moveTo>
                      <a:pt x="25" y="30"/>
                    </a:moveTo>
                    <a:lnTo>
                      <a:pt x="125" y="0"/>
                    </a:lnTo>
                    <a:lnTo>
                      <a:pt x="145" y="38"/>
                    </a:lnTo>
                    <a:lnTo>
                      <a:pt x="280" y="105"/>
                    </a:lnTo>
                    <a:lnTo>
                      <a:pt x="311" y="143"/>
                    </a:lnTo>
                    <a:lnTo>
                      <a:pt x="321" y="180"/>
                    </a:lnTo>
                    <a:lnTo>
                      <a:pt x="373" y="171"/>
                    </a:lnTo>
                    <a:lnTo>
                      <a:pt x="393" y="188"/>
                    </a:lnTo>
                    <a:lnTo>
                      <a:pt x="349" y="252"/>
                    </a:lnTo>
                    <a:lnTo>
                      <a:pt x="327" y="403"/>
                    </a:lnTo>
                    <a:lnTo>
                      <a:pt x="153" y="403"/>
                    </a:lnTo>
                    <a:lnTo>
                      <a:pt x="119" y="375"/>
                    </a:lnTo>
                    <a:lnTo>
                      <a:pt x="121" y="339"/>
                    </a:lnTo>
                    <a:lnTo>
                      <a:pt x="107" y="306"/>
                    </a:lnTo>
                    <a:lnTo>
                      <a:pt x="103" y="272"/>
                    </a:lnTo>
                    <a:lnTo>
                      <a:pt x="0" y="198"/>
                    </a:lnTo>
                    <a:lnTo>
                      <a:pt x="0" y="123"/>
                    </a:lnTo>
                    <a:lnTo>
                      <a:pt x="25" y="3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48" name="Freeform 18">
                <a:extLst>
                  <a:ext uri="{FF2B5EF4-FFF2-40B4-BE49-F238E27FC236}">
                    <a16:creationId xmlns:a16="http://schemas.microsoft.com/office/drawing/2014/main" id="{E3620EFF-BA32-B6B5-C7B1-973A803B9215}"/>
                  </a:ext>
                </a:extLst>
              </p:cNvPr>
              <p:cNvSpPr>
                <a:spLocks noChangeAspect="1"/>
              </p:cNvSpPr>
              <p:nvPr/>
            </p:nvSpPr>
            <p:spPr bwMode="ltGray">
              <a:xfrm>
                <a:off x="5075676" y="2292584"/>
                <a:ext cx="599536" cy="261745"/>
              </a:xfrm>
              <a:custGeom>
                <a:avLst/>
                <a:gdLst>
                  <a:gd name="T0" fmla="*/ 0 w 454"/>
                  <a:gd name="T1" fmla="*/ 2147483646 h 220"/>
                  <a:gd name="T2" fmla="*/ 2147483646 w 454"/>
                  <a:gd name="T3" fmla="*/ 2147483646 h 220"/>
                  <a:gd name="T4" fmla="*/ 2147483646 w 454"/>
                  <a:gd name="T5" fmla="*/ 2147483646 h 220"/>
                  <a:gd name="T6" fmla="*/ 2147483646 w 454"/>
                  <a:gd name="T7" fmla="*/ 2147483646 h 220"/>
                  <a:gd name="T8" fmla="*/ 2147483646 w 454"/>
                  <a:gd name="T9" fmla="*/ 2147483646 h 220"/>
                  <a:gd name="T10" fmla="*/ 2147483646 w 454"/>
                  <a:gd name="T11" fmla="*/ 2147483646 h 220"/>
                  <a:gd name="T12" fmla="*/ 2147483646 w 454"/>
                  <a:gd name="T13" fmla="*/ 2147483646 h 220"/>
                  <a:gd name="T14" fmla="*/ 2147483646 w 454"/>
                  <a:gd name="T15" fmla="*/ 2147483646 h 220"/>
                  <a:gd name="T16" fmla="*/ 2147483646 w 454"/>
                  <a:gd name="T17" fmla="*/ 2147483646 h 220"/>
                  <a:gd name="T18" fmla="*/ 2147483646 w 454"/>
                  <a:gd name="T19" fmla="*/ 2147483646 h 220"/>
                  <a:gd name="T20" fmla="*/ 2147483646 w 454"/>
                  <a:gd name="T21" fmla="*/ 0 h 220"/>
                  <a:gd name="T22" fmla="*/ 0 w 454"/>
                  <a:gd name="T23" fmla="*/ 2147483646 h 2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4"/>
                  <a:gd name="T37" fmla="*/ 0 h 220"/>
                  <a:gd name="T38" fmla="*/ 454 w 454"/>
                  <a:gd name="T39" fmla="*/ 220 h 2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4" h="220">
                    <a:moveTo>
                      <a:pt x="0" y="76"/>
                    </a:moveTo>
                    <a:lnTo>
                      <a:pt x="141" y="151"/>
                    </a:lnTo>
                    <a:lnTo>
                      <a:pt x="168" y="187"/>
                    </a:lnTo>
                    <a:lnTo>
                      <a:pt x="178" y="220"/>
                    </a:lnTo>
                    <a:lnTo>
                      <a:pt x="256" y="143"/>
                    </a:lnTo>
                    <a:lnTo>
                      <a:pt x="454" y="113"/>
                    </a:lnTo>
                    <a:lnTo>
                      <a:pt x="367" y="58"/>
                    </a:lnTo>
                    <a:lnTo>
                      <a:pt x="250" y="109"/>
                    </a:lnTo>
                    <a:lnTo>
                      <a:pt x="139" y="64"/>
                    </a:lnTo>
                    <a:lnTo>
                      <a:pt x="204" y="10"/>
                    </a:lnTo>
                    <a:lnTo>
                      <a:pt x="147" y="0"/>
                    </a:lnTo>
                    <a:lnTo>
                      <a:pt x="0" y="76"/>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49" name="Freeform 19">
                <a:extLst>
                  <a:ext uri="{FF2B5EF4-FFF2-40B4-BE49-F238E27FC236}">
                    <a16:creationId xmlns:a16="http://schemas.microsoft.com/office/drawing/2014/main" id="{BB810C62-73C8-81AE-2F0E-E9E254BE9D2B}"/>
                  </a:ext>
                </a:extLst>
              </p:cNvPr>
              <p:cNvSpPr>
                <a:spLocks noChangeAspect="1"/>
              </p:cNvSpPr>
              <p:nvPr/>
            </p:nvSpPr>
            <p:spPr bwMode="ltGray">
              <a:xfrm>
                <a:off x="5420048" y="2492310"/>
                <a:ext cx="388972" cy="408910"/>
              </a:xfrm>
              <a:custGeom>
                <a:avLst/>
                <a:gdLst>
                  <a:gd name="T0" fmla="*/ 2147483646 w 295"/>
                  <a:gd name="T1" fmla="*/ 0 h 342"/>
                  <a:gd name="T2" fmla="*/ 2147483646 w 295"/>
                  <a:gd name="T3" fmla="*/ 2147483646 h 342"/>
                  <a:gd name="T4" fmla="*/ 2147483646 w 295"/>
                  <a:gd name="T5" fmla="*/ 2147483646 h 342"/>
                  <a:gd name="T6" fmla="*/ 2147483646 w 295"/>
                  <a:gd name="T7" fmla="*/ 2147483646 h 342"/>
                  <a:gd name="T8" fmla="*/ 2147483646 w 295"/>
                  <a:gd name="T9" fmla="*/ 2147483646 h 342"/>
                  <a:gd name="T10" fmla="*/ 2147483646 w 295"/>
                  <a:gd name="T11" fmla="*/ 2147483646 h 342"/>
                  <a:gd name="T12" fmla="*/ 2147483646 w 295"/>
                  <a:gd name="T13" fmla="*/ 2147483646 h 342"/>
                  <a:gd name="T14" fmla="*/ 2147483646 w 295"/>
                  <a:gd name="T15" fmla="*/ 2147483646 h 342"/>
                  <a:gd name="T16" fmla="*/ 2147483646 w 295"/>
                  <a:gd name="T17" fmla="*/ 2147483646 h 342"/>
                  <a:gd name="T18" fmla="*/ 2147483646 w 295"/>
                  <a:gd name="T19" fmla="*/ 2147483646 h 342"/>
                  <a:gd name="T20" fmla="*/ 0 w 295"/>
                  <a:gd name="T21" fmla="*/ 2147483646 h 342"/>
                  <a:gd name="T22" fmla="*/ 2147483646 w 295"/>
                  <a:gd name="T23" fmla="*/ 2147483646 h 342"/>
                  <a:gd name="T24" fmla="*/ 2147483646 w 295"/>
                  <a:gd name="T25" fmla="*/ 2147483646 h 342"/>
                  <a:gd name="T26" fmla="*/ 2147483646 w 295"/>
                  <a:gd name="T27" fmla="*/ 2147483646 h 342"/>
                  <a:gd name="T28" fmla="*/ 2147483646 w 295"/>
                  <a:gd name="T29" fmla="*/ 0 h 3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5"/>
                  <a:gd name="T46" fmla="*/ 0 h 342"/>
                  <a:gd name="T47" fmla="*/ 295 w 295"/>
                  <a:gd name="T48" fmla="*/ 342 h 3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5" h="342">
                    <a:moveTo>
                      <a:pt x="141" y="0"/>
                    </a:moveTo>
                    <a:lnTo>
                      <a:pt x="235" y="28"/>
                    </a:lnTo>
                    <a:lnTo>
                      <a:pt x="255" y="95"/>
                    </a:lnTo>
                    <a:lnTo>
                      <a:pt x="200" y="151"/>
                    </a:lnTo>
                    <a:lnTo>
                      <a:pt x="214" y="177"/>
                    </a:lnTo>
                    <a:lnTo>
                      <a:pt x="267" y="147"/>
                    </a:lnTo>
                    <a:lnTo>
                      <a:pt x="289" y="153"/>
                    </a:lnTo>
                    <a:lnTo>
                      <a:pt x="295" y="246"/>
                    </a:lnTo>
                    <a:lnTo>
                      <a:pt x="237" y="323"/>
                    </a:lnTo>
                    <a:lnTo>
                      <a:pt x="237" y="342"/>
                    </a:lnTo>
                    <a:lnTo>
                      <a:pt x="0" y="342"/>
                    </a:lnTo>
                    <a:lnTo>
                      <a:pt x="34" y="246"/>
                    </a:lnTo>
                    <a:lnTo>
                      <a:pt x="16" y="171"/>
                    </a:lnTo>
                    <a:lnTo>
                      <a:pt x="47" y="91"/>
                    </a:lnTo>
                    <a:lnTo>
                      <a:pt x="141"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50" name="Freeform 20">
                <a:extLst>
                  <a:ext uri="{FF2B5EF4-FFF2-40B4-BE49-F238E27FC236}">
                    <a16:creationId xmlns:a16="http://schemas.microsoft.com/office/drawing/2014/main" id="{7B9AC409-2FA5-6245-F506-D8C1C033C585}"/>
                  </a:ext>
                </a:extLst>
              </p:cNvPr>
              <p:cNvSpPr>
                <a:spLocks noChangeAspect="1"/>
              </p:cNvSpPr>
              <p:nvPr/>
            </p:nvSpPr>
            <p:spPr bwMode="ltGray">
              <a:xfrm>
                <a:off x="5000993" y="2823431"/>
                <a:ext cx="353705" cy="548718"/>
              </a:xfrm>
              <a:custGeom>
                <a:avLst/>
                <a:gdLst>
                  <a:gd name="T0" fmla="*/ 2147483646 w 268"/>
                  <a:gd name="T1" fmla="*/ 0 h 457"/>
                  <a:gd name="T2" fmla="*/ 2147483646 w 268"/>
                  <a:gd name="T3" fmla="*/ 0 h 457"/>
                  <a:gd name="T4" fmla="*/ 2147483646 w 268"/>
                  <a:gd name="T5" fmla="*/ 2147483646 h 457"/>
                  <a:gd name="T6" fmla="*/ 2147483646 w 268"/>
                  <a:gd name="T7" fmla="*/ 2147483646 h 457"/>
                  <a:gd name="T8" fmla="*/ 2147483646 w 268"/>
                  <a:gd name="T9" fmla="*/ 2147483646 h 457"/>
                  <a:gd name="T10" fmla="*/ 2147483646 w 268"/>
                  <a:gd name="T11" fmla="*/ 2147483646 h 457"/>
                  <a:gd name="T12" fmla="*/ 2147483646 w 268"/>
                  <a:gd name="T13" fmla="*/ 2147483646 h 457"/>
                  <a:gd name="T14" fmla="*/ 2147483646 w 268"/>
                  <a:gd name="T15" fmla="*/ 2147483646 h 457"/>
                  <a:gd name="T16" fmla="*/ 2147483646 w 268"/>
                  <a:gd name="T17" fmla="*/ 2147483646 h 457"/>
                  <a:gd name="T18" fmla="*/ 2147483646 w 268"/>
                  <a:gd name="T19" fmla="*/ 2147483646 h 457"/>
                  <a:gd name="T20" fmla="*/ 2147483646 w 268"/>
                  <a:gd name="T21" fmla="*/ 2147483646 h 457"/>
                  <a:gd name="T22" fmla="*/ 2147483646 w 268"/>
                  <a:gd name="T23" fmla="*/ 2147483646 h 457"/>
                  <a:gd name="T24" fmla="*/ 0 w 268"/>
                  <a:gd name="T25" fmla="*/ 2147483646 h 457"/>
                  <a:gd name="T26" fmla="*/ 2147483646 w 268"/>
                  <a:gd name="T27" fmla="*/ 2147483646 h 457"/>
                  <a:gd name="T28" fmla="*/ 2147483646 w 268"/>
                  <a:gd name="T29" fmla="*/ 2147483646 h 457"/>
                  <a:gd name="T30" fmla="*/ 2147483646 w 268"/>
                  <a:gd name="T31" fmla="*/ 2147483646 h 457"/>
                  <a:gd name="T32" fmla="*/ 2147483646 w 268"/>
                  <a:gd name="T33" fmla="*/ 2147483646 h 457"/>
                  <a:gd name="T34" fmla="*/ 2147483646 w 268"/>
                  <a:gd name="T35" fmla="*/ 0 h 4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
                  <a:gd name="T55" fmla="*/ 0 h 457"/>
                  <a:gd name="T56" fmla="*/ 268 w 268"/>
                  <a:gd name="T57" fmla="*/ 457 h 4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 h="457">
                    <a:moveTo>
                      <a:pt x="68" y="0"/>
                    </a:moveTo>
                    <a:lnTo>
                      <a:pt x="244" y="0"/>
                    </a:lnTo>
                    <a:lnTo>
                      <a:pt x="266" y="68"/>
                    </a:lnTo>
                    <a:lnTo>
                      <a:pt x="266" y="303"/>
                    </a:lnTo>
                    <a:lnTo>
                      <a:pt x="268" y="324"/>
                    </a:lnTo>
                    <a:lnTo>
                      <a:pt x="234" y="364"/>
                    </a:lnTo>
                    <a:lnTo>
                      <a:pt x="226" y="412"/>
                    </a:lnTo>
                    <a:lnTo>
                      <a:pt x="161" y="457"/>
                    </a:lnTo>
                    <a:lnTo>
                      <a:pt x="131" y="447"/>
                    </a:lnTo>
                    <a:lnTo>
                      <a:pt x="64" y="350"/>
                    </a:lnTo>
                    <a:lnTo>
                      <a:pt x="83" y="320"/>
                    </a:lnTo>
                    <a:lnTo>
                      <a:pt x="56" y="301"/>
                    </a:lnTo>
                    <a:lnTo>
                      <a:pt x="0" y="209"/>
                    </a:lnTo>
                    <a:lnTo>
                      <a:pt x="4" y="152"/>
                    </a:lnTo>
                    <a:lnTo>
                      <a:pt x="44" y="106"/>
                    </a:lnTo>
                    <a:lnTo>
                      <a:pt x="34" y="80"/>
                    </a:lnTo>
                    <a:lnTo>
                      <a:pt x="85" y="43"/>
                    </a:lnTo>
                    <a:lnTo>
                      <a:pt x="68"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51" name="Freeform 21">
                <a:extLst>
                  <a:ext uri="{FF2B5EF4-FFF2-40B4-BE49-F238E27FC236}">
                    <a16:creationId xmlns:a16="http://schemas.microsoft.com/office/drawing/2014/main" id="{9B35CA4E-D8AD-101A-8600-E99EB126ACE3}"/>
                  </a:ext>
                </a:extLst>
              </p:cNvPr>
              <p:cNvSpPr>
                <a:spLocks noChangeAspect="1"/>
              </p:cNvSpPr>
              <p:nvPr/>
            </p:nvSpPr>
            <p:spPr bwMode="ltGray">
              <a:xfrm>
                <a:off x="4604761" y="3010542"/>
                <a:ext cx="609909" cy="476187"/>
              </a:xfrm>
              <a:custGeom>
                <a:avLst/>
                <a:gdLst>
                  <a:gd name="T0" fmla="*/ 0 w 461"/>
                  <a:gd name="T1" fmla="*/ 0 h 399"/>
                  <a:gd name="T2" fmla="*/ 2147483646 w 461"/>
                  <a:gd name="T3" fmla="*/ 0 h 399"/>
                  <a:gd name="T4" fmla="*/ 2147483646 w 461"/>
                  <a:gd name="T5" fmla="*/ 2147483646 h 399"/>
                  <a:gd name="T6" fmla="*/ 2147483646 w 461"/>
                  <a:gd name="T7" fmla="*/ 2147483646 h 399"/>
                  <a:gd name="T8" fmla="*/ 2147483646 w 461"/>
                  <a:gd name="T9" fmla="*/ 2147483646 h 399"/>
                  <a:gd name="T10" fmla="*/ 2147483646 w 461"/>
                  <a:gd name="T11" fmla="*/ 2147483646 h 399"/>
                  <a:gd name="T12" fmla="*/ 2147483646 w 461"/>
                  <a:gd name="T13" fmla="*/ 2147483646 h 399"/>
                  <a:gd name="T14" fmla="*/ 2147483646 w 461"/>
                  <a:gd name="T15" fmla="*/ 2147483646 h 399"/>
                  <a:gd name="T16" fmla="*/ 2147483646 w 461"/>
                  <a:gd name="T17" fmla="*/ 2147483646 h 399"/>
                  <a:gd name="T18" fmla="*/ 2147483646 w 461"/>
                  <a:gd name="T19" fmla="*/ 2147483646 h 399"/>
                  <a:gd name="T20" fmla="*/ 2147483646 w 461"/>
                  <a:gd name="T21" fmla="*/ 2147483646 h 399"/>
                  <a:gd name="T22" fmla="*/ 2147483646 w 461"/>
                  <a:gd name="T23" fmla="*/ 2147483646 h 399"/>
                  <a:gd name="T24" fmla="*/ 2147483646 w 461"/>
                  <a:gd name="T25" fmla="*/ 2147483646 h 399"/>
                  <a:gd name="T26" fmla="*/ 2147483646 w 461"/>
                  <a:gd name="T27" fmla="*/ 2147483646 h 399"/>
                  <a:gd name="T28" fmla="*/ 2147483646 w 461"/>
                  <a:gd name="T29" fmla="*/ 2147483646 h 399"/>
                  <a:gd name="T30" fmla="*/ 2147483646 w 461"/>
                  <a:gd name="T31" fmla="*/ 2147483646 h 399"/>
                  <a:gd name="T32" fmla="*/ 0 w 461"/>
                  <a:gd name="T33" fmla="*/ 0 h 3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1"/>
                  <a:gd name="T52" fmla="*/ 0 h 399"/>
                  <a:gd name="T53" fmla="*/ 461 w 461"/>
                  <a:gd name="T54" fmla="*/ 399 h 3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1" h="399">
                    <a:moveTo>
                      <a:pt x="0" y="0"/>
                    </a:moveTo>
                    <a:lnTo>
                      <a:pt x="304" y="0"/>
                    </a:lnTo>
                    <a:lnTo>
                      <a:pt x="300" y="53"/>
                    </a:lnTo>
                    <a:lnTo>
                      <a:pt x="356" y="149"/>
                    </a:lnTo>
                    <a:lnTo>
                      <a:pt x="383" y="166"/>
                    </a:lnTo>
                    <a:lnTo>
                      <a:pt x="366" y="194"/>
                    </a:lnTo>
                    <a:lnTo>
                      <a:pt x="431" y="293"/>
                    </a:lnTo>
                    <a:lnTo>
                      <a:pt x="461" y="303"/>
                    </a:lnTo>
                    <a:lnTo>
                      <a:pt x="421" y="399"/>
                    </a:lnTo>
                    <a:lnTo>
                      <a:pt x="381" y="399"/>
                    </a:lnTo>
                    <a:lnTo>
                      <a:pt x="393" y="357"/>
                    </a:lnTo>
                    <a:lnTo>
                      <a:pt x="87" y="357"/>
                    </a:lnTo>
                    <a:lnTo>
                      <a:pt x="72" y="313"/>
                    </a:lnTo>
                    <a:lnTo>
                      <a:pt x="72" y="127"/>
                    </a:lnTo>
                    <a:lnTo>
                      <a:pt x="40" y="97"/>
                    </a:lnTo>
                    <a:lnTo>
                      <a:pt x="60" y="75"/>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52" name="Freeform 22">
                <a:extLst>
                  <a:ext uri="{FF2B5EF4-FFF2-40B4-BE49-F238E27FC236}">
                    <a16:creationId xmlns:a16="http://schemas.microsoft.com/office/drawing/2014/main" id="{D1F63AF6-8138-219B-AA07-CBFB710CD895}"/>
                  </a:ext>
                </a:extLst>
              </p:cNvPr>
              <p:cNvSpPr>
                <a:spLocks noChangeAspect="1"/>
              </p:cNvSpPr>
              <p:nvPr/>
            </p:nvSpPr>
            <p:spPr bwMode="ltGray">
              <a:xfrm>
                <a:off x="5299727" y="2899115"/>
                <a:ext cx="286283" cy="423628"/>
              </a:xfrm>
              <a:custGeom>
                <a:avLst/>
                <a:gdLst>
                  <a:gd name="T0" fmla="*/ 2147483646 w 217"/>
                  <a:gd name="T1" fmla="*/ 0 h 354"/>
                  <a:gd name="T2" fmla="*/ 2147483646 w 217"/>
                  <a:gd name="T3" fmla="*/ 2147483646 h 354"/>
                  <a:gd name="T4" fmla="*/ 2147483646 w 217"/>
                  <a:gd name="T5" fmla="*/ 2147483646 h 354"/>
                  <a:gd name="T6" fmla="*/ 2147483646 w 217"/>
                  <a:gd name="T7" fmla="*/ 2147483646 h 354"/>
                  <a:gd name="T8" fmla="*/ 2147483646 w 217"/>
                  <a:gd name="T9" fmla="*/ 2147483646 h 354"/>
                  <a:gd name="T10" fmla="*/ 2147483646 w 217"/>
                  <a:gd name="T11" fmla="*/ 2147483646 h 354"/>
                  <a:gd name="T12" fmla="*/ 0 w 217"/>
                  <a:gd name="T13" fmla="*/ 2147483646 h 354"/>
                  <a:gd name="T14" fmla="*/ 2147483646 w 217"/>
                  <a:gd name="T15" fmla="*/ 2147483646 h 354"/>
                  <a:gd name="T16" fmla="*/ 2147483646 w 217"/>
                  <a:gd name="T17" fmla="*/ 2147483646 h 354"/>
                  <a:gd name="T18" fmla="*/ 2147483646 w 217"/>
                  <a:gd name="T19" fmla="*/ 0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354"/>
                  <a:gd name="T32" fmla="*/ 217 w 217"/>
                  <a:gd name="T33" fmla="*/ 354 h 3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354">
                    <a:moveTo>
                      <a:pt x="40" y="0"/>
                    </a:moveTo>
                    <a:lnTo>
                      <a:pt x="58" y="12"/>
                    </a:lnTo>
                    <a:lnTo>
                      <a:pt x="88" y="2"/>
                    </a:lnTo>
                    <a:lnTo>
                      <a:pt x="217" y="2"/>
                    </a:lnTo>
                    <a:lnTo>
                      <a:pt x="217" y="213"/>
                    </a:lnTo>
                    <a:lnTo>
                      <a:pt x="137" y="322"/>
                    </a:lnTo>
                    <a:lnTo>
                      <a:pt x="0" y="354"/>
                    </a:lnTo>
                    <a:lnTo>
                      <a:pt x="10" y="302"/>
                    </a:lnTo>
                    <a:lnTo>
                      <a:pt x="40" y="264"/>
                    </a:lnTo>
                    <a:lnTo>
                      <a:pt x="4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53" name="Freeform 23">
                <a:extLst>
                  <a:ext uri="{FF2B5EF4-FFF2-40B4-BE49-F238E27FC236}">
                    <a16:creationId xmlns:a16="http://schemas.microsoft.com/office/drawing/2014/main" id="{40D11684-4D5A-568B-B6F3-C287ECBDB5EE}"/>
                  </a:ext>
                </a:extLst>
              </p:cNvPr>
              <p:cNvSpPr>
                <a:spLocks noChangeAspect="1"/>
              </p:cNvSpPr>
              <p:nvPr/>
            </p:nvSpPr>
            <p:spPr bwMode="ltGray">
              <a:xfrm>
                <a:off x="5587045" y="2874939"/>
                <a:ext cx="398308" cy="363709"/>
              </a:xfrm>
              <a:custGeom>
                <a:avLst/>
                <a:gdLst>
                  <a:gd name="T0" fmla="*/ 0 w 299"/>
                  <a:gd name="T1" fmla="*/ 2147483646 h 303"/>
                  <a:gd name="T2" fmla="*/ 2147483646 w 299"/>
                  <a:gd name="T3" fmla="*/ 2147483646 h 303"/>
                  <a:gd name="T4" fmla="*/ 2147483646 w 299"/>
                  <a:gd name="T5" fmla="*/ 2147483646 h 303"/>
                  <a:gd name="T6" fmla="*/ 2147483646 w 299"/>
                  <a:gd name="T7" fmla="*/ 2147483646 h 303"/>
                  <a:gd name="T8" fmla="*/ 2147483646 w 299"/>
                  <a:gd name="T9" fmla="*/ 0 h 303"/>
                  <a:gd name="T10" fmla="*/ 2147483646 w 299"/>
                  <a:gd name="T11" fmla="*/ 2147483646 h 303"/>
                  <a:gd name="T12" fmla="*/ 2147483646 w 299"/>
                  <a:gd name="T13" fmla="*/ 2147483646 h 303"/>
                  <a:gd name="T14" fmla="*/ 2147483646 w 299"/>
                  <a:gd name="T15" fmla="*/ 2147483646 h 303"/>
                  <a:gd name="T16" fmla="*/ 2147483646 w 299"/>
                  <a:gd name="T17" fmla="*/ 2147483646 h 303"/>
                  <a:gd name="T18" fmla="*/ 2147483646 w 299"/>
                  <a:gd name="T19" fmla="*/ 2147483646 h 303"/>
                  <a:gd name="T20" fmla="*/ 2147483646 w 299"/>
                  <a:gd name="T21" fmla="*/ 2147483646 h 303"/>
                  <a:gd name="T22" fmla="*/ 2147483646 w 299"/>
                  <a:gd name="T23" fmla="*/ 2147483646 h 303"/>
                  <a:gd name="T24" fmla="*/ 0 w 299"/>
                  <a:gd name="T25" fmla="*/ 2147483646 h 303"/>
                  <a:gd name="T26" fmla="*/ 0 w 299"/>
                  <a:gd name="T27" fmla="*/ 2147483646 h 3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9"/>
                  <a:gd name="T43" fmla="*/ 0 h 303"/>
                  <a:gd name="T44" fmla="*/ 299 w 299"/>
                  <a:gd name="T45" fmla="*/ 303 h 3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9" h="303">
                    <a:moveTo>
                      <a:pt x="0" y="21"/>
                    </a:moveTo>
                    <a:lnTo>
                      <a:pt x="112" y="21"/>
                    </a:lnTo>
                    <a:lnTo>
                      <a:pt x="154" y="41"/>
                    </a:lnTo>
                    <a:lnTo>
                      <a:pt x="217" y="41"/>
                    </a:lnTo>
                    <a:lnTo>
                      <a:pt x="299" y="0"/>
                    </a:lnTo>
                    <a:lnTo>
                      <a:pt x="299" y="132"/>
                    </a:lnTo>
                    <a:lnTo>
                      <a:pt x="287" y="138"/>
                    </a:lnTo>
                    <a:lnTo>
                      <a:pt x="247" y="218"/>
                    </a:lnTo>
                    <a:lnTo>
                      <a:pt x="225" y="218"/>
                    </a:lnTo>
                    <a:lnTo>
                      <a:pt x="152" y="303"/>
                    </a:lnTo>
                    <a:lnTo>
                      <a:pt x="128" y="281"/>
                    </a:lnTo>
                    <a:lnTo>
                      <a:pt x="91" y="291"/>
                    </a:lnTo>
                    <a:lnTo>
                      <a:pt x="0" y="216"/>
                    </a:lnTo>
                    <a:lnTo>
                      <a:pt x="0" y="21"/>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54" name="Freeform 24">
                <a:extLst>
                  <a:ext uri="{FF2B5EF4-FFF2-40B4-BE49-F238E27FC236}">
                    <a16:creationId xmlns:a16="http://schemas.microsoft.com/office/drawing/2014/main" id="{1B8D6CBB-E0A7-9D0A-9EE8-ACF9E1E8059E}"/>
                  </a:ext>
                </a:extLst>
              </p:cNvPr>
              <p:cNvSpPr>
                <a:spLocks noChangeAspect="1"/>
              </p:cNvSpPr>
              <p:nvPr/>
            </p:nvSpPr>
            <p:spPr bwMode="ltGray">
              <a:xfrm>
                <a:off x="5788274" y="3037873"/>
                <a:ext cx="472991" cy="323764"/>
              </a:xfrm>
              <a:custGeom>
                <a:avLst/>
                <a:gdLst>
                  <a:gd name="T0" fmla="*/ 2147483646 w 357"/>
                  <a:gd name="T1" fmla="*/ 0 h 270"/>
                  <a:gd name="T2" fmla="*/ 2147483646 w 357"/>
                  <a:gd name="T3" fmla="*/ 0 h 270"/>
                  <a:gd name="T4" fmla="*/ 2147483646 w 357"/>
                  <a:gd name="T5" fmla="*/ 2147483646 h 270"/>
                  <a:gd name="T6" fmla="*/ 2147483646 w 357"/>
                  <a:gd name="T7" fmla="*/ 2147483646 h 270"/>
                  <a:gd name="T8" fmla="*/ 0 w 357"/>
                  <a:gd name="T9" fmla="*/ 2147483646 h 270"/>
                  <a:gd name="T10" fmla="*/ 2147483646 w 357"/>
                  <a:gd name="T11" fmla="*/ 2147483646 h 270"/>
                  <a:gd name="T12" fmla="*/ 2147483646 w 357"/>
                  <a:gd name="T13" fmla="*/ 2147483646 h 270"/>
                  <a:gd name="T14" fmla="*/ 2147483646 w 357"/>
                  <a:gd name="T15" fmla="*/ 2147483646 h 270"/>
                  <a:gd name="T16" fmla="*/ 2147483646 w 357"/>
                  <a:gd name="T17" fmla="*/ 2147483646 h 270"/>
                  <a:gd name="T18" fmla="*/ 2147483646 w 357"/>
                  <a:gd name="T19" fmla="*/ 2147483646 h 270"/>
                  <a:gd name="T20" fmla="*/ 2147483646 w 357"/>
                  <a:gd name="T21" fmla="*/ 2147483646 h 270"/>
                  <a:gd name="T22" fmla="*/ 2147483646 w 357"/>
                  <a:gd name="T23" fmla="*/ 2147483646 h 270"/>
                  <a:gd name="T24" fmla="*/ 2147483646 w 357"/>
                  <a:gd name="T25" fmla="*/ 2147483646 h 270"/>
                  <a:gd name="T26" fmla="*/ 2147483646 w 357"/>
                  <a:gd name="T27" fmla="*/ 2147483646 h 270"/>
                  <a:gd name="T28" fmla="*/ 2147483646 w 357"/>
                  <a:gd name="T29" fmla="*/ 2147483646 h 270"/>
                  <a:gd name="T30" fmla="*/ 2147483646 w 357"/>
                  <a:gd name="T31" fmla="*/ 2147483646 h 270"/>
                  <a:gd name="T32" fmla="*/ 2147483646 w 357"/>
                  <a:gd name="T33" fmla="*/ 0 h 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7"/>
                  <a:gd name="T52" fmla="*/ 0 h 270"/>
                  <a:gd name="T53" fmla="*/ 357 w 357"/>
                  <a:gd name="T54" fmla="*/ 270 h 2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7" h="270">
                    <a:moveTo>
                      <a:pt x="147" y="0"/>
                    </a:moveTo>
                    <a:lnTo>
                      <a:pt x="137" y="0"/>
                    </a:lnTo>
                    <a:lnTo>
                      <a:pt x="95" y="82"/>
                    </a:lnTo>
                    <a:lnTo>
                      <a:pt x="71" y="82"/>
                    </a:lnTo>
                    <a:lnTo>
                      <a:pt x="0" y="165"/>
                    </a:lnTo>
                    <a:lnTo>
                      <a:pt x="31" y="252"/>
                    </a:lnTo>
                    <a:lnTo>
                      <a:pt x="141" y="270"/>
                    </a:lnTo>
                    <a:lnTo>
                      <a:pt x="170" y="248"/>
                    </a:lnTo>
                    <a:lnTo>
                      <a:pt x="202" y="185"/>
                    </a:lnTo>
                    <a:lnTo>
                      <a:pt x="210" y="179"/>
                    </a:lnTo>
                    <a:lnTo>
                      <a:pt x="357" y="127"/>
                    </a:lnTo>
                    <a:lnTo>
                      <a:pt x="347" y="103"/>
                    </a:lnTo>
                    <a:lnTo>
                      <a:pt x="290" y="84"/>
                    </a:lnTo>
                    <a:lnTo>
                      <a:pt x="208" y="127"/>
                    </a:lnTo>
                    <a:lnTo>
                      <a:pt x="208" y="52"/>
                    </a:lnTo>
                    <a:lnTo>
                      <a:pt x="147" y="52"/>
                    </a:lnTo>
                    <a:lnTo>
                      <a:pt x="147" y="0"/>
                    </a:lnTo>
                    <a:close/>
                  </a:path>
                </a:pathLst>
              </a:custGeom>
              <a:solidFill>
                <a:srgbClr val="0000FF"/>
              </a:solidFill>
              <a:ln w="6350">
                <a:solidFill>
                  <a:srgbClr val="000000"/>
                </a:solidFill>
                <a:round/>
                <a:headEnd/>
                <a:tailEnd/>
              </a:ln>
            </p:spPr>
            <p:txBody>
              <a:bodyPr lIns="61544" tIns="30772" rIns="61544" bIns="30772"/>
              <a:lstStyle/>
              <a:p>
                <a:endParaRPr lang="en-US" dirty="0"/>
              </a:p>
            </p:txBody>
          </p:sp>
          <p:sp>
            <p:nvSpPr>
              <p:cNvPr id="155" name="Freeform 25">
                <a:extLst>
                  <a:ext uri="{FF2B5EF4-FFF2-40B4-BE49-F238E27FC236}">
                    <a16:creationId xmlns:a16="http://schemas.microsoft.com/office/drawing/2014/main" id="{14596016-0E74-3F54-EE1E-40522ED2FD43}"/>
                  </a:ext>
                </a:extLst>
              </p:cNvPr>
              <p:cNvSpPr>
                <a:spLocks noChangeAspect="1"/>
              </p:cNvSpPr>
              <p:nvPr/>
            </p:nvSpPr>
            <p:spPr bwMode="ltGray">
              <a:xfrm>
                <a:off x="5636834" y="3190294"/>
                <a:ext cx="756163" cy="243874"/>
              </a:xfrm>
              <a:custGeom>
                <a:avLst/>
                <a:gdLst>
                  <a:gd name="T0" fmla="*/ 0 w 571"/>
                  <a:gd name="T1" fmla="*/ 2147483646 h 204"/>
                  <a:gd name="T2" fmla="*/ 2147483646 w 571"/>
                  <a:gd name="T3" fmla="*/ 2147483646 h 204"/>
                  <a:gd name="T4" fmla="*/ 2147483646 w 571"/>
                  <a:gd name="T5" fmla="*/ 2147483646 h 204"/>
                  <a:gd name="T6" fmla="*/ 2147483646 w 571"/>
                  <a:gd name="T7" fmla="*/ 2147483646 h 204"/>
                  <a:gd name="T8" fmla="*/ 2147483646 w 571"/>
                  <a:gd name="T9" fmla="*/ 2147483646 h 204"/>
                  <a:gd name="T10" fmla="*/ 2147483646 w 571"/>
                  <a:gd name="T11" fmla="*/ 2147483646 h 204"/>
                  <a:gd name="T12" fmla="*/ 2147483646 w 571"/>
                  <a:gd name="T13" fmla="*/ 0 h 204"/>
                  <a:gd name="T14" fmla="*/ 2147483646 w 571"/>
                  <a:gd name="T15" fmla="*/ 2147483646 h 204"/>
                  <a:gd name="T16" fmla="*/ 2147483646 w 571"/>
                  <a:gd name="T17" fmla="*/ 2147483646 h 204"/>
                  <a:gd name="T18" fmla="*/ 2147483646 w 571"/>
                  <a:gd name="T19" fmla="*/ 2147483646 h 204"/>
                  <a:gd name="T20" fmla="*/ 2147483646 w 571"/>
                  <a:gd name="T21" fmla="*/ 2147483646 h 204"/>
                  <a:gd name="T22" fmla="*/ 0 w 571"/>
                  <a:gd name="T23" fmla="*/ 2147483646 h 2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1"/>
                  <a:gd name="T37" fmla="*/ 0 h 204"/>
                  <a:gd name="T38" fmla="*/ 571 w 571"/>
                  <a:gd name="T39" fmla="*/ 204 h 2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1" h="204">
                    <a:moveTo>
                      <a:pt x="0" y="203"/>
                    </a:moveTo>
                    <a:lnTo>
                      <a:pt x="18" y="184"/>
                    </a:lnTo>
                    <a:lnTo>
                      <a:pt x="146" y="125"/>
                    </a:lnTo>
                    <a:lnTo>
                      <a:pt x="257" y="143"/>
                    </a:lnTo>
                    <a:lnTo>
                      <a:pt x="287" y="121"/>
                    </a:lnTo>
                    <a:lnTo>
                      <a:pt x="322" y="53"/>
                    </a:lnTo>
                    <a:lnTo>
                      <a:pt x="473" y="0"/>
                    </a:lnTo>
                    <a:lnTo>
                      <a:pt x="499" y="91"/>
                    </a:lnTo>
                    <a:lnTo>
                      <a:pt x="571" y="109"/>
                    </a:lnTo>
                    <a:lnTo>
                      <a:pt x="535" y="152"/>
                    </a:lnTo>
                    <a:lnTo>
                      <a:pt x="559" y="204"/>
                    </a:lnTo>
                    <a:lnTo>
                      <a:pt x="0" y="203"/>
                    </a:lnTo>
                    <a:close/>
                  </a:path>
                </a:pathLst>
              </a:custGeom>
              <a:solidFill>
                <a:srgbClr val="FFFF00"/>
              </a:solidFill>
              <a:ln w="6350">
                <a:solidFill>
                  <a:srgbClr val="000000"/>
                </a:solidFill>
                <a:round/>
                <a:headEnd/>
                <a:tailEnd/>
              </a:ln>
            </p:spPr>
            <p:txBody>
              <a:bodyPr lIns="61544" tIns="30772" rIns="61544" bIns="30772"/>
              <a:lstStyle/>
              <a:p>
                <a:endParaRPr lang="en-US" dirty="0"/>
              </a:p>
            </p:txBody>
          </p:sp>
          <p:sp>
            <p:nvSpPr>
              <p:cNvPr id="156" name="Freeform 26">
                <a:extLst>
                  <a:ext uri="{FF2B5EF4-FFF2-40B4-BE49-F238E27FC236}">
                    <a16:creationId xmlns:a16="http://schemas.microsoft.com/office/drawing/2014/main" id="{BB7AE70D-EDB7-060B-B7E0-6E6678486082}"/>
                  </a:ext>
                </a:extLst>
              </p:cNvPr>
              <p:cNvSpPr>
                <a:spLocks noChangeAspect="1"/>
              </p:cNvSpPr>
              <p:nvPr/>
            </p:nvSpPr>
            <p:spPr bwMode="ltGray">
              <a:xfrm>
                <a:off x="5177330" y="3137735"/>
                <a:ext cx="649325" cy="318508"/>
              </a:xfrm>
              <a:custGeom>
                <a:avLst/>
                <a:gdLst>
                  <a:gd name="T0" fmla="*/ 0 w 492"/>
                  <a:gd name="T1" fmla="*/ 2147483646 h 266"/>
                  <a:gd name="T2" fmla="*/ 2147483646 w 492"/>
                  <a:gd name="T3" fmla="*/ 2147483646 h 266"/>
                  <a:gd name="T4" fmla="*/ 2147483646 w 492"/>
                  <a:gd name="T5" fmla="*/ 2147483646 h 266"/>
                  <a:gd name="T6" fmla="*/ 2147483646 w 492"/>
                  <a:gd name="T7" fmla="*/ 2147483646 h 266"/>
                  <a:gd name="T8" fmla="*/ 2147483646 w 492"/>
                  <a:gd name="T9" fmla="*/ 2147483646 h 266"/>
                  <a:gd name="T10" fmla="*/ 2147483646 w 492"/>
                  <a:gd name="T11" fmla="*/ 0 h 266"/>
                  <a:gd name="T12" fmla="*/ 2147483646 w 492"/>
                  <a:gd name="T13" fmla="*/ 2147483646 h 266"/>
                  <a:gd name="T14" fmla="*/ 2147483646 w 492"/>
                  <a:gd name="T15" fmla="*/ 2147483646 h 266"/>
                  <a:gd name="T16" fmla="*/ 2147483646 w 492"/>
                  <a:gd name="T17" fmla="*/ 2147483646 h 266"/>
                  <a:gd name="T18" fmla="*/ 2147483646 w 492"/>
                  <a:gd name="T19" fmla="*/ 2147483646 h 266"/>
                  <a:gd name="T20" fmla="*/ 2147483646 w 492"/>
                  <a:gd name="T21" fmla="*/ 2147483646 h 266"/>
                  <a:gd name="T22" fmla="*/ 2147483646 w 492"/>
                  <a:gd name="T23" fmla="*/ 2147483646 h 266"/>
                  <a:gd name="T24" fmla="*/ 2147483646 w 492"/>
                  <a:gd name="T25" fmla="*/ 2147483646 h 266"/>
                  <a:gd name="T26" fmla="*/ 2147483646 w 492"/>
                  <a:gd name="T27" fmla="*/ 2147483646 h 266"/>
                  <a:gd name="T28" fmla="*/ 0 w 492"/>
                  <a:gd name="T29" fmla="*/ 2147483646 h 2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2"/>
                  <a:gd name="T46" fmla="*/ 0 h 266"/>
                  <a:gd name="T47" fmla="*/ 492 w 492"/>
                  <a:gd name="T48" fmla="*/ 266 h 2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2" h="266">
                    <a:moveTo>
                      <a:pt x="0" y="266"/>
                    </a:moveTo>
                    <a:lnTo>
                      <a:pt x="28" y="196"/>
                    </a:lnTo>
                    <a:lnTo>
                      <a:pt x="93" y="153"/>
                    </a:lnTo>
                    <a:lnTo>
                      <a:pt x="228" y="125"/>
                    </a:lnTo>
                    <a:lnTo>
                      <a:pt x="310" y="18"/>
                    </a:lnTo>
                    <a:lnTo>
                      <a:pt x="310" y="0"/>
                    </a:lnTo>
                    <a:lnTo>
                      <a:pt x="401" y="73"/>
                    </a:lnTo>
                    <a:lnTo>
                      <a:pt x="438" y="61"/>
                    </a:lnTo>
                    <a:lnTo>
                      <a:pt x="460" y="83"/>
                    </a:lnTo>
                    <a:lnTo>
                      <a:pt x="492" y="169"/>
                    </a:lnTo>
                    <a:lnTo>
                      <a:pt x="366" y="228"/>
                    </a:lnTo>
                    <a:lnTo>
                      <a:pt x="348" y="248"/>
                    </a:lnTo>
                    <a:lnTo>
                      <a:pt x="103" y="248"/>
                    </a:lnTo>
                    <a:lnTo>
                      <a:pt x="103" y="266"/>
                    </a:lnTo>
                    <a:lnTo>
                      <a:pt x="0" y="266"/>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57" name="Freeform 27">
                <a:extLst>
                  <a:ext uri="{FF2B5EF4-FFF2-40B4-BE49-F238E27FC236}">
                    <a16:creationId xmlns:a16="http://schemas.microsoft.com/office/drawing/2014/main" id="{6C4D2473-CE54-0E42-C1DD-6F066C4844B1}"/>
                  </a:ext>
                </a:extLst>
              </p:cNvPr>
              <p:cNvSpPr>
                <a:spLocks noChangeAspect="1"/>
              </p:cNvSpPr>
              <p:nvPr/>
            </p:nvSpPr>
            <p:spPr bwMode="ltGray">
              <a:xfrm>
                <a:off x="5114055" y="3434167"/>
                <a:ext cx="759274" cy="176600"/>
              </a:xfrm>
              <a:custGeom>
                <a:avLst/>
                <a:gdLst>
                  <a:gd name="T0" fmla="*/ 2147483646 w 575"/>
                  <a:gd name="T1" fmla="*/ 2147483646 h 147"/>
                  <a:gd name="T2" fmla="*/ 2147483646 w 575"/>
                  <a:gd name="T3" fmla="*/ 2147483646 h 147"/>
                  <a:gd name="T4" fmla="*/ 2147483646 w 575"/>
                  <a:gd name="T5" fmla="*/ 0 h 147"/>
                  <a:gd name="T6" fmla="*/ 2147483646 w 575"/>
                  <a:gd name="T7" fmla="*/ 0 h 147"/>
                  <a:gd name="T8" fmla="*/ 2147483646 w 575"/>
                  <a:gd name="T9" fmla="*/ 2147483646 h 147"/>
                  <a:gd name="T10" fmla="*/ 2147483646 w 575"/>
                  <a:gd name="T11" fmla="*/ 2147483646 h 147"/>
                  <a:gd name="T12" fmla="*/ 2147483646 w 575"/>
                  <a:gd name="T13" fmla="*/ 2147483646 h 147"/>
                  <a:gd name="T14" fmla="*/ 0 w 575"/>
                  <a:gd name="T15" fmla="*/ 2147483646 h 147"/>
                  <a:gd name="T16" fmla="*/ 2147483646 w 575"/>
                  <a:gd name="T17" fmla="*/ 2147483646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5"/>
                  <a:gd name="T28" fmla="*/ 0 h 147"/>
                  <a:gd name="T29" fmla="*/ 575 w 575"/>
                  <a:gd name="T30" fmla="*/ 147 h 1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5" h="147">
                    <a:moveTo>
                      <a:pt x="51" y="16"/>
                    </a:moveTo>
                    <a:lnTo>
                      <a:pt x="151" y="16"/>
                    </a:lnTo>
                    <a:lnTo>
                      <a:pt x="151" y="0"/>
                    </a:lnTo>
                    <a:lnTo>
                      <a:pt x="575" y="0"/>
                    </a:lnTo>
                    <a:lnTo>
                      <a:pt x="567" y="32"/>
                    </a:lnTo>
                    <a:lnTo>
                      <a:pt x="397" y="105"/>
                    </a:lnTo>
                    <a:lnTo>
                      <a:pt x="381" y="147"/>
                    </a:lnTo>
                    <a:lnTo>
                      <a:pt x="0" y="147"/>
                    </a:lnTo>
                    <a:lnTo>
                      <a:pt x="51" y="16"/>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58" name="Freeform 28">
                <a:extLst>
                  <a:ext uri="{FF2B5EF4-FFF2-40B4-BE49-F238E27FC236}">
                    <a16:creationId xmlns:a16="http://schemas.microsoft.com/office/drawing/2014/main" id="{B30B1EDA-389E-02C2-D9EE-B2E5F4717C9C}"/>
                  </a:ext>
                </a:extLst>
              </p:cNvPr>
              <p:cNvSpPr>
                <a:spLocks noChangeAspect="1"/>
              </p:cNvSpPr>
              <p:nvPr/>
            </p:nvSpPr>
            <p:spPr bwMode="ltGray">
              <a:xfrm>
                <a:off x="5618163" y="3434169"/>
                <a:ext cx="793504" cy="282768"/>
              </a:xfrm>
              <a:custGeom>
                <a:avLst/>
                <a:gdLst>
                  <a:gd name="T0" fmla="*/ 2147483646 w 601"/>
                  <a:gd name="T1" fmla="*/ 0 h 234"/>
                  <a:gd name="T2" fmla="*/ 2147483646 w 601"/>
                  <a:gd name="T3" fmla="*/ 0 h 234"/>
                  <a:gd name="T4" fmla="*/ 2147483646 w 601"/>
                  <a:gd name="T5" fmla="*/ 2147483646 h 234"/>
                  <a:gd name="T6" fmla="*/ 2147483646 w 601"/>
                  <a:gd name="T7" fmla="*/ 2147483646 h 234"/>
                  <a:gd name="T8" fmla="*/ 2147483646 w 601"/>
                  <a:gd name="T9" fmla="*/ 2147483646 h 234"/>
                  <a:gd name="T10" fmla="*/ 2147483646 w 601"/>
                  <a:gd name="T11" fmla="*/ 2147483646 h 234"/>
                  <a:gd name="T12" fmla="*/ 2147483646 w 601"/>
                  <a:gd name="T13" fmla="*/ 2147483646 h 234"/>
                  <a:gd name="T14" fmla="*/ 2147483646 w 601"/>
                  <a:gd name="T15" fmla="*/ 2147483646 h 234"/>
                  <a:gd name="T16" fmla="*/ 2147483646 w 601"/>
                  <a:gd name="T17" fmla="*/ 2147483646 h 234"/>
                  <a:gd name="T18" fmla="*/ 2147483646 w 601"/>
                  <a:gd name="T19" fmla="*/ 2147483646 h 234"/>
                  <a:gd name="T20" fmla="*/ 2147483646 w 601"/>
                  <a:gd name="T21" fmla="*/ 2147483646 h 234"/>
                  <a:gd name="T22" fmla="*/ 0 w 601"/>
                  <a:gd name="T23" fmla="*/ 2147483646 h 234"/>
                  <a:gd name="T24" fmla="*/ 2147483646 w 601"/>
                  <a:gd name="T25" fmla="*/ 2147483646 h 234"/>
                  <a:gd name="T26" fmla="*/ 2147483646 w 601"/>
                  <a:gd name="T27" fmla="*/ 2147483646 h 234"/>
                  <a:gd name="T28" fmla="*/ 2147483646 w 601"/>
                  <a:gd name="T29" fmla="*/ 0 h 2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01"/>
                  <a:gd name="T46" fmla="*/ 0 h 234"/>
                  <a:gd name="T47" fmla="*/ 601 w 601"/>
                  <a:gd name="T48" fmla="*/ 234 h 2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01" h="234">
                    <a:moveTo>
                      <a:pt x="194" y="0"/>
                    </a:moveTo>
                    <a:lnTo>
                      <a:pt x="575" y="0"/>
                    </a:lnTo>
                    <a:lnTo>
                      <a:pt x="601" y="72"/>
                    </a:lnTo>
                    <a:lnTo>
                      <a:pt x="535" y="143"/>
                    </a:lnTo>
                    <a:lnTo>
                      <a:pt x="440" y="173"/>
                    </a:lnTo>
                    <a:lnTo>
                      <a:pt x="402" y="234"/>
                    </a:lnTo>
                    <a:lnTo>
                      <a:pt x="309" y="133"/>
                    </a:lnTo>
                    <a:lnTo>
                      <a:pt x="235" y="133"/>
                    </a:lnTo>
                    <a:lnTo>
                      <a:pt x="222" y="113"/>
                    </a:lnTo>
                    <a:lnTo>
                      <a:pt x="122" y="113"/>
                    </a:lnTo>
                    <a:lnTo>
                      <a:pt x="85" y="147"/>
                    </a:lnTo>
                    <a:lnTo>
                      <a:pt x="0" y="147"/>
                    </a:lnTo>
                    <a:lnTo>
                      <a:pt x="16" y="104"/>
                    </a:lnTo>
                    <a:lnTo>
                      <a:pt x="186" y="34"/>
                    </a:lnTo>
                    <a:lnTo>
                      <a:pt x="194" y="0"/>
                    </a:lnTo>
                    <a:close/>
                  </a:path>
                </a:pathLst>
              </a:custGeom>
              <a:solidFill>
                <a:srgbClr val="FFFF00"/>
              </a:solidFill>
              <a:ln w="6350">
                <a:solidFill>
                  <a:srgbClr val="000000"/>
                </a:solidFill>
                <a:round/>
                <a:headEnd/>
                <a:tailEnd/>
              </a:ln>
            </p:spPr>
            <p:txBody>
              <a:bodyPr lIns="61544" tIns="30772" rIns="61544" bIns="30772"/>
              <a:lstStyle/>
              <a:p>
                <a:endParaRPr lang="en-US" dirty="0"/>
              </a:p>
            </p:txBody>
          </p:sp>
          <p:sp>
            <p:nvSpPr>
              <p:cNvPr id="159" name="Freeform 29">
                <a:extLst>
                  <a:ext uri="{FF2B5EF4-FFF2-40B4-BE49-F238E27FC236}">
                    <a16:creationId xmlns:a16="http://schemas.microsoft.com/office/drawing/2014/main" id="{9F2F0AFB-F0D1-51AE-6193-48F5BBDD97C3}"/>
                  </a:ext>
                </a:extLst>
              </p:cNvPr>
              <p:cNvSpPr>
                <a:spLocks noChangeAspect="1"/>
              </p:cNvSpPr>
              <p:nvPr/>
            </p:nvSpPr>
            <p:spPr bwMode="ltGray">
              <a:xfrm>
                <a:off x="5715667" y="3570821"/>
                <a:ext cx="433575" cy="339532"/>
              </a:xfrm>
              <a:custGeom>
                <a:avLst/>
                <a:gdLst>
                  <a:gd name="T0" fmla="*/ 2147483646 w 327"/>
                  <a:gd name="T1" fmla="*/ 2147483646 h 283"/>
                  <a:gd name="T2" fmla="*/ 2147483646 w 327"/>
                  <a:gd name="T3" fmla="*/ 0 h 283"/>
                  <a:gd name="T4" fmla="*/ 2147483646 w 327"/>
                  <a:gd name="T5" fmla="*/ 0 h 283"/>
                  <a:gd name="T6" fmla="*/ 2147483646 w 327"/>
                  <a:gd name="T7" fmla="*/ 2147483646 h 283"/>
                  <a:gd name="T8" fmla="*/ 2147483646 w 327"/>
                  <a:gd name="T9" fmla="*/ 2147483646 h 283"/>
                  <a:gd name="T10" fmla="*/ 2147483646 w 327"/>
                  <a:gd name="T11" fmla="*/ 2147483646 h 283"/>
                  <a:gd name="T12" fmla="*/ 2147483646 w 327"/>
                  <a:gd name="T13" fmla="*/ 2147483646 h 283"/>
                  <a:gd name="T14" fmla="*/ 2147483646 w 327"/>
                  <a:gd name="T15" fmla="*/ 2147483646 h 283"/>
                  <a:gd name="T16" fmla="*/ 2147483646 w 327"/>
                  <a:gd name="T17" fmla="*/ 2147483646 h 283"/>
                  <a:gd name="T18" fmla="*/ 2147483646 w 327"/>
                  <a:gd name="T19" fmla="*/ 2147483646 h 283"/>
                  <a:gd name="T20" fmla="*/ 0 w 327"/>
                  <a:gd name="T21" fmla="*/ 2147483646 h 283"/>
                  <a:gd name="T22" fmla="*/ 2147483646 w 327"/>
                  <a:gd name="T23" fmla="*/ 2147483646 h 2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7"/>
                  <a:gd name="T37" fmla="*/ 0 h 283"/>
                  <a:gd name="T38" fmla="*/ 327 w 327"/>
                  <a:gd name="T39" fmla="*/ 283 h 2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7" h="283">
                    <a:moveTo>
                      <a:pt x="13" y="34"/>
                    </a:moveTo>
                    <a:lnTo>
                      <a:pt x="47" y="0"/>
                    </a:lnTo>
                    <a:lnTo>
                      <a:pt x="147" y="0"/>
                    </a:lnTo>
                    <a:lnTo>
                      <a:pt x="158" y="20"/>
                    </a:lnTo>
                    <a:lnTo>
                      <a:pt x="234" y="20"/>
                    </a:lnTo>
                    <a:lnTo>
                      <a:pt x="327" y="121"/>
                    </a:lnTo>
                    <a:lnTo>
                      <a:pt x="242" y="210"/>
                    </a:lnTo>
                    <a:lnTo>
                      <a:pt x="178" y="232"/>
                    </a:lnTo>
                    <a:lnTo>
                      <a:pt x="170" y="283"/>
                    </a:lnTo>
                    <a:lnTo>
                      <a:pt x="137" y="224"/>
                    </a:lnTo>
                    <a:lnTo>
                      <a:pt x="0" y="62"/>
                    </a:lnTo>
                    <a:lnTo>
                      <a:pt x="13" y="34"/>
                    </a:lnTo>
                    <a:close/>
                  </a:path>
                </a:pathLst>
              </a:custGeom>
              <a:solidFill>
                <a:srgbClr val="FFFF00"/>
              </a:solidFill>
              <a:ln w="6350">
                <a:solidFill>
                  <a:srgbClr val="000000"/>
                </a:solidFill>
                <a:round/>
                <a:headEnd/>
                <a:tailEnd/>
              </a:ln>
            </p:spPr>
            <p:txBody>
              <a:bodyPr lIns="61544" tIns="30772" rIns="61544" bIns="30772"/>
              <a:lstStyle/>
              <a:p>
                <a:endParaRPr lang="en-US" dirty="0"/>
              </a:p>
            </p:txBody>
          </p:sp>
          <p:sp>
            <p:nvSpPr>
              <p:cNvPr id="160" name="Freeform 30">
                <a:extLst>
                  <a:ext uri="{FF2B5EF4-FFF2-40B4-BE49-F238E27FC236}">
                    <a16:creationId xmlns:a16="http://schemas.microsoft.com/office/drawing/2014/main" id="{F0A6AAB6-8787-B028-4523-DEFA8743128C}"/>
                  </a:ext>
                </a:extLst>
              </p:cNvPr>
              <p:cNvSpPr>
                <a:spLocks noChangeAspect="1"/>
              </p:cNvSpPr>
              <p:nvPr/>
            </p:nvSpPr>
            <p:spPr bwMode="ltGray">
              <a:xfrm>
                <a:off x="5522736" y="3611818"/>
                <a:ext cx="418017" cy="425730"/>
              </a:xfrm>
              <a:custGeom>
                <a:avLst/>
                <a:gdLst>
                  <a:gd name="T0" fmla="*/ 0 w 316"/>
                  <a:gd name="T1" fmla="*/ 0 h 355"/>
                  <a:gd name="T2" fmla="*/ 2147483646 w 316"/>
                  <a:gd name="T3" fmla="*/ 0 h 355"/>
                  <a:gd name="T4" fmla="*/ 2147483646 w 316"/>
                  <a:gd name="T5" fmla="*/ 2147483646 h 355"/>
                  <a:gd name="T6" fmla="*/ 2147483646 w 316"/>
                  <a:gd name="T7" fmla="*/ 2147483646 h 355"/>
                  <a:gd name="T8" fmla="*/ 2147483646 w 316"/>
                  <a:gd name="T9" fmla="*/ 2147483646 h 355"/>
                  <a:gd name="T10" fmla="*/ 2147483646 w 316"/>
                  <a:gd name="T11" fmla="*/ 2147483646 h 355"/>
                  <a:gd name="T12" fmla="*/ 2147483646 w 316"/>
                  <a:gd name="T13" fmla="*/ 2147483646 h 355"/>
                  <a:gd name="T14" fmla="*/ 2147483646 w 316"/>
                  <a:gd name="T15" fmla="*/ 2147483646 h 355"/>
                  <a:gd name="T16" fmla="*/ 2147483646 w 316"/>
                  <a:gd name="T17" fmla="*/ 2147483646 h 355"/>
                  <a:gd name="T18" fmla="*/ 2147483646 w 316"/>
                  <a:gd name="T19" fmla="*/ 2147483646 h 355"/>
                  <a:gd name="T20" fmla="*/ 0 w 316"/>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6"/>
                  <a:gd name="T34" fmla="*/ 0 h 355"/>
                  <a:gd name="T35" fmla="*/ 316 w 316"/>
                  <a:gd name="T36" fmla="*/ 355 h 3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6" h="355">
                    <a:moveTo>
                      <a:pt x="0" y="0"/>
                    </a:moveTo>
                    <a:lnTo>
                      <a:pt x="159" y="0"/>
                    </a:lnTo>
                    <a:lnTo>
                      <a:pt x="146" y="28"/>
                    </a:lnTo>
                    <a:lnTo>
                      <a:pt x="283" y="190"/>
                    </a:lnTo>
                    <a:lnTo>
                      <a:pt x="316" y="249"/>
                    </a:lnTo>
                    <a:lnTo>
                      <a:pt x="275" y="355"/>
                    </a:lnTo>
                    <a:lnTo>
                      <a:pt x="57" y="355"/>
                    </a:lnTo>
                    <a:lnTo>
                      <a:pt x="35" y="311"/>
                    </a:lnTo>
                    <a:lnTo>
                      <a:pt x="23" y="255"/>
                    </a:lnTo>
                    <a:lnTo>
                      <a:pt x="45" y="224"/>
                    </a:lnTo>
                    <a:lnTo>
                      <a:pt x="0" y="0"/>
                    </a:lnTo>
                    <a:close/>
                  </a:path>
                </a:pathLst>
              </a:custGeom>
              <a:solidFill>
                <a:srgbClr val="00B0F0"/>
              </a:solidFill>
              <a:ln w="6350">
                <a:solidFill>
                  <a:srgbClr val="000000"/>
                </a:solidFill>
                <a:round/>
                <a:headEnd/>
                <a:tailEnd/>
              </a:ln>
            </p:spPr>
            <p:txBody>
              <a:bodyPr lIns="61544" tIns="30772" rIns="61544" bIns="30772"/>
              <a:lstStyle/>
              <a:p>
                <a:endParaRPr lang="en-US" dirty="0"/>
              </a:p>
            </p:txBody>
          </p:sp>
          <p:sp>
            <p:nvSpPr>
              <p:cNvPr id="161" name="Freeform 31">
                <a:extLst>
                  <a:ext uri="{FF2B5EF4-FFF2-40B4-BE49-F238E27FC236}">
                    <a16:creationId xmlns:a16="http://schemas.microsoft.com/office/drawing/2014/main" id="{06B0BADF-16C8-C991-6FE1-11AD421A8BA6}"/>
                  </a:ext>
                </a:extLst>
              </p:cNvPr>
              <p:cNvSpPr>
                <a:spLocks noChangeAspect="1"/>
              </p:cNvSpPr>
              <p:nvPr/>
            </p:nvSpPr>
            <p:spPr bwMode="ltGray">
              <a:xfrm>
                <a:off x="5246825" y="3610766"/>
                <a:ext cx="335036" cy="444650"/>
              </a:xfrm>
              <a:custGeom>
                <a:avLst/>
                <a:gdLst>
                  <a:gd name="T0" fmla="*/ 2147483646 w 255"/>
                  <a:gd name="T1" fmla="*/ 0 h 371"/>
                  <a:gd name="T2" fmla="*/ 2147483646 w 255"/>
                  <a:gd name="T3" fmla="*/ 0 h 371"/>
                  <a:gd name="T4" fmla="*/ 2147483646 w 255"/>
                  <a:gd name="T5" fmla="*/ 2147483646 h 371"/>
                  <a:gd name="T6" fmla="*/ 2147483646 w 255"/>
                  <a:gd name="T7" fmla="*/ 2147483646 h 371"/>
                  <a:gd name="T8" fmla="*/ 2147483646 w 255"/>
                  <a:gd name="T9" fmla="*/ 2147483646 h 371"/>
                  <a:gd name="T10" fmla="*/ 2147483646 w 255"/>
                  <a:gd name="T11" fmla="*/ 2147483646 h 371"/>
                  <a:gd name="T12" fmla="*/ 2147483646 w 255"/>
                  <a:gd name="T13" fmla="*/ 2147483646 h 371"/>
                  <a:gd name="T14" fmla="*/ 0 w 255"/>
                  <a:gd name="T15" fmla="*/ 2147483646 h 371"/>
                  <a:gd name="T16" fmla="*/ 2147483646 w 255"/>
                  <a:gd name="T17" fmla="*/ 2147483646 h 371"/>
                  <a:gd name="T18" fmla="*/ 2147483646 w 255"/>
                  <a:gd name="T19" fmla="*/ 0 h 3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5"/>
                  <a:gd name="T31" fmla="*/ 0 h 371"/>
                  <a:gd name="T32" fmla="*/ 255 w 255"/>
                  <a:gd name="T33" fmla="*/ 371 h 3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5" h="371">
                    <a:moveTo>
                      <a:pt x="52" y="0"/>
                    </a:moveTo>
                    <a:lnTo>
                      <a:pt x="212" y="0"/>
                    </a:lnTo>
                    <a:lnTo>
                      <a:pt x="255" y="227"/>
                    </a:lnTo>
                    <a:lnTo>
                      <a:pt x="234" y="257"/>
                    </a:lnTo>
                    <a:lnTo>
                      <a:pt x="244" y="310"/>
                    </a:lnTo>
                    <a:lnTo>
                      <a:pt x="66" y="310"/>
                    </a:lnTo>
                    <a:lnTo>
                      <a:pt x="63" y="362"/>
                    </a:lnTo>
                    <a:lnTo>
                      <a:pt x="0" y="371"/>
                    </a:lnTo>
                    <a:lnTo>
                      <a:pt x="2" y="267"/>
                    </a:lnTo>
                    <a:lnTo>
                      <a:pt x="52" y="0"/>
                    </a:lnTo>
                    <a:close/>
                  </a:path>
                </a:pathLst>
              </a:custGeom>
              <a:solidFill>
                <a:srgbClr val="00B0F0"/>
              </a:solidFill>
              <a:ln w="6350">
                <a:solidFill>
                  <a:srgbClr val="000000"/>
                </a:solidFill>
                <a:round/>
                <a:headEnd/>
                <a:tailEnd/>
              </a:ln>
            </p:spPr>
            <p:txBody>
              <a:bodyPr lIns="61544" tIns="30772" rIns="61544" bIns="30772"/>
              <a:lstStyle/>
              <a:p>
                <a:endParaRPr lang="en-US" dirty="0"/>
              </a:p>
            </p:txBody>
          </p:sp>
          <p:sp>
            <p:nvSpPr>
              <p:cNvPr id="162" name="Freeform 32">
                <a:extLst>
                  <a:ext uri="{FF2B5EF4-FFF2-40B4-BE49-F238E27FC236}">
                    <a16:creationId xmlns:a16="http://schemas.microsoft.com/office/drawing/2014/main" id="{2A7CAAFD-432F-AE89-9182-40CBA09967DE}"/>
                  </a:ext>
                </a:extLst>
              </p:cNvPr>
              <p:cNvSpPr>
                <a:spLocks noChangeAspect="1"/>
              </p:cNvSpPr>
              <p:nvPr/>
            </p:nvSpPr>
            <p:spPr bwMode="ltGray">
              <a:xfrm>
                <a:off x="5013441" y="3610766"/>
                <a:ext cx="299768" cy="480390"/>
              </a:xfrm>
              <a:custGeom>
                <a:avLst/>
                <a:gdLst>
                  <a:gd name="T0" fmla="*/ 2147483646 w 227"/>
                  <a:gd name="T1" fmla="*/ 0 h 401"/>
                  <a:gd name="T2" fmla="*/ 2147483646 w 227"/>
                  <a:gd name="T3" fmla="*/ 0 h 401"/>
                  <a:gd name="T4" fmla="*/ 2147483646 w 227"/>
                  <a:gd name="T5" fmla="*/ 2147483646 h 401"/>
                  <a:gd name="T6" fmla="*/ 2147483646 w 227"/>
                  <a:gd name="T7" fmla="*/ 2147483646 h 401"/>
                  <a:gd name="T8" fmla="*/ 2147483646 w 227"/>
                  <a:gd name="T9" fmla="*/ 2147483646 h 401"/>
                  <a:gd name="T10" fmla="*/ 2147483646 w 227"/>
                  <a:gd name="T11" fmla="*/ 2147483646 h 401"/>
                  <a:gd name="T12" fmla="*/ 0 w 227"/>
                  <a:gd name="T13" fmla="*/ 2147483646 h 401"/>
                  <a:gd name="T14" fmla="*/ 2147483646 w 227"/>
                  <a:gd name="T15" fmla="*/ 2147483646 h 401"/>
                  <a:gd name="T16" fmla="*/ 2147483646 w 227"/>
                  <a:gd name="T17" fmla="*/ 2147483646 h 401"/>
                  <a:gd name="T18" fmla="*/ 2147483646 w 227"/>
                  <a:gd name="T19" fmla="*/ 2147483646 h 401"/>
                  <a:gd name="T20" fmla="*/ 2147483646 w 227"/>
                  <a:gd name="T21" fmla="*/ 0 h 4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7"/>
                  <a:gd name="T34" fmla="*/ 0 h 401"/>
                  <a:gd name="T35" fmla="*/ 227 w 227"/>
                  <a:gd name="T36" fmla="*/ 401 h 4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7" h="401">
                    <a:moveTo>
                      <a:pt x="76" y="0"/>
                    </a:moveTo>
                    <a:lnTo>
                      <a:pt x="227" y="0"/>
                    </a:lnTo>
                    <a:lnTo>
                      <a:pt x="178" y="267"/>
                    </a:lnTo>
                    <a:lnTo>
                      <a:pt x="176" y="371"/>
                    </a:lnTo>
                    <a:lnTo>
                      <a:pt x="129" y="401"/>
                    </a:lnTo>
                    <a:lnTo>
                      <a:pt x="105" y="332"/>
                    </a:lnTo>
                    <a:lnTo>
                      <a:pt x="0" y="332"/>
                    </a:lnTo>
                    <a:lnTo>
                      <a:pt x="33" y="217"/>
                    </a:lnTo>
                    <a:lnTo>
                      <a:pt x="1" y="157"/>
                    </a:lnTo>
                    <a:lnTo>
                      <a:pt x="31" y="60"/>
                    </a:lnTo>
                    <a:lnTo>
                      <a:pt x="76" y="0"/>
                    </a:lnTo>
                    <a:close/>
                  </a:path>
                </a:pathLst>
              </a:custGeom>
              <a:solidFill>
                <a:srgbClr val="00B0F0"/>
              </a:solidFill>
              <a:ln w="6350">
                <a:solidFill>
                  <a:srgbClr val="000000"/>
                </a:solidFill>
                <a:round/>
                <a:headEnd/>
                <a:tailEnd/>
              </a:ln>
            </p:spPr>
            <p:txBody>
              <a:bodyPr lIns="61544" tIns="30772" rIns="61544" bIns="30772"/>
              <a:lstStyle/>
              <a:p>
                <a:endParaRPr lang="en-US" dirty="0"/>
              </a:p>
            </p:txBody>
          </p:sp>
          <p:sp>
            <p:nvSpPr>
              <p:cNvPr id="163" name="Freeform 33">
                <a:extLst>
                  <a:ext uri="{FF2B5EF4-FFF2-40B4-BE49-F238E27FC236}">
                    <a16:creationId xmlns:a16="http://schemas.microsoft.com/office/drawing/2014/main" id="{4B160906-073A-0C10-E03F-BA0B1E389302}"/>
                  </a:ext>
                </a:extLst>
              </p:cNvPr>
              <p:cNvSpPr>
                <a:spLocks noChangeAspect="1"/>
              </p:cNvSpPr>
              <p:nvPr/>
            </p:nvSpPr>
            <p:spPr bwMode="ltGray">
              <a:xfrm>
                <a:off x="4774873" y="3791570"/>
                <a:ext cx="441873" cy="384733"/>
              </a:xfrm>
              <a:custGeom>
                <a:avLst/>
                <a:gdLst>
                  <a:gd name="T0" fmla="*/ 2147483646 w 334"/>
                  <a:gd name="T1" fmla="*/ 0 h 322"/>
                  <a:gd name="T2" fmla="*/ 2147483646 w 334"/>
                  <a:gd name="T3" fmla="*/ 0 h 322"/>
                  <a:gd name="T4" fmla="*/ 2147483646 w 334"/>
                  <a:gd name="T5" fmla="*/ 2147483646 h 322"/>
                  <a:gd name="T6" fmla="*/ 2147483646 w 334"/>
                  <a:gd name="T7" fmla="*/ 2147483646 h 322"/>
                  <a:gd name="T8" fmla="*/ 2147483646 w 334"/>
                  <a:gd name="T9" fmla="*/ 2147483646 h 322"/>
                  <a:gd name="T10" fmla="*/ 2147483646 w 334"/>
                  <a:gd name="T11" fmla="*/ 2147483646 h 322"/>
                  <a:gd name="T12" fmla="*/ 2147483646 w 334"/>
                  <a:gd name="T13" fmla="*/ 2147483646 h 322"/>
                  <a:gd name="T14" fmla="*/ 2147483646 w 334"/>
                  <a:gd name="T15" fmla="*/ 2147483646 h 322"/>
                  <a:gd name="T16" fmla="*/ 2147483646 w 334"/>
                  <a:gd name="T17" fmla="*/ 2147483646 h 322"/>
                  <a:gd name="T18" fmla="*/ 2147483646 w 334"/>
                  <a:gd name="T19" fmla="*/ 2147483646 h 322"/>
                  <a:gd name="T20" fmla="*/ 0 w 334"/>
                  <a:gd name="T21" fmla="*/ 2147483646 h 322"/>
                  <a:gd name="T22" fmla="*/ 2147483646 w 334"/>
                  <a:gd name="T23" fmla="*/ 0 h 3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4"/>
                  <a:gd name="T37" fmla="*/ 0 h 322"/>
                  <a:gd name="T38" fmla="*/ 334 w 334"/>
                  <a:gd name="T39" fmla="*/ 322 h 3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4" h="322">
                    <a:moveTo>
                      <a:pt x="3" y="0"/>
                    </a:moveTo>
                    <a:lnTo>
                      <a:pt x="182" y="0"/>
                    </a:lnTo>
                    <a:lnTo>
                      <a:pt x="213" y="62"/>
                    </a:lnTo>
                    <a:lnTo>
                      <a:pt x="180" y="178"/>
                    </a:lnTo>
                    <a:lnTo>
                      <a:pt x="285" y="178"/>
                    </a:lnTo>
                    <a:lnTo>
                      <a:pt x="309" y="249"/>
                    </a:lnTo>
                    <a:lnTo>
                      <a:pt x="334" y="322"/>
                    </a:lnTo>
                    <a:lnTo>
                      <a:pt x="193" y="314"/>
                    </a:lnTo>
                    <a:lnTo>
                      <a:pt x="23" y="250"/>
                    </a:lnTo>
                    <a:lnTo>
                      <a:pt x="43" y="200"/>
                    </a:lnTo>
                    <a:lnTo>
                      <a:pt x="0" y="99"/>
                    </a:lnTo>
                    <a:lnTo>
                      <a:pt x="3" y="0"/>
                    </a:lnTo>
                    <a:close/>
                  </a:path>
                </a:pathLst>
              </a:custGeom>
              <a:solidFill>
                <a:srgbClr val="FFC000"/>
              </a:solidFill>
              <a:ln w="6350">
                <a:solidFill>
                  <a:srgbClr val="000000"/>
                </a:solidFill>
                <a:round/>
                <a:headEnd/>
                <a:tailEnd/>
              </a:ln>
            </p:spPr>
            <p:txBody>
              <a:bodyPr lIns="61544" tIns="30772" rIns="61544" bIns="30772"/>
              <a:lstStyle/>
              <a:p>
                <a:endParaRPr lang="en-US" dirty="0"/>
              </a:p>
            </p:txBody>
          </p:sp>
          <p:sp>
            <p:nvSpPr>
              <p:cNvPr id="164" name="Freeform 35">
                <a:extLst>
                  <a:ext uri="{FF2B5EF4-FFF2-40B4-BE49-F238E27FC236}">
                    <a16:creationId xmlns:a16="http://schemas.microsoft.com/office/drawing/2014/main" id="{2BF5FB97-1366-2597-9A1E-30E15060E5DC}"/>
                  </a:ext>
                </a:extLst>
              </p:cNvPr>
              <p:cNvSpPr>
                <a:spLocks noChangeAspect="1"/>
              </p:cNvSpPr>
              <p:nvPr/>
            </p:nvSpPr>
            <p:spPr bwMode="ltGray">
              <a:xfrm>
                <a:off x="2114301" y="2416624"/>
                <a:ext cx="662810" cy="457264"/>
              </a:xfrm>
              <a:custGeom>
                <a:avLst/>
                <a:gdLst>
                  <a:gd name="T0" fmla="*/ 2147483646 w 501"/>
                  <a:gd name="T1" fmla="*/ 0 h 381"/>
                  <a:gd name="T2" fmla="*/ 2147483646 w 501"/>
                  <a:gd name="T3" fmla="*/ 2147483646 h 381"/>
                  <a:gd name="T4" fmla="*/ 2147483646 w 501"/>
                  <a:gd name="T5" fmla="*/ 2147483646 h 381"/>
                  <a:gd name="T6" fmla="*/ 2147483646 w 501"/>
                  <a:gd name="T7" fmla="*/ 2147483646 h 381"/>
                  <a:gd name="T8" fmla="*/ 2147483646 w 501"/>
                  <a:gd name="T9" fmla="*/ 2147483646 h 381"/>
                  <a:gd name="T10" fmla="*/ 2147483646 w 501"/>
                  <a:gd name="T11" fmla="*/ 2147483646 h 381"/>
                  <a:gd name="T12" fmla="*/ 2147483646 w 501"/>
                  <a:gd name="T13" fmla="*/ 2147483646 h 381"/>
                  <a:gd name="T14" fmla="*/ 2147483646 w 501"/>
                  <a:gd name="T15" fmla="*/ 2147483646 h 381"/>
                  <a:gd name="T16" fmla="*/ 2147483646 w 501"/>
                  <a:gd name="T17" fmla="*/ 2147483646 h 381"/>
                  <a:gd name="T18" fmla="*/ 2147483646 w 501"/>
                  <a:gd name="T19" fmla="*/ 2147483646 h 381"/>
                  <a:gd name="T20" fmla="*/ 0 w 501"/>
                  <a:gd name="T21" fmla="*/ 2147483646 h 381"/>
                  <a:gd name="T22" fmla="*/ 2147483646 w 501"/>
                  <a:gd name="T23" fmla="*/ 0 h 3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1"/>
                  <a:gd name="T37" fmla="*/ 0 h 381"/>
                  <a:gd name="T38" fmla="*/ 501 w 501"/>
                  <a:gd name="T39" fmla="*/ 381 h 3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1" h="381">
                    <a:moveTo>
                      <a:pt x="32" y="0"/>
                    </a:moveTo>
                    <a:lnTo>
                      <a:pt x="88" y="2"/>
                    </a:lnTo>
                    <a:lnTo>
                      <a:pt x="101" y="51"/>
                    </a:lnTo>
                    <a:lnTo>
                      <a:pt x="314" y="8"/>
                    </a:lnTo>
                    <a:lnTo>
                      <a:pt x="477" y="8"/>
                    </a:lnTo>
                    <a:lnTo>
                      <a:pt x="501" y="47"/>
                    </a:lnTo>
                    <a:lnTo>
                      <a:pt x="467" y="190"/>
                    </a:lnTo>
                    <a:lnTo>
                      <a:pt x="489" y="196"/>
                    </a:lnTo>
                    <a:lnTo>
                      <a:pt x="489" y="381"/>
                    </a:lnTo>
                    <a:lnTo>
                      <a:pt x="14" y="381"/>
                    </a:lnTo>
                    <a:lnTo>
                      <a:pt x="0" y="299"/>
                    </a:lnTo>
                    <a:lnTo>
                      <a:pt x="32" y="0"/>
                    </a:lnTo>
                    <a:close/>
                  </a:path>
                </a:pathLst>
              </a:custGeom>
              <a:solidFill>
                <a:schemeClr val="tx1">
                  <a:lumMod val="50000"/>
                </a:schemeClr>
              </a:solidFill>
              <a:ln w="6350">
                <a:solidFill>
                  <a:schemeClr val="bg1"/>
                </a:solidFill>
                <a:round/>
                <a:headEnd/>
                <a:tailEnd/>
              </a:ln>
            </p:spPr>
            <p:txBody>
              <a:bodyPr lIns="61544" tIns="30772" rIns="61544" bIns="30772"/>
              <a:lstStyle/>
              <a:p>
                <a:endParaRPr lang="en-US" dirty="0"/>
              </a:p>
            </p:txBody>
          </p:sp>
          <p:sp>
            <p:nvSpPr>
              <p:cNvPr id="165" name="Freeform 36">
                <a:extLst>
                  <a:ext uri="{FF2B5EF4-FFF2-40B4-BE49-F238E27FC236}">
                    <a16:creationId xmlns:a16="http://schemas.microsoft.com/office/drawing/2014/main" id="{CAAF1D90-B2CD-1783-5850-06A94E800B6E}"/>
                  </a:ext>
                </a:extLst>
              </p:cNvPr>
              <p:cNvSpPr>
                <a:spLocks noChangeAspect="1"/>
              </p:cNvSpPr>
              <p:nvPr/>
            </p:nvSpPr>
            <p:spPr bwMode="ltGray">
              <a:xfrm>
                <a:off x="2137638" y="2873105"/>
                <a:ext cx="916938" cy="925041"/>
              </a:xfrm>
              <a:custGeom>
                <a:avLst/>
                <a:gdLst>
                  <a:gd name="T0" fmla="*/ 2147483646 w 693"/>
                  <a:gd name="T1" fmla="*/ 0 h 772"/>
                  <a:gd name="T2" fmla="*/ 2147483646 w 693"/>
                  <a:gd name="T3" fmla="*/ 0 h 772"/>
                  <a:gd name="T4" fmla="*/ 2147483646 w 693"/>
                  <a:gd name="T5" fmla="*/ 2147483646 h 772"/>
                  <a:gd name="T6" fmla="*/ 2147483646 w 693"/>
                  <a:gd name="T7" fmla="*/ 2147483646 h 772"/>
                  <a:gd name="T8" fmla="*/ 2147483646 w 693"/>
                  <a:gd name="T9" fmla="*/ 2147483646 h 772"/>
                  <a:gd name="T10" fmla="*/ 2147483646 w 693"/>
                  <a:gd name="T11" fmla="*/ 2147483646 h 772"/>
                  <a:gd name="T12" fmla="*/ 2147483646 w 693"/>
                  <a:gd name="T13" fmla="*/ 2147483646 h 772"/>
                  <a:gd name="T14" fmla="*/ 2147483646 w 693"/>
                  <a:gd name="T15" fmla="*/ 2147483646 h 772"/>
                  <a:gd name="T16" fmla="*/ 2147483646 w 693"/>
                  <a:gd name="T17" fmla="*/ 2147483646 h 772"/>
                  <a:gd name="T18" fmla="*/ 2147483646 w 693"/>
                  <a:gd name="T19" fmla="*/ 2147483646 h 772"/>
                  <a:gd name="T20" fmla="*/ 2147483646 w 693"/>
                  <a:gd name="T21" fmla="*/ 2147483646 h 772"/>
                  <a:gd name="T22" fmla="*/ 2147483646 w 693"/>
                  <a:gd name="T23" fmla="*/ 2147483646 h 772"/>
                  <a:gd name="T24" fmla="*/ 0 w 693"/>
                  <a:gd name="T25" fmla="*/ 2147483646 h 772"/>
                  <a:gd name="T26" fmla="*/ 2147483646 w 693"/>
                  <a:gd name="T27" fmla="*/ 0 h 7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3"/>
                  <a:gd name="T43" fmla="*/ 0 h 772"/>
                  <a:gd name="T44" fmla="*/ 693 w 693"/>
                  <a:gd name="T45" fmla="*/ 772 h 7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3" h="772">
                    <a:moveTo>
                      <a:pt x="16" y="0"/>
                    </a:moveTo>
                    <a:lnTo>
                      <a:pt x="298" y="0"/>
                    </a:lnTo>
                    <a:lnTo>
                      <a:pt x="298" y="263"/>
                    </a:lnTo>
                    <a:lnTo>
                      <a:pt x="661" y="625"/>
                    </a:lnTo>
                    <a:lnTo>
                      <a:pt x="693" y="667"/>
                    </a:lnTo>
                    <a:lnTo>
                      <a:pt x="677" y="772"/>
                    </a:lnTo>
                    <a:lnTo>
                      <a:pt x="495" y="772"/>
                    </a:lnTo>
                    <a:lnTo>
                      <a:pt x="334" y="642"/>
                    </a:lnTo>
                    <a:lnTo>
                      <a:pt x="277" y="642"/>
                    </a:lnTo>
                    <a:lnTo>
                      <a:pt x="140" y="400"/>
                    </a:lnTo>
                    <a:lnTo>
                      <a:pt x="44" y="251"/>
                    </a:lnTo>
                    <a:lnTo>
                      <a:pt x="56" y="194"/>
                    </a:lnTo>
                    <a:lnTo>
                      <a:pt x="0" y="118"/>
                    </a:lnTo>
                    <a:lnTo>
                      <a:pt x="16" y="0"/>
                    </a:lnTo>
                    <a:close/>
                  </a:path>
                </a:pathLst>
              </a:custGeom>
              <a:solidFill>
                <a:schemeClr val="tx1">
                  <a:lumMod val="50000"/>
                </a:schemeClr>
              </a:solidFill>
              <a:ln w="6350">
                <a:solidFill>
                  <a:schemeClr val="bg1"/>
                </a:solidFill>
                <a:round/>
                <a:headEnd/>
                <a:tailEnd/>
              </a:ln>
            </p:spPr>
            <p:txBody>
              <a:bodyPr lIns="61544" tIns="30772" rIns="61544" bIns="30772"/>
              <a:lstStyle/>
              <a:p>
                <a:endParaRPr lang="en-US" dirty="0"/>
              </a:p>
            </p:txBody>
          </p:sp>
          <p:sp>
            <p:nvSpPr>
              <p:cNvPr id="166" name="Freeform 38">
                <a:extLst>
                  <a:ext uri="{FF2B5EF4-FFF2-40B4-BE49-F238E27FC236}">
                    <a16:creationId xmlns:a16="http://schemas.microsoft.com/office/drawing/2014/main" id="{2747D317-34C7-63F2-8DD6-534097B0530F}"/>
                  </a:ext>
                </a:extLst>
              </p:cNvPr>
              <p:cNvSpPr>
                <a:spLocks noChangeAspect="1"/>
              </p:cNvSpPr>
              <p:nvPr/>
            </p:nvSpPr>
            <p:spPr bwMode="ltGray">
              <a:xfrm>
                <a:off x="2838308" y="2121241"/>
                <a:ext cx="1056968" cy="495108"/>
              </a:xfrm>
              <a:custGeom>
                <a:avLst/>
                <a:gdLst>
                  <a:gd name="T0" fmla="*/ 2147483646 w 800"/>
                  <a:gd name="T1" fmla="*/ 0 h 413"/>
                  <a:gd name="T2" fmla="*/ 2147483646 w 800"/>
                  <a:gd name="T3" fmla="*/ 0 h 413"/>
                  <a:gd name="T4" fmla="*/ 2147483646 w 800"/>
                  <a:gd name="T5" fmla="*/ 2147483646 h 413"/>
                  <a:gd name="T6" fmla="*/ 2147483646 w 800"/>
                  <a:gd name="T7" fmla="*/ 2147483646 h 413"/>
                  <a:gd name="T8" fmla="*/ 2147483646 w 800"/>
                  <a:gd name="T9" fmla="*/ 2147483646 h 413"/>
                  <a:gd name="T10" fmla="*/ 2147483646 w 800"/>
                  <a:gd name="T11" fmla="*/ 2147483646 h 413"/>
                  <a:gd name="T12" fmla="*/ 2147483646 w 800"/>
                  <a:gd name="T13" fmla="*/ 2147483646 h 413"/>
                  <a:gd name="T14" fmla="*/ 2147483646 w 800"/>
                  <a:gd name="T15" fmla="*/ 2147483646 h 413"/>
                  <a:gd name="T16" fmla="*/ 2147483646 w 800"/>
                  <a:gd name="T17" fmla="*/ 2147483646 h 413"/>
                  <a:gd name="T18" fmla="*/ 2147483646 w 800"/>
                  <a:gd name="T19" fmla="*/ 2147483646 h 413"/>
                  <a:gd name="T20" fmla="*/ 0 w 800"/>
                  <a:gd name="T21" fmla="*/ 2147483646 h 413"/>
                  <a:gd name="T22" fmla="*/ 2147483646 w 800"/>
                  <a:gd name="T23" fmla="*/ 0 h 4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0"/>
                  <a:gd name="T37" fmla="*/ 0 h 413"/>
                  <a:gd name="T38" fmla="*/ 800 w 800"/>
                  <a:gd name="T39" fmla="*/ 413 h 4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0" h="413">
                    <a:moveTo>
                      <a:pt x="2" y="0"/>
                    </a:moveTo>
                    <a:lnTo>
                      <a:pt x="800" y="0"/>
                    </a:lnTo>
                    <a:lnTo>
                      <a:pt x="800" y="358"/>
                    </a:lnTo>
                    <a:lnTo>
                      <a:pt x="329" y="358"/>
                    </a:lnTo>
                    <a:lnTo>
                      <a:pt x="329" y="380"/>
                    </a:lnTo>
                    <a:lnTo>
                      <a:pt x="216" y="413"/>
                    </a:lnTo>
                    <a:lnTo>
                      <a:pt x="149" y="298"/>
                    </a:lnTo>
                    <a:lnTo>
                      <a:pt x="109" y="314"/>
                    </a:lnTo>
                    <a:lnTo>
                      <a:pt x="99" y="292"/>
                    </a:lnTo>
                    <a:lnTo>
                      <a:pt x="123" y="231"/>
                    </a:lnTo>
                    <a:lnTo>
                      <a:pt x="0" y="104"/>
                    </a:lnTo>
                    <a:lnTo>
                      <a:pt x="2" y="0"/>
                    </a:lnTo>
                    <a:close/>
                  </a:path>
                </a:pathLst>
              </a:custGeom>
              <a:solidFill>
                <a:schemeClr val="tx1">
                  <a:lumMod val="50000"/>
                </a:schemeClr>
              </a:solidFill>
              <a:ln w="6350">
                <a:solidFill>
                  <a:schemeClr val="bg1"/>
                </a:solidFill>
                <a:round/>
                <a:headEnd/>
                <a:tailEnd/>
              </a:ln>
            </p:spPr>
            <p:txBody>
              <a:bodyPr lIns="61544" tIns="30772" rIns="61544" bIns="30772"/>
              <a:lstStyle/>
              <a:p>
                <a:endParaRPr lang="en-US" dirty="0"/>
              </a:p>
            </p:txBody>
          </p:sp>
          <p:sp>
            <p:nvSpPr>
              <p:cNvPr id="167" name="Freeform 39">
                <a:extLst>
                  <a:ext uri="{FF2B5EF4-FFF2-40B4-BE49-F238E27FC236}">
                    <a16:creationId xmlns:a16="http://schemas.microsoft.com/office/drawing/2014/main" id="{38742505-970F-85D8-78C1-83BAC47452AA}"/>
                  </a:ext>
                </a:extLst>
              </p:cNvPr>
              <p:cNvSpPr>
                <a:spLocks noChangeAspect="1"/>
              </p:cNvSpPr>
              <p:nvPr/>
            </p:nvSpPr>
            <p:spPr bwMode="ltGray">
              <a:xfrm>
                <a:off x="3893201" y="2121240"/>
                <a:ext cx="656586" cy="318509"/>
              </a:xfrm>
              <a:custGeom>
                <a:avLst/>
                <a:gdLst>
                  <a:gd name="T0" fmla="*/ 0 w 498"/>
                  <a:gd name="T1" fmla="*/ 0 h 265"/>
                  <a:gd name="T2" fmla="*/ 2147483646 w 498"/>
                  <a:gd name="T3" fmla="*/ 0 h 265"/>
                  <a:gd name="T4" fmla="*/ 2147483646 w 498"/>
                  <a:gd name="T5" fmla="*/ 2147483646 h 265"/>
                  <a:gd name="T6" fmla="*/ 2147483646 w 498"/>
                  <a:gd name="T7" fmla="*/ 2147483646 h 265"/>
                  <a:gd name="T8" fmla="*/ 2147483646 w 498"/>
                  <a:gd name="T9" fmla="*/ 2147483646 h 265"/>
                  <a:gd name="T10" fmla="*/ 0 w 498"/>
                  <a:gd name="T11" fmla="*/ 0 h 265"/>
                  <a:gd name="T12" fmla="*/ 0 60000 65536"/>
                  <a:gd name="T13" fmla="*/ 0 60000 65536"/>
                  <a:gd name="T14" fmla="*/ 0 60000 65536"/>
                  <a:gd name="T15" fmla="*/ 0 60000 65536"/>
                  <a:gd name="T16" fmla="*/ 0 60000 65536"/>
                  <a:gd name="T17" fmla="*/ 0 60000 65536"/>
                  <a:gd name="T18" fmla="*/ 0 w 498"/>
                  <a:gd name="T19" fmla="*/ 0 h 265"/>
                  <a:gd name="T20" fmla="*/ 498 w 498"/>
                  <a:gd name="T21" fmla="*/ 265 h 265"/>
                </a:gdLst>
                <a:ahLst/>
                <a:cxnLst>
                  <a:cxn ang="T12">
                    <a:pos x="T0" y="T1"/>
                  </a:cxn>
                  <a:cxn ang="T13">
                    <a:pos x="T2" y="T3"/>
                  </a:cxn>
                  <a:cxn ang="T14">
                    <a:pos x="T4" y="T5"/>
                  </a:cxn>
                  <a:cxn ang="T15">
                    <a:pos x="T6" y="T7"/>
                  </a:cxn>
                  <a:cxn ang="T16">
                    <a:pos x="T8" y="T9"/>
                  </a:cxn>
                  <a:cxn ang="T17">
                    <a:pos x="T10" y="T11"/>
                  </a:cxn>
                </a:cxnLst>
                <a:rect l="T18" t="T19" r="T20" b="T21"/>
                <a:pathLst>
                  <a:path w="498" h="265">
                    <a:moveTo>
                      <a:pt x="0" y="0"/>
                    </a:moveTo>
                    <a:lnTo>
                      <a:pt x="448" y="0"/>
                    </a:lnTo>
                    <a:lnTo>
                      <a:pt x="490" y="199"/>
                    </a:lnTo>
                    <a:lnTo>
                      <a:pt x="498" y="265"/>
                    </a:lnTo>
                    <a:lnTo>
                      <a:pt x="2" y="265"/>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68" name="Freeform 40">
                <a:extLst>
                  <a:ext uri="{FF2B5EF4-FFF2-40B4-BE49-F238E27FC236}">
                    <a16:creationId xmlns:a16="http://schemas.microsoft.com/office/drawing/2014/main" id="{208AC916-65B9-C068-F389-E7628EA6876B}"/>
                  </a:ext>
                </a:extLst>
              </p:cNvPr>
              <p:cNvSpPr>
                <a:spLocks noChangeAspect="1"/>
              </p:cNvSpPr>
              <p:nvPr/>
            </p:nvSpPr>
            <p:spPr bwMode="ltGray">
              <a:xfrm>
                <a:off x="2730434" y="2121242"/>
                <a:ext cx="538338" cy="751596"/>
              </a:xfrm>
              <a:custGeom>
                <a:avLst/>
                <a:gdLst>
                  <a:gd name="T0" fmla="*/ 2147483646 w 410"/>
                  <a:gd name="T1" fmla="*/ 0 h 628"/>
                  <a:gd name="T2" fmla="*/ 2147483646 w 410"/>
                  <a:gd name="T3" fmla="*/ 0 h 628"/>
                  <a:gd name="T4" fmla="*/ 2147483646 w 410"/>
                  <a:gd name="T5" fmla="*/ 2147483646 h 628"/>
                  <a:gd name="T6" fmla="*/ 2147483646 w 410"/>
                  <a:gd name="T7" fmla="*/ 2147483646 h 628"/>
                  <a:gd name="T8" fmla="*/ 2147483646 w 410"/>
                  <a:gd name="T9" fmla="*/ 2147483646 h 628"/>
                  <a:gd name="T10" fmla="*/ 2147483646 w 410"/>
                  <a:gd name="T11" fmla="*/ 2147483646 h 628"/>
                  <a:gd name="T12" fmla="*/ 2147483646 w 410"/>
                  <a:gd name="T13" fmla="*/ 2147483646 h 628"/>
                  <a:gd name="T14" fmla="*/ 2147483646 w 410"/>
                  <a:gd name="T15" fmla="*/ 2147483646 h 628"/>
                  <a:gd name="T16" fmla="*/ 2147483646 w 410"/>
                  <a:gd name="T17" fmla="*/ 2147483646 h 628"/>
                  <a:gd name="T18" fmla="*/ 2147483646 w 410"/>
                  <a:gd name="T19" fmla="*/ 2147483646 h 628"/>
                  <a:gd name="T20" fmla="*/ 2147483646 w 410"/>
                  <a:gd name="T21" fmla="*/ 2147483646 h 628"/>
                  <a:gd name="T22" fmla="*/ 2147483646 w 410"/>
                  <a:gd name="T23" fmla="*/ 2147483646 h 628"/>
                  <a:gd name="T24" fmla="*/ 2147483646 w 410"/>
                  <a:gd name="T25" fmla="*/ 2147483646 h 628"/>
                  <a:gd name="T26" fmla="*/ 0 w 410"/>
                  <a:gd name="T27" fmla="*/ 2147483646 h 628"/>
                  <a:gd name="T28" fmla="*/ 2147483646 w 410"/>
                  <a:gd name="T29" fmla="*/ 2147483646 h 628"/>
                  <a:gd name="T30" fmla="*/ 2147483646 w 410"/>
                  <a:gd name="T31" fmla="*/ 2147483646 h 628"/>
                  <a:gd name="T32" fmla="*/ 2147483646 w 410"/>
                  <a:gd name="T33" fmla="*/ 0 h 6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0"/>
                  <a:gd name="T52" fmla="*/ 0 h 628"/>
                  <a:gd name="T53" fmla="*/ 410 w 410"/>
                  <a:gd name="T54" fmla="*/ 628 h 6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0" h="628">
                    <a:moveTo>
                      <a:pt x="12" y="0"/>
                    </a:moveTo>
                    <a:lnTo>
                      <a:pt x="84" y="0"/>
                    </a:lnTo>
                    <a:lnTo>
                      <a:pt x="84" y="104"/>
                    </a:lnTo>
                    <a:lnTo>
                      <a:pt x="205" y="233"/>
                    </a:lnTo>
                    <a:lnTo>
                      <a:pt x="180" y="290"/>
                    </a:lnTo>
                    <a:lnTo>
                      <a:pt x="190" y="316"/>
                    </a:lnTo>
                    <a:lnTo>
                      <a:pt x="235" y="300"/>
                    </a:lnTo>
                    <a:lnTo>
                      <a:pt x="299" y="413"/>
                    </a:lnTo>
                    <a:lnTo>
                      <a:pt x="410" y="380"/>
                    </a:lnTo>
                    <a:lnTo>
                      <a:pt x="410" y="628"/>
                    </a:lnTo>
                    <a:lnTo>
                      <a:pt x="211" y="628"/>
                    </a:lnTo>
                    <a:lnTo>
                      <a:pt x="24" y="628"/>
                    </a:lnTo>
                    <a:lnTo>
                      <a:pt x="24" y="443"/>
                    </a:lnTo>
                    <a:lnTo>
                      <a:pt x="0" y="439"/>
                    </a:lnTo>
                    <a:lnTo>
                      <a:pt x="36" y="296"/>
                    </a:lnTo>
                    <a:lnTo>
                      <a:pt x="12" y="253"/>
                    </a:lnTo>
                    <a:lnTo>
                      <a:pt x="12" y="0"/>
                    </a:lnTo>
                    <a:close/>
                  </a:path>
                </a:pathLst>
              </a:custGeom>
              <a:solidFill>
                <a:schemeClr val="tx1">
                  <a:lumMod val="50000"/>
                </a:schemeClr>
              </a:solidFill>
              <a:ln w="6350">
                <a:solidFill>
                  <a:schemeClr val="bg1"/>
                </a:solidFill>
                <a:round/>
                <a:headEnd/>
                <a:tailEnd/>
              </a:ln>
            </p:spPr>
            <p:txBody>
              <a:bodyPr lIns="61544" tIns="30772" rIns="61544" bIns="30772"/>
              <a:lstStyle/>
              <a:p>
                <a:endParaRPr lang="en-US" dirty="0"/>
              </a:p>
            </p:txBody>
          </p:sp>
          <p:sp>
            <p:nvSpPr>
              <p:cNvPr id="169" name="Freeform 41">
                <a:extLst>
                  <a:ext uri="{FF2B5EF4-FFF2-40B4-BE49-F238E27FC236}">
                    <a16:creationId xmlns:a16="http://schemas.microsoft.com/office/drawing/2014/main" id="{89C60DF3-3EDB-DC88-B796-0186368ACE51}"/>
                  </a:ext>
                </a:extLst>
              </p:cNvPr>
              <p:cNvSpPr>
                <a:spLocks noChangeAspect="1"/>
              </p:cNvSpPr>
              <p:nvPr/>
            </p:nvSpPr>
            <p:spPr bwMode="ltGray">
              <a:xfrm>
                <a:off x="4059163" y="3080969"/>
                <a:ext cx="642063" cy="300638"/>
              </a:xfrm>
              <a:custGeom>
                <a:avLst/>
                <a:gdLst>
                  <a:gd name="T0" fmla="*/ 0 w 486"/>
                  <a:gd name="T1" fmla="*/ 0 h 252"/>
                  <a:gd name="T2" fmla="*/ 2147483646 w 486"/>
                  <a:gd name="T3" fmla="*/ 0 h 252"/>
                  <a:gd name="T4" fmla="*/ 2147483646 w 486"/>
                  <a:gd name="T5" fmla="*/ 2147483646 h 252"/>
                  <a:gd name="T6" fmla="*/ 2147483646 w 486"/>
                  <a:gd name="T7" fmla="*/ 2147483646 h 252"/>
                  <a:gd name="T8" fmla="*/ 2147483646 w 486"/>
                  <a:gd name="T9" fmla="*/ 2147483646 h 252"/>
                  <a:gd name="T10" fmla="*/ 2147483646 w 486"/>
                  <a:gd name="T11" fmla="*/ 2147483646 h 252"/>
                  <a:gd name="T12" fmla="*/ 0 w 486"/>
                  <a:gd name="T13" fmla="*/ 2147483646 h 252"/>
                  <a:gd name="T14" fmla="*/ 0 w 486"/>
                  <a:gd name="T15" fmla="*/ 0 h 252"/>
                  <a:gd name="T16" fmla="*/ 0 60000 65536"/>
                  <a:gd name="T17" fmla="*/ 0 60000 65536"/>
                  <a:gd name="T18" fmla="*/ 0 60000 65536"/>
                  <a:gd name="T19" fmla="*/ 0 60000 65536"/>
                  <a:gd name="T20" fmla="*/ 0 60000 65536"/>
                  <a:gd name="T21" fmla="*/ 0 60000 65536"/>
                  <a:gd name="T22" fmla="*/ 0 60000 65536"/>
                  <a:gd name="T23" fmla="*/ 0 60000 65536"/>
                  <a:gd name="T24" fmla="*/ 0 w 486"/>
                  <a:gd name="T25" fmla="*/ 0 h 252"/>
                  <a:gd name="T26" fmla="*/ 486 w 486"/>
                  <a:gd name="T27" fmla="*/ 252 h 2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6" h="252">
                    <a:moveTo>
                      <a:pt x="0" y="0"/>
                    </a:moveTo>
                    <a:lnTo>
                      <a:pt x="460" y="0"/>
                    </a:lnTo>
                    <a:lnTo>
                      <a:pt x="474" y="18"/>
                    </a:lnTo>
                    <a:lnTo>
                      <a:pt x="454" y="40"/>
                    </a:lnTo>
                    <a:lnTo>
                      <a:pt x="486" y="70"/>
                    </a:lnTo>
                    <a:lnTo>
                      <a:pt x="486" y="252"/>
                    </a:lnTo>
                    <a:lnTo>
                      <a:pt x="0" y="252"/>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70" name="Freeform 42">
                <a:extLst>
                  <a:ext uri="{FF2B5EF4-FFF2-40B4-BE49-F238E27FC236}">
                    <a16:creationId xmlns:a16="http://schemas.microsoft.com/office/drawing/2014/main" id="{66E00D35-1273-B456-88E7-4FA13020F739}"/>
                  </a:ext>
                </a:extLst>
              </p:cNvPr>
              <p:cNvSpPr>
                <a:spLocks noChangeAspect="1"/>
              </p:cNvSpPr>
              <p:nvPr/>
            </p:nvSpPr>
            <p:spPr bwMode="ltGray">
              <a:xfrm>
                <a:off x="3895276" y="2439749"/>
                <a:ext cx="670070" cy="382631"/>
              </a:xfrm>
              <a:custGeom>
                <a:avLst/>
                <a:gdLst>
                  <a:gd name="T0" fmla="*/ 0 w 506"/>
                  <a:gd name="T1" fmla="*/ 0 h 319"/>
                  <a:gd name="T2" fmla="*/ 2147483646 w 506"/>
                  <a:gd name="T3" fmla="*/ 0 h 319"/>
                  <a:gd name="T4" fmla="*/ 2147483646 w 506"/>
                  <a:gd name="T5" fmla="*/ 2147483646 h 319"/>
                  <a:gd name="T6" fmla="*/ 2147483646 w 506"/>
                  <a:gd name="T7" fmla="*/ 2147483646 h 319"/>
                  <a:gd name="T8" fmla="*/ 2147483646 w 506"/>
                  <a:gd name="T9" fmla="*/ 2147483646 h 319"/>
                  <a:gd name="T10" fmla="*/ 2147483646 w 506"/>
                  <a:gd name="T11" fmla="*/ 2147483646 h 319"/>
                  <a:gd name="T12" fmla="*/ 2147483646 w 506"/>
                  <a:gd name="T13" fmla="*/ 2147483646 h 319"/>
                  <a:gd name="T14" fmla="*/ 2147483646 w 506"/>
                  <a:gd name="T15" fmla="*/ 2147483646 h 319"/>
                  <a:gd name="T16" fmla="*/ 2147483646 w 506"/>
                  <a:gd name="T17" fmla="*/ 2147483646 h 319"/>
                  <a:gd name="T18" fmla="*/ 2147483646 w 506"/>
                  <a:gd name="T19" fmla="*/ 2147483646 h 319"/>
                  <a:gd name="T20" fmla="*/ 0 w 506"/>
                  <a:gd name="T21" fmla="*/ 2147483646 h 319"/>
                  <a:gd name="T22" fmla="*/ 0 w 506"/>
                  <a:gd name="T23" fmla="*/ 0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6"/>
                  <a:gd name="T37" fmla="*/ 0 h 319"/>
                  <a:gd name="T38" fmla="*/ 506 w 506"/>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6" h="319">
                    <a:moveTo>
                      <a:pt x="0" y="0"/>
                    </a:moveTo>
                    <a:lnTo>
                      <a:pt x="496" y="0"/>
                    </a:lnTo>
                    <a:lnTo>
                      <a:pt x="496" y="25"/>
                    </a:lnTo>
                    <a:lnTo>
                      <a:pt x="474" y="51"/>
                    </a:lnTo>
                    <a:lnTo>
                      <a:pt x="506" y="89"/>
                    </a:lnTo>
                    <a:lnTo>
                      <a:pt x="506" y="228"/>
                    </a:lnTo>
                    <a:lnTo>
                      <a:pt x="484" y="228"/>
                    </a:lnTo>
                    <a:lnTo>
                      <a:pt x="484" y="319"/>
                    </a:lnTo>
                    <a:lnTo>
                      <a:pt x="398" y="291"/>
                    </a:lnTo>
                    <a:lnTo>
                      <a:pt x="363" y="270"/>
                    </a:lnTo>
                    <a:lnTo>
                      <a:pt x="0" y="270"/>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71" name="Freeform 43">
                <a:extLst>
                  <a:ext uri="{FF2B5EF4-FFF2-40B4-BE49-F238E27FC236}">
                    <a16:creationId xmlns:a16="http://schemas.microsoft.com/office/drawing/2014/main" id="{AF6B3A82-D472-38DF-3C4D-6D51A678DC22}"/>
                  </a:ext>
                </a:extLst>
              </p:cNvPr>
              <p:cNvSpPr>
                <a:spLocks noChangeAspect="1"/>
              </p:cNvSpPr>
              <p:nvPr/>
            </p:nvSpPr>
            <p:spPr bwMode="ltGray">
              <a:xfrm>
                <a:off x="4534228" y="2712005"/>
                <a:ext cx="583977" cy="298536"/>
              </a:xfrm>
              <a:custGeom>
                <a:avLst/>
                <a:gdLst>
                  <a:gd name="T0" fmla="*/ 0 w 439"/>
                  <a:gd name="T1" fmla="*/ 0 h 248"/>
                  <a:gd name="T2" fmla="*/ 2147483646 w 439"/>
                  <a:gd name="T3" fmla="*/ 0 h 248"/>
                  <a:gd name="T4" fmla="*/ 2147483646 w 439"/>
                  <a:gd name="T5" fmla="*/ 2147483646 h 248"/>
                  <a:gd name="T6" fmla="*/ 2147483646 w 439"/>
                  <a:gd name="T7" fmla="*/ 2147483646 h 248"/>
                  <a:gd name="T8" fmla="*/ 2147483646 w 439"/>
                  <a:gd name="T9" fmla="*/ 2147483646 h 248"/>
                  <a:gd name="T10" fmla="*/ 2147483646 w 439"/>
                  <a:gd name="T11" fmla="*/ 2147483646 h 248"/>
                  <a:gd name="T12" fmla="*/ 2147483646 w 439"/>
                  <a:gd name="T13" fmla="*/ 2147483646 h 248"/>
                  <a:gd name="T14" fmla="*/ 2147483646 w 439"/>
                  <a:gd name="T15" fmla="*/ 2147483646 h 248"/>
                  <a:gd name="T16" fmla="*/ 2147483646 w 439"/>
                  <a:gd name="T17" fmla="*/ 2147483646 h 248"/>
                  <a:gd name="T18" fmla="*/ 2147483646 w 439"/>
                  <a:gd name="T19" fmla="*/ 2147483646 h 248"/>
                  <a:gd name="T20" fmla="*/ 0 w 439"/>
                  <a:gd name="T21" fmla="*/ 2147483646 h 248"/>
                  <a:gd name="T22" fmla="*/ 0 w 439"/>
                  <a:gd name="T23" fmla="*/ 0 h 2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9"/>
                  <a:gd name="T37" fmla="*/ 0 h 248"/>
                  <a:gd name="T38" fmla="*/ 439 w 439"/>
                  <a:gd name="T39" fmla="*/ 248 h 2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9" h="248">
                    <a:moveTo>
                      <a:pt x="0" y="0"/>
                    </a:moveTo>
                    <a:lnTo>
                      <a:pt x="374" y="0"/>
                    </a:lnTo>
                    <a:lnTo>
                      <a:pt x="386" y="28"/>
                    </a:lnTo>
                    <a:lnTo>
                      <a:pt x="384" y="62"/>
                    </a:lnTo>
                    <a:lnTo>
                      <a:pt x="420" y="96"/>
                    </a:lnTo>
                    <a:lnTo>
                      <a:pt x="439" y="137"/>
                    </a:lnTo>
                    <a:lnTo>
                      <a:pt x="386" y="176"/>
                    </a:lnTo>
                    <a:lnTo>
                      <a:pt x="396" y="202"/>
                    </a:lnTo>
                    <a:lnTo>
                      <a:pt x="352" y="248"/>
                    </a:lnTo>
                    <a:lnTo>
                      <a:pt x="52" y="248"/>
                    </a:lnTo>
                    <a:lnTo>
                      <a:pt x="0" y="90"/>
                    </a:lnTo>
                    <a:lnTo>
                      <a:pt x="0" y="0"/>
                    </a:lnTo>
                    <a:close/>
                  </a:path>
                </a:pathLst>
              </a:custGeom>
              <a:solidFill>
                <a:srgbClr val="CC99FF"/>
              </a:solidFill>
              <a:ln w="6350">
                <a:solidFill>
                  <a:srgbClr val="000000"/>
                </a:solidFill>
                <a:round/>
                <a:headEnd/>
                <a:tailEnd/>
              </a:ln>
            </p:spPr>
            <p:txBody>
              <a:bodyPr lIns="61544" tIns="30772" rIns="61544" bIns="30772"/>
              <a:lstStyle/>
              <a:p>
                <a:endParaRPr lang="en-US" dirty="0"/>
              </a:p>
            </p:txBody>
          </p:sp>
          <p:sp>
            <p:nvSpPr>
              <p:cNvPr id="172" name="Rectangle 44">
                <a:extLst>
                  <a:ext uri="{FF2B5EF4-FFF2-40B4-BE49-F238E27FC236}">
                    <a16:creationId xmlns:a16="http://schemas.microsoft.com/office/drawing/2014/main" id="{8CDED85C-0498-8CA5-FAD8-82870D9E663B}"/>
                  </a:ext>
                </a:extLst>
              </p:cNvPr>
              <p:cNvSpPr>
                <a:spLocks noChangeAspect="1" noChangeArrowheads="1"/>
              </p:cNvSpPr>
              <p:nvPr/>
            </p:nvSpPr>
            <p:spPr bwMode="ltGray">
              <a:xfrm>
                <a:off x="3268767" y="2530159"/>
                <a:ext cx="631690" cy="438344"/>
              </a:xfrm>
              <a:prstGeom prst="rect">
                <a:avLst/>
              </a:prstGeom>
              <a:solidFill>
                <a:schemeClr val="tx1">
                  <a:lumMod val="50000"/>
                </a:schemeClr>
              </a:solidFill>
              <a:ln w="6350">
                <a:solidFill>
                  <a:schemeClr val="bg1"/>
                </a:solidFill>
                <a:miter lim="800000"/>
                <a:headEnd/>
                <a:tailEnd/>
              </a:ln>
            </p:spPr>
            <p:txBody>
              <a:bodyPr lIns="61544" tIns="30772" rIns="61544" bIns="30772"/>
              <a:lstStyle>
                <a:lvl1pPr defTabSz="820738">
                  <a:defRPr>
                    <a:solidFill>
                      <a:schemeClr val="tx1"/>
                    </a:solidFill>
                    <a:latin typeface="Arial" panose="020B0604020202020204" pitchFamily="34" charset="0"/>
                    <a:cs typeface="Arial" panose="020B0604020202020204" pitchFamily="34" charset="0"/>
                  </a:defRPr>
                </a:lvl1pPr>
                <a:lvl2pPr marL="742950" indent="-285750" defTabSz="820738">
                  <a:defRPr>
                    <a:solidFill>
                      <a:schemeClr val="tx1"/>
                    </a:solidFill>
                    <a:latin typeface="Arial" panose="020B0604020202020204" pitchFamily="34" charset="0"/>
                    <a:cs typeface="Arial" panose="020B0604020202020204" pitchFamily="34" charset="0"/>
                  </a:defRPr>
                </a:lvl2pPr>
                <a:lvl3pPr marL="1143000" indent="-228600" defTabSz="820738">
                  <a:defRPr>
                    <a:solidFill>
                      <a:schemeClr val="tx1"/>
                    </a:solidFill>
                    <a:latin typeface="Arial" panose="020B0604020202020204" pitchFamily="34" charset="0"/>
                    <a:cs typeface="Arial" panose="020B0604020202020204" pitchFamily="34" charset="0"/>
                  </a:defRPr>
                </a:lvl3pPr>
                <a:lvl4pPr marL="1600200" indent="-228600" defTabSz="820738">
                  <a:defRPr>
                    <a:solidFill>
                      <a:schemeClr val="tx1"/>
                    </a:solidFill>
                    <a:latin typeface="Arial" panose="020B0604020202020204" pitchFamily="34" charset="0"/>
                    <a:cs typeface="Arial" panose="020B0604020202020204" pitchFamily="34" charset="0"/>
                  </a:defRPr>
                </a:lvl4pPr>
                <a:lvl5pPr marL="2057400" indent="-228600" defTabSz="820738">
                  <a:defRPr>
                    <a:solidFill>
                      <a:schemeClr val="tx1"/>
                    </a:solidFill>
                    <a:latin typeface="Arial" panose="020B0604020202020204" pitchFamily="34" charset="0"/>
                    <a:cs typeface="Arial" panose="020B0604020202020204" pitchFamily="34" charset="0"/>
                  </a:defRPr>
                </a:lvl5pPr>
                <a:lvl6pPr marL="25146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solidFill>
                    <a:srgbClr val="000000"/>
                  </a:solidFill>
                </a:endParaRPr>
              </a:p>
            </p:txBody>
          </p:sp>
          <p:sp>
            <p:nvSpPr>
              <p:cNvPr id="173" name="Rectangle 46">
                <a:extLst>
                  <a:ext uri="{FF2B5EF4-FFF2-40B4-BE49-F238E27FC236}">
                    <a16:creationId xmlns:a16="http://schemas.microsoft.com/office/drawing/2014/main" id="{112C094B-E79B-7170-2C57-4F77B27DB4A7}"/>
                  </a:ext>
                </a:extLst>
              </p:cNvPr>
              <p:cNvSpPr>
                <a:spLocks noChangeAspect="1" noChangeArrowheads="1"/>
              </p:cNvSpPr>
              <p:nvPr/>
            </p:nvSpPr>
            <p:spPr bwMode="ltGray">
              <a:xfrm>
                <a:off x="3447180" y="2968691"/>
                <a:ext cx="605760" cy="398398"/>
              </a:xfrm>
              <a:prstGeom prst="rect">
                <a:avLst/>
              </a:prstGeom>
              <a:solidFill>
                <a:schemeClr val="bg2">
                  <a:lumMod val="50000"/>
                  <a:lumOff val="50000"/>
                </a:schemeClr>
              </a:solidFill>
              <a:ln w="6350">
                <a:solidFill>
                  <a:schemeClr val="bg1"/>
                </a:solidFill>
                <a:miter lim="800000"/>
                <a:headEnd/>
                <a:tailEnd/>
              </a:ln>
            </p:spPr>
            <p:txBody>
              <a:bodyPr lIns="61544" tIns="30772" rIns="61544" bIns="30772"/>
              <a:lstStyle>
                <a:lvl1pPr defTabSz="820738">
                  <a:defRPr>
                    <a:solidFill>
                      <a:schemeClr val="tx1"/>
                    </a:solidFill>
                    <a:latin typeface="Arial" panose="020B0604020202020204" pitchFamily="34" charset="0"/>
                    <a:cs typeface="Arial" panose="020B0604020202020204" pitchFamily="34" charset="0"/>
                  </a:defRPr>
                </a:lvl1pPr>
                <a:lvl2pPr marL="742950" indent="-285750" defTabSz="820738">
                  <a:defRPr>
                    <a:solidFill>
                      <a:schemeClr val="tx1"/>
                    </a:solidFill>
                    <a:latin typeface="Arial" panose="020B0604020202020204" pitchFamily="34" charset="0"/>
                    <a:cs typeface="Arial" panose="020B0604020202020204" pitchFamily="34" charset="0"/>
                  </a:defRPr>
                </a:lvl2pPr>
                <a:lvl3pPr marL="1143000" indent="-228600" defTabSz="820738">
                  <a:defRPr>
                    <a:solidFill>
                      <a:schemeClr val="tx1"/>
                    </a:solidFill>
                    <a:latin typeface="Arial" panose="020B0604020202020204" pitchFamily="34" charset="0"/>
                    <a:cs typeface="Arial" panose="020B0604020202020204" pitchFamily="34" charset="0"/>
                  </a:defRPr>
                </a:lvl3pPr>
                <a:lvl4pPr marL="1600200" indent="-228600" defTabSz="820738">
                  <a:defRPr>
                    <a:solidFill>
                      <a:schemeClr val="tx1"/>
                    </a:solidFill>
                    <a:latin typeface="Arial" panose="020B0604020202020204" pitchFamily="34" charset="0"/>
                    <a:cs typeface="Arial" panose="020B0604020202020204" pitchFamily="34" charset="0"/>
                  </a:defRPr>
                </a:lvl4pPr>
                <a:lvl5pPr marL="2057400" indent="-228600" defTabSz="820738">
                  <a:defRPr>
                    <a:solidFill>
                      <a:schemeClr val="tx1"/>
                    </a:solidFill>
                    <a:latin typeface="Arial" panose="020B0604020202020204" pitchFamily="34" charset="0"/>
                    <a:cs typeface="Arial" panose="020B0604020202020204" pitchFamily="34" charset="0"/>
                  </a:defRPr>
                </a:lvl5pPr>
                <a:lvl6pPr marL="25146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solidFill>
                    <a:srgbClr val="000000"/>
                  </a:solidFill>
                </a:endParaRPr>
              </a:p>
            </p:txBody>
          </p:sp>
          <p:sp>
            <p:nvSpPr>
              <p:cNvPr id="174" name="Freeform 47">
                <a:extLst>
                  <a:ext uri="{FF2B5EF4-FFF2-40B4-BE49-F238E27FC236}">
                    <a16:creationId xmlns:a16="http://schemas.microsoft.com/office/drawing/2014/main" id="{81CEEFF1-1658-FF1D-8761-5A03D8C9C91F}"/>
                  </a:ext>
                </a:extLst>
              </p:cNvPr>
              <p:cNvSpPr>
                <a:spLocks noChangeAspect="1"/>
              </p:cNvSpPr>
              <p:nvPr/>
            </p:nvSpPr>
            <p:spPr bwMode="ltGray">
              <a:xfrm>
                <a:off x="4718861" y="3436272"/>
                <a:ext cx="449132" cy="363709"/>
              </a:xfrm>
              <a:custGeom>
                <a:avLst/>
                <a:gdLst>
                  <a:gd name="T0" fmla="*/ 0 w 339"/>
                  <a:gd name="T1" fmla="*/ 0 h 303"/>
                  <a:gd name="T2" fmla="*/ 2147483646 w 339"/>
                  <a:gd name="T3" fmla="*/ 0 h 303"/>
                  <a:gd name="T4" fmla="*/ 2147483646 w 339"/>
                  <a:gd name="T5" fmla="*/ 2147483646 h 303"/>
                  <a:gd name="T6" fmla="*/ 2147483646 w 339"/>
                  <a:gd name="T7" fmla="*/ 2147483646 h 303"/>
                  <a:gd name="T8" fmla="*/ 2147483646 w 339"/>
                  <a:gd name="T9" fmla="*/ 2147483646 h 303"/>
                  <a:gd name="T10" fmla="*/ 2147483646 w 339"/>
                  <a:gd name="T11" fmla="*/ 2147483646 h 303"/>
                  <a:gd name="T12" fmla="*/ 2147483646 w 339"/>
                  <a:gd name="T13" fmla="*/ 2147483646 h 303"/>
                  <a:gd name="T14" fmla="*/ 2147483646 w 339"/>
                  <a:gd name="T15" fmla="*/ 2147483646 h 303"/>
                  <a:gd name="T16" fmla="*/ 2147483646 w 339"/>
                  <a:gd name="T17" fmla="*/ 2147483646 h 303"/>
                  <a:gd name="T18" fmla="*/ 2147483646 w 339"/>
                  <a:gd name="T19" fmla="*/ 2147483646 h 303"/>
                  <a:gd name="T20" fmla="*/ 2147483646 w 339"/>
                  <a:gd name="T21" fmla="*/ 2147483646 h 303"/>
                  <a:gd name="T22" fmla="*/ 0 w 339"/>
                  <a:gd name="T23" fmla="*/ 0 h 3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9"/>
                  <a:gd name="T37" fmla="*/ 0 h 303"/>
                  <a:gd name="T38" fmla="*/ 339 w 339"/>
                  <a:gd name="T39" fmla="*/ 303 h 3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9" h="303">
                    <a:moveTo>
                      <a:pt x="0" y="0"/>
                    </a:moveTo>
                    <a:lnTo>
                      <a:pt x="306" y="0"/>
                    </a:lnTo>
                    <a:lnTo>
                      <a:pt x="294" y="40"/>
                    </a:lnTo>
                    <a:lnTo>
                      <a:pt x="339" y="42"/>
                    </a:lnTo>
                    <a:lnTo>
                      <a:pt x="296" y="147"/>
                    </a:lnTo>
                    <a:lnTo>
                      <a:pt x="252" y="203"/>
                    </a:lnTo>
                    <a:lnTo>
                      <a:pt x="222" y="303"/>
                    </a:lnTo>
                    <a:lnTo>
                      <a:pt x="45" y="303"/>
                    </a:lnTo>
                    <a:lnTo>
                      <a:pt x="45" y="257"/>
                    </a:lnTo>
                    <a:lnTo>
                      <a:pt x="12" y="249"/>
                    </a:lnTo>
                    <a:lnTo>
                      <a:pt x="12" y="62"/>
                    </a:lnTo>
                    <a:lnTo>
                      <a:pt x="0" y="0"/>
                    </a:lnTo>
                    <a:close/>
                  </a:path>
                </a:pathLst>
              </a:custGeom>
              <a:solidFill>
                <a:srgbClr val="FFC000"/>
              </a:solidFill>
              <a:ln w="6350">
                <a:solidFill>
                  <a:srgbClr val="000000"/>
                </a:solidFill>
                <a:round/>
                <a:headEnd/>
                <a:tailEnd/>
              </a:ln>
            </p:spPr>
            <p:txBody>
              <a:bodyPr lIns="61544" tIns="30772" rIns="61544" bIns="30772"/>
              <a:lstStyle/>
              <a:p>
                <a:endParaRPr lang="en-US" dirty="0"/>
              </a:p>
            </p:txBody>
          </p:sp>
          <p:sp>
            <p:nvSpPr>
              <p:cNvPr id="175" name="Freeform 48">
                <a:extLst>
                  <a:ext uri="{FF2B5EF4-FFF2-40B4-BE49-F238E27FC236}">
                    <a16:creationId xmlns:a16="http://schemas.microsoft.com/office/drawing/2014/main" id="{66B8E027-1F00-4B17-F7BE-E8128E8980DF}"/>
                  </a:ext>
                </a:extLst>
              </p:cNvPr>
              <p:cNvSpPr>
                <a:spLocks noChangeAspect="1"/>
              </p:cNvSpPr>
              <p:nvPr/>
            </p:nvSpPr>
            <p:spPr bwMode="ltGray">
              <a:xfrm>
                <a:off x="3973837" y="3374250"/>
                <a:ext cx="760581" cy="356072"/>
              </a:xfrm>
              <a:custGeom>
                <a:avLst/>
                <a:gdLst>
                  <a:gd name="T0" fmla="*/ 0 w 577"/>
                  <a:gd name="T1" fmla="*/ 0 h 297"/>
                  <a:gd name="T2" fmla="*/ 2147483646 w 577"/>
                  <a:gd name="T3" fmla="*/ 0 h 297"/>
                  <a:gd name="T4" fmla="*/ 2147483646 w 577"/>
                  <a:gd name="T5" fmla="*/ 2147483646 h 297"/>
                  <a:gd name="T6" fmla="*/ 2147483646 w 577"/>
                  <a:gd name="T7" fmla="*/ 2147483646 h 297"/>
                  <a:gd name="T8" fmla="*/ 2147483646 w 577"/>
                  <a:gd name="T9" fmla="*/ 2147483646 h 297"/>
                  <a:gd name="T10" fmla="*/ 2147483646 w 577"/>
                  <a:gd name="T11" fmla="*/ 2147483646 h 297"/>
                  <a:gd name="T12" fmla="*/ 2147483646 w 577"/>
                  <a:gd name="T13" fmla="*/ 2147483646 h 297"/>
                  <a:gd name="T14" fmla="*/ 2147483646 w 577"/>
                  <a:gd name="T15" fmla="*/ 2147483646 h 297"/>
                  <a:gd name="T16" fmla="*/ 2147483646 w 577"/>
                  <a:gd name="T17" fmla="*/ 2147483646 h 297"/>
                  <a:gd name="T18" fmla="*/ 0 w 577"/>
                  <a:gd name="T19" fmla="*/ 2147483646 h 297"/>
                  <a:gd name="T20" fmla="*/ 0 w 577"/>
                  <a:gd name="T21" fmla="*/ 0 h 2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7"/>
                  <a:gd name="T34" fmla="*/ 0 h 297"/>
                  <a:gd name="T35" fmla="*/ 577 w 577"/>
                  <a:gd name="T36" fmla="*/ 297 h 2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7" h="297">
                    <a:moveTo>
                      <a:pt x="0" y="0"/>
                    </a:moveTo>
                    <a:lnTo>
                      <a:pt x="554" y="0"/>
                    </a:lnTo>
                    <a:lnTo>
                      <a:pt x="569" y="54"/>
                    </a:lnTo>
                    <a:lnTo>
                      <a:pt x="577" y="115"/>
                    </a:lnTo>
                    <a:lnTo>
                      <a:pt x="577" y="297"/>
                    </a:lnTo>
                    <a:lnTo>
                      <a:pt x="482" y="273"/>
                    </a:lnTo>
                    <a:lnTo>
                      <a:pt x="440" y="281"/>
                    </a:lnTo>
                    <a:lnTo>
                      <a:pt x="197" y="231"/>
                    </a:lnTo>
                    <a:lnTo>
                      <a:pt x="197" y="88"/>
                    </a:lnTo>
                    <a:lnTo>
                      <a:pt x="0" y="86"/>
                    </a:lnTo>
                    <a:lnTo>
                      <a:pt x="0" y="0"/>
                    </a:lnTo>
                    <a:close/>
                  </a:path>
                </a:pathLst>
              </a:custGeom>
              <a:solidFill>
                <a:srgbClr val="FFC000"/>
              </a:solidFill>
              <a:ln w="6350">
                <a:solidFill>
                  <a:srgbClr val="000000"/>
                </a:solidFill>
                <a:round/>
                <a:headEnd/>
                <a:tailEnd/>
              </a:ln>
            </p:spPr>
            <p:txBody>
              <a:bodyPr lIns="61544" tIns="30772" rIns="61544" bIns="30772"/>
              <a:lstStyle/>
              <a:p>
                <a:endParaRPr lang="en-US" dirty="0"/>
              </a:p>
            </p:txBody>
          </p:sp>
          <p:sp>
            <p:nvSpPr>
              <p:cNvPr id="176" name="Freeform 49">
                <a:extLst>
                  <a:ext uri="{FF2B5EF4-FFF2-40B4-BE49-F238E27FC236}">
                    <a16:creationId xmlns:a16="http://schemas.microsoft.com/office/drawing/2014/main" id="{3ED7D85C-75BF-A895-82C0-0CCA12F740E4}"/>
                  </a:ext>
                </a:extLst>
              </p:cNvPr>
              <p:cNvSpPr>
                <a:spLocks noChangeAspect="1"/>
              </p:cNvSpPr>
              <p:nvPr/>
            </p:nvSpPr>
            <p:spPr bwMode="ltGray">
              <a:xfrm>
                <a:off x="3457552" y="3366893"/>
                <a:ext cx="511369" cy="583406"/>
              </a:xfrm>
              <a:custGeom>
                <a:avLst/>
                <a:gdLst>
                  <a:gd name="T0" fmla="*/ 0 w 387"/>
                  <a:gd name="T1" fmla="*/ 0 h 487"/>
                  <a:gd name="T2" fmla="*/ 2147483646 w 387"/>
                  <a:gd name="T3" fmla="*/ 0 h 487"/>
                  <a:gd name="T4" fmla="*/ 2147483646 w 387"/>
                  <a:gd name="T5" fmla="*/ 2147483646 h 487"/>
                  <a:gd name="T6" fmla="*/ 2147483646 w 387"/>
                  <a:gd name="T7" fmla="*/ 2147483646 h 487"/>
                  <a:gd name="T8" fmla="*/ 2147483646 w 387"/>
                  <a:gd name="T9" fmla="*/ 2147483646 h 487"/>
                  <a:gd name="T10" fmla="*/ 2147483646 w 387"/>
                  <a:gd name="T11" fmla="*/ 2147483646 h 487"/>
                  <a:gd name="T12" fmla="*/ 0 w 387"/>
                  <a:gd name="T13" fmla="*/ 2147483646 h 487"/>
                  <a:gd name="T14" fmla="*/ 0 w 387"/>
                  <a:gd name="T15" fmla="*/ 0 h 487"/>
                  <a:gd name="T16" fmla="*/ 0 60000 65536"/>
                  <a:gd name="T17" fmla="*/ 0 60000 65536"/>
                  <a:gd name="T18" fmla="*/ 0 60000 65536"/>
                  <a:gd name="T19" fmla="*/ 0 60000 65536"/>
                  <a:gd name="T20" fmla="*/ 0 60000 65536"/>
                  <a:gd name="T21" fmla="*/ 0 60000 65536"/>
                  <a:gd name="T22" fmla="*/ 0 60000 65536"/>
                  <a:gd name="T23" fmla="*/ 0 60000 65536"/>
                  <a:gd name="T24" fmla="*/ 0 w 387"/>
                  <a:gd name="T25" fmla="*/ 0 h 487"/>
                  <a:gd name="T26" fmla="*/ 387 w 387"/>
                  <a:gd name="T27" fmla="*/ 487 h 4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7" h="487">
                    <a:moveTo>
                      <a:pt x="0" y="0"/>
                    </a:moveTo>
                    <a:lnTo>
                      <a:pt x="387" y="0"/>
                    </a:lnTo>
                    <a:lnTo>
                      <a:pt x="387" y="420"/>
                    </a:lnTo>
                    <a:lnTo>
                      <a:pt x="135" y="420"/>
                    </a:lnTo>
                    <a:lnTo>
                      <a:pt x="64" y="420"/>
                    </a:lnTo>
                    <a:lnTo>
                      <a:pt x="64" y="487"/>
                    </a:lnTo>
                    <a:lnTo>
                      <a:pt x="0" y="487"/>
                    </a:lnTo>
                    <a:lnTo>
                      <a:pt x="0" y="0"/>
                    </a:lnTo>
                    <a:close/>
                  </a:path>
                </a:pathLst>
              </a:custGeom>
              <a:solidFill>
                <a:schemeClr val="accent1">
                  <a:lumMod val="75000"/>
                </a:schemeClr>
              </a:solidFill>
              <a:ln w="6350">
                <a:solidFill>
                  <a:srgbClr val="000000"/>
                </a:solidFill>
                <a:round/>
                <a:headEnd/>
                <a:tailEnd/>
              </a:ln>
            </p:spPr>
            <p:txBody>
              <a:bodyPr lIns="61544" tIns="30772" rIns="61544" bIns="30772"/>
              <a:lstStyle/>
              <a:p>
                <a:endParaRPr lang="en-US" dirty="0"/>
              </a:p>
            </p:txBody>
          </p:sp>
          <p:sp>
            <p:nvSpPr>
              <p:cNvPr id="177" name="Freeform 50">
                <a:extLst>
                  <a:ext uri="{FF2B5EF4-FFF2-40B4-BE49-F238E27FC236}">
                    <a16:creationId xmlns:a16="http://schemas.microsoft.com/office/drawing/2014/main" id="{3EA0449D-2090-342A-206D-49B22D5AABAF}"/>
                  </a:ext>
                </a:extLst>
              </p:cNvPr>
              <p:cNvSpPr>
                <a:spLocks noChangeAspect="1"/>
              </p:cNvSpPr>
              <p:nvPr/>
            </p:nvSpPr>
            <p:spPr bwMode="ltGray">
              <a:xfrm>
                <a:off x="3013605" y="2875989"/>
                <a:ext cx="439798" cy="510875"/>
              </a:xfrm>
              <a:custGeom>
                <a:avLst/>
                <a:gdLst>
                  <a:gd name="T0" fmla="*/ 2147483646 w 332"/>
                  <a:gd name="T1" fmla="*/ 2147483646 h 426"/>
                  <a:gd name="T2" fmla="*/ 2147483646 w 332"/>
                  <a:gd name="T3" fmla="*/ 2147483646 h 426"/>
                  <a:gd name="T4" fmla="*/ 2147483646 w 332"/>
                  <a:gd name="T5" fmla="*/ 2147483646 h 426"/>
                  <a:gd name="T6" fmla="*/ 0 w 332"/>
                  <a:gd name="T7" fmla="*/ 2147483646 h 426"/>
                  <a:gd name="T8" fmla="*/ 0 w 332"/>
                  <a:gd name="T9" fmla="*/ 0 h 426"/>
                  <a:gd name="T10" fmla="*/ 2147483646 w 332"/>
                  <a:gd name="T11" fmla="*/ 0 h 426"/>
                  <a:gd name="T12" fmla="*/ 2147483646 w 332"/>
                  <a:gd name="T13" fmla="*/ 2147483646 h 426"/>
                  <a:gd name="T14" fmla="*/ 0 60000 65536"/>
                  <a:gd name="T15" fmla="*/ 0 60000 65536"/>
                  <a:gd name="T16" fmla="*/ 0 60000 65536"/>
                  <a:gd name="T17" fmla="*/ 0 60000 65536"/>
                  <a:gd name="T18" fmla="*/ 0 60000 65536"/>
                  <a:gd name="T19" fmla="*/ 0 60000 65536"/>
                  <a:gd name="T20" fmla="*/ 0 60000 65536"/>
                  <a:gd name="T21" fmla="*/ 0 w 332"/>
                  <a:gd name="T22" fmla="*/ 0 h 426"/>
                  <a:gd name="T23" fmla="*/ 332 w 332"/>
                  <a:gd name="T24" fmla="*/ 426 h 4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2" h="426">
                    <a:moveTo>
                      <a:pt x="195" y="81"/>
                    </a:moveTo>
                    <a:lnTo>
                      <a:pt x="332" y="81"/>
                    </a:lnTo>
                    <a:lnTo>
                      <a:pt x="332" y="426"/>
                    </a:lnTo>
                    <a:lnTo>
                      <a:pt x="0" y="426"/>
                    </a:lnTo>
                    <a:lnTo>
                      <a:pt x="0" y="0"/>
                    </a:lnTo>
                    <a:lnTo>
                      <a:pt x="195" y="0"/>
                    </a:lnTo>
                    <a:lnTo>
                      <a:pt x="195" y="81"/>
                    </a:lnTo>
                    <a:close/>
                  </a:path>
                </a:pathLst>
              </a:custGeom>
              <a:solidFill>
                <a:schemeClr val="bg2">
                  <a:lumMod val="50000"/>
                  <a:lumOff val="50000"/>
                </a:schemeClr>
              </a:solidFill>
              <a:ln w="6350">
                <a:solidFill>
                  <a:schemeClr val="bg1"/>
                </a:solidFill>
                <a:round/>
                <a:headEnd/>
                <a:tailEnd/>
              </a:ln>
            </p:spPr>
            <p:txBody>
              <a:bodyPr lIns="61544" tIns="30772" rIns="61544" bIns="30772"/>
              <a:lstStyle/>
              <a:p>
                <a:endParaRPr lang="en-US" dirty="0"/>
              </a:p>
            </p:txBody>
          </p:sp>
          <p:sp>
            <p:nvSpPr>
              <p:cNvPr id="178" name="Freeform 51">
                <a:extLst>
                  <a:ext uri="{FF2B5EF4-FFF2-40B4-BE49-F238E27FC236}">
                    <a16:creationId xmlns:a16="http://schemas.microsoft.com/office/drawing/2014/main" id="{96C5DE3D-9EB9-2907-FC29-F4C14C95AE6D}"/>
                  </a:ext>
                </a:extLst>
              </p:cNvPr>
              <p:cNvSpPr>
                <a:spLocks noChangeAspect="1"/>
              </p:cNvSpPr>
              <p:nvPr/>
            </p:nvSpPr>
            <p:spPr bwMode="ltGray">
              <a:xfrm>
                <a:off x="2503274" y="2875990"/>
                <a:ext cx="510332" cy="745289"/>
              </a:xfrm>
              <a:custGeom>
                <a:avLst/>
                <a:gdLst>
                  <a:gd name="T0" fmla="*/ 0 w 386"/>
                  <a:gd name="T1" fmla="*/ 0 h 623"/>
                  <a:gd name="T2" fmla="*/ 2147483646 w 386"/>
                  <a:gd name="T3" fmla="*/ 0 h 623"/>
                  <a:gd name="T4" fmla="*/ 2147483646 w 386"/>
                  <a:gd name="T5" fmla="*/ 2147483646 h 623"/>
                  <a:gd name="T6" fmla="*/ 2147483646 w 386"/>
                  <a:gd name="T7" fmla="*/ 2147483646 h 623"/>
                  <a:gd name="T8" fmla="*/ 2147483646 w 386"/>
                  <a:gd name="T9" fmla="*/ 2147483646 h 623"/>
                  <a:gd name="T10" fmla="*/ 2147483646 w 386"/>
                  <a:gd name="T11" fmla="*/ 2147483646 h 623"/>
                  <a:gd name="T12" fmla="*/ 0 w 386"/>
                  <a:gd name="T13" fmla="*/ 2147483646 h 623"/>
                  <a:gd name="T14" fmla="*/ 0 w 386"/>
                  <a:gd name="T15" fmla="*/ 0 h 623"/>
                  <a:gd name="T16" fmla="*/ 0 60000 65536"/>
                  <a:gd name="T17" fmla="*/ 0 60000 65536"/>
                  <a:gd name="T18" fmla="*/ 0 60000 65536"/>
                  <a:gd name="T19" fmla="*/ 0 60000 65536"/>
                  <a:gd name="T20" fmla="*/ 0 60000 65536"/>
                  <a:gd name="T21" fmla="*/ 0 60000 65536"/>
                  <a:gd name="T22" fmla="*/ 0 60000 65536"/>
                  <a:gd name="T23" fmla="*/ 0 60000 65536"/>
                  <a:gd name="T24" fmla="*/ 0 w 386"/>
                  <a:gd name="T25" fmla="*/ 0 h 623"/>
                  <a:gd name="T26" fmla="*/ 386 w 386"/>
                  <a:gd name="T27" fmla="*/ 623 h 6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6" h="623">
                    <a:moveTo>
                      <a:pt x="0" y="0"/>
                    </a:moveTo>
                    <a:lnTo>
                      <a:pt x="386" y="0"/>
                    </a:lnTo>
                    <a:lnTo>
                      <a:pt x="386" y="424"/>
                    </a:lnTo>
                    <a:lnTo>
                      <a:pt x="386" y="519"/>
                    </a:lnTo>
                    <a:lnTo>
                      <a:pt x="343" y="509"/>
                    </a:lnTo>
                    <a:lnTo>
                      <a:pt x="363" y="623"/>
                    </a:lnTo>
                    <a:lnTo>
                      <a:pt x="0" y="263"/>
                    </a:lnTo>
                    <a:lnTo>
                      <a:pt x="0" y="0"/>
                    </a:lnTo>
                    <a:close/>
                  </a:path>
                </a:pathLst>
              </a:custGeom>
              <a:solidFill>
                <a:schemeClr val="tx1">
                  <a:lumMod val="50000"/>
                </a:schemeClr>
              </a:solidFill>
              <a:ln w="6350">
                <a:solidFill>
                  <a:schemeClr val="bg1"/>
                </a:solidFill>
                <a:round/>
                <a:headEnd/>
                <a:tailEnd/>
              </a:ln>
            </p:spPr>
            <p:txBody>
              <a:bodyPr lIns="61544" tIns="30772" rIns="61544" bIns="30772"/>
              <a:lstStyle/>
              <a:p>
                <a:endParaRPr lang="en-US" dirty="0"/>
              </a:p>
            </p:txBody>
          </p:sp>
          <p:sp>
            <p:nvSpPr>
              <p:cNvPr id="179" name="Freeform 52">
                <a:extLst>
                  <a:ext uri="{FF2B5EF4-FFF2-40B4-BE49-F238E27FC236}">
                    <a16:creationId xmlns:a16="http://schemas.microsoft.com/office/drawing/2014/main" id="{B0BA1754-36DC-9A03-9D0D-CBDA2941C95F}"/>
                  </a:ext>
                </a:extLst>
              </p:cNvPr>
              <p:cNvSpPr>
                <a:spLocks noChangeAspect="1"/>
              </p:cNvSpPr>
              <p:nvPr/>
            </p:nvSpPr>
            <p:spPr bwMode="ltGray">
              <a:xfrm>
                <a:off x="2958630" y="3386864"/>
                <a:ext cx="498923" cy="579202"/>
              </a:xfrm>
              <a:custGeom>
                <a:avLst/>
                <a:gdLst>
                  <a:gd name="T0" fmla="*/ 2147483646 w 377"/>
                  <a:gd name="T1" fmla="*/ 0 h 483"/>
                  <a:gd name="T2" fmla="*/ 2147483646 w 377"/>
                  <a:gd name="T3" fmla="*/ 0 h 483"/>
                  <a:gd name="T4" fmla="*/ 2147483646 w 377"/>
                  <a:gd name="T5" fmla="*/ 2147483646 h 483"/>
                  <a:gd name="T6" fmla="*/ 2147483646 w 377"/>
                  <a:gd name="T7" fmla="*/ 2147483646 h 483"/>
                  <a:gd name="T8" fmla="*/ 2147483646 w 377"/>
                  <a:gd name="T9" fmla="*/ 2147483646 h 483"/>
                  <a:gd name="T10" fmla="*/ 2147483646 w 377"/>
                  <a:gd name="T11" fmla="*/ 2147483646 h 483"/>
                  <a:gd name="T12" fmla="*/ 2147483646 w 377"/>
                  <a:gd name="T13" fmla="*/ 2147483646 h 483"/>
                  <a:gd name="T14" fmla="*/ 2147483646 w 377"/>
                  <a:gd name="T15" fmla="*/ 2147483646 h 483"/>
                  <a:gd name="T16" fmla="*/ 0 w 377"/>
                  <a:gd name="T17" fmla="*/ 2147483646 h 483"/>
                  <a:gd name="T18" fmla="*/ 2147483646 w 377"/>
                  <a:gd name="T19" fmla="*/ 2147483646 h 483"/>
                  <a:gd name="T20" fmla="*/ 2147483646 w 377"/>
                  <a:gd name="T21" fmla="*/ 0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7"/>
                  <a:gd name="T34" fmla="*/ 0 h 483"/>
                  <a:gd name="T35" fmla="*/ 377 w 377"/>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7" h="483">
                    <a:moveTo>
                      <a:pt x="41" y="0"/>
                    </a:moveTo>
                    <a:lnTo>
                      <a:pt x="377" y="0"/>
                    </a:lnTo>
                    <a:lnTo>
                      <a:pt x="377" y="483"/>
                    </a:lnTo>
                    <a:lnTo>
                      <a:pt x="260" y="483"/>
                    </a:lnTo>
                    <a:lnTo>
                      <a:pt x="37" y="376"/>
                    </a:lnTo>
                    <a:lnTo>
                      <a:pt x="37" y="342"/>
                    </a:lnTo>
                    <a:lnTo>
                      <a:pt x="51" y="239"/>
                    </a:lnTo>
                    <a:lnTo>
                      <a:pt x="16" y="191"/>
                    </a:lnTo>
                    <a:lnTo>
                      <a:pt x="0" y="83"/>
                    </a:lnTo>
                    <a:lnTo>
                      <a:pt x="41" y="93"/>
                    </a:lnTo>
                    <a:lnTo>
                      <a:pt x="41" y="0"/>
                    </a:lnTo>
                    <a:close/>
                  </a:path>
                </a:pathLst>
              </a:custGeom>
              <a:solidFill>
                <a:schemeClr val="accent1">
                  <a:lumMod val="75000"/>
                </a:schemeClr>
              </a:solidFill>
              <a:ln w="6350">
                <a:solidFill>
                  <a:srgbClr val="000000"/>
                </a:solidFill>
                <a:round/>
                <a:headEnd/>
                <a:tailEnd/>
              </a:ln>
            </p:spPr>
            <p:txBody>
              <a:bodyPr lIns="61544" tIns="30772" rIns="61544" bIns="30772"/>
              <a:lstStyle/>
              <a:p>
                <a:endParaRPr lang="en-US" dirty="0"/>
              </a:p>
            </p:txBody>
          </p:sp>
          <p:sp>
            <p:nvSpPr>
              <p:cNvPr id="180" name="AutoShape 53">
                <a:extLst>
                  <a:ext uri="{FF2B5EF4-FFF2-40B4-BE49-F238E27FC236}">
                    <a16:creationId xmlns:a16="http://schemas.microsoft.com/office/drawing/2014/main" id="{DD8ECBC8-7E1B-713B-A0F9-9FD961931406}"/>
                  </a:ext>
                </a:extLst>
              </p:cNvPr>
              <p:cNvSpPr>
                <a:spLocks noChangeArrowheads="1"/>
              </p:cNvSpPr>
              <p:nvPr/>
            </p:nvSpPr>
            <p:spPr bwMode="black">
              <a:xfrm>
                <a:off x="4570982" y="3231290"/>
                <a:ext cx="88167" cy="74635"/>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181" name="AutoShape 55">
                <a:extLst>
                  <a:ext uri="{FF2B5EF4-FFF2-40B4-BE49-F238E27FC236}">
                    <a16:creationId xmlns:a16="http://schemas.microsoft.com/office/drawing/2014/main" id="{9CFE43B1-51E2-A795-2F8A-1D98E0EFBDD4}"/>
                  </a:ext>
                </a:extLst>
              </p:cNvPr>
              <p:cNvSpPr>
                <a:spLocks noChangeArrowheads="1"/>
              </p:cNvSpPr>
              <p:nvPr/>
            </p:nvSpPr>
            <p:spPr bwMode="black">
              <a:xfrm>
                <a:off x="5568859" y="3813169"/>
                <a:ext cx="88167" cy="74635"/>
              </a:xfrm>
              <a:custGeom>
                <a:avLst/>
                <a:gdLst>
                  <a:gd name="T0" fmla="*/ 13481 w 149225"/>
                  <a:gd name="T1" fmla="*/ 0 h 128588"/>
                  <a:gd name="T2" fmla="*/ 0 w 149225"/>
                  <a:gd name="T3" fmla="*/ 5229 h 128588"/>
                  <a:gd name="T4" fmla="*/ 5150 w 149225"/>
                  <a:gd name="T5" fmla="*/ 13687 h 128588"/>
                  <a:gd name="T6" fmla="*/ 21813 w 149225"/>
                  <a:gd name="T7" fmla="*/ 13687 h 128588"/>
                  <a:gd name="T8" fmla="*/ 26964 w 149225"/>
                  <a:gd name="T9" fmla="*/ 5229 h 128588"/>
                  <a:gd name="T10" fmla="*/ 17694720 60000 65536"/>
                  <a:gd name="T11" fmla="*/ 11796480 60000 65536"/>
                  <a:gd name="T12" fmla="*/ 5898240 60000 65536"/>
                  <a:gd name="T13" fmla="*/ 5898240 60000 65536"/>
                  <a:gd name="T14" fmla="*/ 0 60000 65536"/>
                  <a:gd name="T15" fmla="*/ 46114 w 149225"/>
                  <a:gd name="T16" fmla="*/ 49116 h 128588"/>
                  <a:gd name="T17" fmla="*/ 103111 w 149225"/>
                  <a:gd name="T18" fmla="*/ 98232 h 128588"/>
                </a:gdLst>
                <a:ahLst/>
                <a:cxnLst>
                  <a:cxn ang="T10">
                    <a:pos x="T0" y="T1"/>
                  </a:cxn>
                  <a:cxn ang="T11">
                    <a:pos x="T2" y="T3"/>
                  </a:cxn>
                  <a:cxn ang="T12">
                    <a:pos x="T4" y="T5"/>
                  </a:cxn>
                  <a:cxn ang="T13">
                    <a:pos x="T6" y="T7"/>
                  </a:cxn>
                  <a:cxn ang="T14">
                    <a:pos x="T8" y="T9"/>
                  </a:cxn>
                </a:cxnLst>
                <a:rect l="T15" t="T16" r="T17" b="T18"/>
                <a:pathLst>
                  <a:path w="149225" h="128588">
                    <a:moveTo>
                      <a:pt x="0" y="49116"/>
                    </a:moveTo>
                    <a:lnTo>
                      <a:pt x="56999" y="49116"/>
                    </a:lnTo>
                    <a:lnTo>
                      <a:pt x="74613" y="0"/>
                    </a:lnTo>
                    <a:lnTo>
                      <a:pt x="92226" y="49116"/>
                    </a:lnTo>
                    <a:lnTo>
                      <a:pt x="149225" y="49116"/>
                    </a:lnTo>
                    <a:lnTo>
                      <a:pt x="103111" y="79471"/>
                    </a:lnTo>
                    <a:lnTo>
                      <a:pt x="120726" y="128588"/>
                    </a:lnTo>
                    <a:lnTo>
                      <a:pt x="74613" y="98232"/>
                    </a:lnTo>
                    <a:lnTo>
                      <a:pt x="28499" y="128588"/>
                    </a:lnTo>
                    <a:lnTo>
                      <a:pt x="46114" y="79471"/>
                    </a:lnTo>
                    <a:lnTo>
                      <a:pt x="0" y="49116"/>
                    </a:lnTo>
                    <a:close/>
                  </a:path>
                </a:pathLst>
              </a:custGeom>
              <a:solidFill>
                <a:srgbClr val="FF0000"/>
              </a:solidFill>
              <a:ln w="9525">
                <a:solidFill>
                  <a:schemeClr val="tx1"/>
                </a:solidFill>
                <a:miter lim="800000"/>
                <a:headEnd/>
                <a:tailEnd/>
              </a:ln>
            </p:spPr>
            <p:txBody>
              <a:bodyPr wrap="none" lIns="61544" tIns="30772" rIns="61544" bIns="30772" anchor="ctr"/>
              <a:lstStyle/>
              <a:p>
                <a:endParaRPr lang="en-US" dirty="0"/>
              </a:p>
            </p:txBody>
          </p:sp>
          <p:grpSp>
            <p:nvGrpSpPr>
              <p:cNvPr id="182" name="Group 56">
                <a:extLst>
                  <a:ext uri="{FF2B5EF4-FFF2-40B4-BE49-F238E27FC236}">
                    <a16:creationId xmlns:a16="http://schemas.microsoft.com/office/drawing/2014/main" id="{FA913CB1-EA34-0828-48E4-B04E35C95F86}"/>
                  </a:ext>
                </a:extLst>
              </p:cNvPr>
              <p:cNvGrpSpPr>
                <a:grpSpLocks/>
              </p:cNvGrpSpPr>
              <p:nvPr/>
            </p:nvGrpSpPr>
            <p:grpSpPr bwMode="auto">
              <a:xfrm>
                <a:off x="5850525" y="3951364"/>
                <a:ext cx="526642" cy="223693"/>
                <a:chOff x="4239" y="3161"/>
                <a:chExt cx="589" cy="266"/>
              </a:xfrm>
            </p:grpSpPr>
            <p:sp>
              <p:nvSpPr>
                <p:cNvPr id="232" name="Text Box 57">
                  <a:extLst>
                    <a:ext uri="{FF2B5EF4-FFF2-40B4-BE49-F238E27FC236}">
                      <a16:creationId xmlns:a16="http://schemas.microsoft.com/office/drawing/2014/main" id="{1C96DE29-47AA-8369-1C7D-B18A3261366E}"/>
                    </a:ext>
                  </a:extLst>
                </p:cNvPr>
                <p:cNvSpPr txBox="1">
                  <a:spLocks noChangeArrowheads="1"/>
                </p:cNvSpPr>
                <p:nvPr/>
              </p:nvSpPr>
              <p:spPr bwMode="black">
                <a:xfrm>
                  <a:off x="4267" y="3226"/>
                  <a:ext cx="561"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Stewart</a:t>
                  </a:r>
                </a:p>
              </p:txBody>
            </p:sp>
            <p:sp>
              <p:nvSpPr>
                <p:cNvPr id="233" name="AutoShape 58">
                  <a:extLst>
                    <a:ext uri="{FF2B5EF4-FFF2-40B4-BE49-F238E27FC236}">
                      <a16:creationId xmlns:a16="http://schemas.microsoft.com/office/drawing/2014/main" id="{E0C6119E-9328-7D41-4481-7B698CCBFC78}"/>
                    </a:ext>
                  </a:extLst>
                </p:cNvPr>
                <p:cNvSpPr>
                  <a:spLocks noChangeArrowheads="1"/>
                </p:cNvSpPr>
                <p:nvPr/>
              </p:nvSpPr>
              <p:spPr bwMode="black">
                <a:xfrm>
                  <a:off x="4239" y="3161"/>
                  <a:ext cx="99" cy="90"/>
                </a:xfrm>
                <a:custGeom>
                  <a:avLst/>
                  <a:gdLst>
                    <a:gd name="T0" fmla="*/ 50 w 99"/>
                    <a:gd name="T1" fmla="*/ 0 h 90"/>
                    <a:gd name="T2" fmla="*/ 0 w 99"/>
                    <a:gd name="T3" fmla="*/ 34 h 90"/>
                    <a:gd name="T4" fmla="*/ 19 w 99"/>
                    <a:gd name="T5" fmla="*/ 90 h 90"/>
                    <a:gd name="T6" fmla="*/ 80 w 99"/>
                    <a:gd name="T7" fmla="*/ 90 h 90"/>
                    <a:gd name="T8" fmla="*/ 99 w 99"/>
                    <a:gd name="T9" fmla="*/ 34 h 90"/>
                    <a:gd name="T10" fmla="*/ 17694720 60000 65536"/>
                    <a:gd name="T11" fmla="*/ 11796480 60000 65536"/>
                    <a:gd name="T12" fmla="*/ 5898240 60000 65536"/>
                    <a:gd name="T13" fmla="*/ 5898240 60000 65536"/>
                    <a:gd name="T14" fmla="*/ 0 60000 65536"/>
                    <a:gd name="T15" fmla="*/ 31 w 99"/>
                    <a:gd name="T16" fmla="*/ 34 h 90"/>
                    <a:gd name="T17" fmla="*/ 68 w 99"/>
                    <a:gd name="T18" fmla="*/ 69 h 90"/>
                  </a:gdLst>
                  <a:ahLst/>
                  <a:cxnLst>
                    <a:cxn ang="T10">
                      <a:pos x="T0" y="T1"/>
                    </a:cxn>
                    <a:cxn ang="T11">
                      <a:pos x="T2" y="T3"/>
                    </a:cxn>
                    <a:cxn ang="T12">
                      <a:pos x="T4" y="T5"/>
                    </a:cxn>
                    <a:cxn ang="T13">
                      <a:pos x="T6" y="T7"/>
                    </a:cxn>
                    <a:cxn ang="T14">
                      <a:pos x="T8" y="T9"/>
                    </a:cxn>
                  </a:cxnLst>
                  <a:rect l="T15" t="T16" r="T17" b="T18"/>
                  <a:pathLst>
                    <a:path w="99" h="90">
                      <a:moveTo>
                        <a:pt x="0" y="34"/>
                      </a:moveTo>
                      <a:lnTo>
                        <a:pt x="38" y="34"/>
                      </a:lnTo>
                      <a:lnTo>
                        <a:pt x="50" y="0"/>
                      </a:lnTo>
                      <a:lnTo>
                        <a:pt x="61" y="34"/>
                      </a:lnTo>
                      <a:lnTo>
                        <a:pt x="99" y="34"/>
                      </a:lnTo>
                      <a:lnTo>
                        <a:pt x="68" y="56"/>
                      </a:lnTo>
                      <a:lnTo>
                        <a:pt x="80" y="90"/>
                      </a:lnTo>
                      <a:lnTo>
                        <a:pt x="50" y="69"/>
                      </a:lnTo>
                      <a:lnTo>
                        <a:pt x="19" y="90"/>
                      </a:lnTo>
                      <a:lnTo>
                        <a:pt x="31" y="56"/>
                      </a:lnTo>
                      <a:lnTo>
                        <a:pt x="0" y="34"/>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grpSp>
          <p:grpSp>
            <p:nvGrpSpPr>
              <p:cNvPr id="183" name="Group 59">
                <a:extLst>
                  <a:ext uri="{FF2B5EF4-FFF2-40B4-BE49-F238E27FC236}">
                    <a16:creationId xmlns:a16="http://schemas.microsoft.com/office/drawing/2014/main" id="{603856EB-97EB-7ED4-5E76-232FA673361E}"/>
                  </a:ext>
                </a:extLst>
              </p:cNvPr>
              <p:cNvGrpSpPr>
                <a:grpSpLocks/>
              </p:cNvGrpSpPr>
              <p:nvPr/>
            </p:nvGrpSpPr>
            <p:grpSpPr bwMode="auto">
              <a:xfrm>
                <a:off x="5966285" y="2588356"/>
                <a:ext cx="505407" cy="169296"/>
                <a:chOff x="4693" y="2030"/>
                <a:chExt cx="503" cy="204"/>
              </a:xfrm>
              <a:noFill/>
            </p:grpSpPr>
            <p:sp>
              <p:nvSpPr>
                <p:cNvPr id="230" name="Text Box 60">
                  <a:extLst>
                    <a:ext uri="{FF2B5EF4-FFF2-40B4-BE49-F238E27FC236}">
                      <a16:creationId xmlns:a16="http://schemas.microsoft.com/office/drawing/2014/main" id="{BEB2FAA3-EB76-BC6F-AA4E-7CD188701BA6}"/>
                    </a:ext>
                  </a:extLst>
                </p:cNvPr>
                <p:cNvSpPr txBox="1">
                  <a:spLocks noChangeArrowheads="1"/>
                </p:cNvSpPr>
                <p:nvPr/>
              </p:nvSpPr>
              <p:spPr bwMode="black">
                <a:xfrm>
                  <a:off x="4693" y="2030"/>
                  <a:ext cx="442" cy="204"/>
                </a:xfrm>
                <a:prstGeom prst="rect">
                  <a:avLst/>
                </a:prstGeom>
                <a:grpFill/>
                <a:ln w="9525">
                  <a:noFill/>
                  <a:miter lim="800000"/>
                  <a:headEnd/>
                  <a:tailEnd/>
                </a:ln>
              </p:spPr>
              <p:txBody>
                <a:bodyPr wrap="none" lIns="68572" tIns="34286" rIns="68572" bIns="34286">
                  <a:spAutoFit/>
                </a:bodyPr>
                <a:lstStyle/>
                <a:p>
                  <a:pPr>
                    <a:defRPr/>
                  </a:pPr>
                  <a:r>
                    <a:rPr lang="en-US" sz="750" b="1" dirty="0">
                      <a:latin typeface="Arial"/>
                    </a:rPr>
                    <a:t> Ft Drum</a:t>
                  </a:r>
                </a:p>
              </p:txBody>
            </p:sp>
            <p:sp>
              <p:nvSpPr>
                <p:cNvPr id="231" name="AutoShape 61">
                  <a:extLst>
                    <a:ext uri="{FF2B5EF4-FFF2-40B4-BE49-F238E27FC236}">
                      <a16:creationId xmlns:a16="http://schemas.microsoft.com/office/drawing/2014/main" id="{BDF70F50-F4D7-F9C4-5F12-59C119B9083D}"/>
                    </a:ext>
                  </a:extLst>
                </p:cNvPr>
                <p:cNvSpPr>
                  <a:spLocks noChangeArrowheads="1"/>
                </p:cNvSpPr>
                <p:nvPr/>
              </p:nvSpPr>
              <p:spPr bwMode="black">
                <a:xfrm>
                  <a:off x="5097" y="2136"/>
                  <a:ext cx="99" cy="91"/>
                </a:xfrm>
                <a:custGeom>
                  <a:avLst/>
                  <a:gdLst>
                    <a:gd name="T0" fmla="*/ 50 w 99"/>
                    <a:gd name="T1" fmla="*/ 0 h 91"/>
                    <a:gd name="T2" fmla="*/ 0 w 99"/>
                    <a:gd name="T3" fmla="*/ 35 h 91"/>
                    <a:gd name="T4" fmla="*/ 19 w 99"/>
                    <a:gd name="T5" fmla="*/ 91 h 91"/>
                    <a:gd name="T6" fmla="*/ 80 w 99"/>
                    <a:gd name="T7" fmla="*/ 91 h 91"/>
                    <a:gd name="T8" fmla="*/ 99 w 99"/>
                    <a:gd name="T9" fmla="*/ 35 h 91"/>
                    <a:gd name="T10" fmla="*/ 17694720 60000 65536"/>
                    <a:gd name="T11" fmla="*/ 11796480 60000 65536"/>
                    <a:gd name="T12" fmla="*/ 5898240 60000 65536"/>
                    <a:gd name="T13" fmla="*/ 5898240 60000 65536"/>
                    <a:gd name="T14" fmla="*/ 0 60000 65536"/>
                    <a:gd name="T15" fmla="*/ 31 w 99"/>
                    <a:gd name="T16" fmla="*/ 35 h 91"/>
                    <a:gd name="T17" fmla="*/ 68 w 99"/>
                    <a:gd name="T18" fmla="*/ 70 h 91"/>
                  </a:gdLst>
                  <a:ahLst/>
                  <a:cxnLst>
                    <a:cxn ang="T10">
                      <a:pos x="T0" y="T1"/>
                    </a:cxn>
                    <a:cxn ang="T11">
                      <a:pos x="T2" y="T3"/>
                    </a:cxn>
                    <a:cxn ang="T12">
                      <a:pos x="T4" y="T5"/>
                    </a:cxn>
                    <a:cxn ang="T13">
                      <a:pos x="T6" y="T7"/>
                    </a:cxn>
                    <a:cxn ang="T14">
                      <a:pos x="T8" y="T9"/>
                    </a:cxn>
                  </a:cxnLst>
                  <a:rect l="T15" t="T16" r="T17" b="T18"/>
                  <a:pathLst>
                    <a:path w="99" h="91">
                      <a:moveTo>
                        <a:pt x="0" y="35"/>
                      </a:moveTo>
                      <a:lnTo>
                        <a:pt x="38" y="35"/>
                      </a:lnTo>
                      <a:lnTo>
                        <a:pt x="50" y="0"/>
                      </a:lnTo>
                      <a:lnTo>
                        <a:pt x="61" y="35"/>
                      </a:lnTo>
                      <a:lnTo>
                        <a:pt x="99" y="35"/>
                      </a:lnTo>
                      <a:lnTo>
                        <a:pt x="68" y="56"/>
                      </a:lnTo>
                      <a:lnTo>
                        <a:pt x="80" y="91"/>
                      </a:lnTo>
                      <a:lnTo>
                        <a:pt x="50" y="70"/>
                      </a:lnTo>
                      <a:lnTo>
                        <a:pt x="19" y="91"/>
                      </a:lnTo>
                      <a:lnTo>
                        <a:pt x="31" y="56"/>
                      </a:lnTo>
                      <a:close/>
                    </a:path>
                  </a:pathLst>
                </a:custGeom>
                <a:solidFill>
                  <a:srgbClr val="FF0000"/>
                </a:solidFill>
                <a:ln w="9525">
                  <a:solidFill>
                    <a:schemeClr val="tx1"/>
                  </a:solidFill>
                  <a:miter lim="800000"/>
                  <a:headEnd/>
                  <a:tailEnd/>
                </a:ln>
              </p:spPr>
              <p:txBody>
                <a:bodyPr wrap="none" lIns="61544" tIns="30772" rIns="61544" bIns="30772" anchor="ctr"/>
                <a:lstStyle/>
                <a:p>
                  <a:pPr eaLnBrk="1" hangingPunct="1">
                    <a:defRPr/>
                  </a:pPr>
                  <a:endParaRPr lang="en-US" dirty="0">
                    <a:solidFill>
                      <a:srgbClr val="000000"/>
                    </a:solidFill>
                    <a:latin typeface="Arial"/>
                  </a:endParaRPr>
                </a:p>
              </p:txBody>
            </p:sp>
          </p:grpSp>
          <p:sp>
            <p:nvSpPr>
              <p:cNvPr id="184" name="AutoShape 63">
                <a:extLst>
                  <a:ext uri="{FF2B5EF4-FFF2-40B4-BE49-F238E27FC236}">
                    <a16:creationId xmlns:a16="http://schemas.microsoft.com/office/drawing/2014/main" id="{D15717D0-377D-1982-CBEA-34EE5313F607}"/>
                  </a:ext>
                </a:extLst>
              </p:cNvPr>
              <p:cNvSpPr>
                <a:spLocks noChangeArrowheads="1"/>
              </p:cNvSpPr>
              <p:nvPr/>
            </p:nvSpPr>
            <p:spPr bwMode="black">
              <a:xfrm>
                <a:off x="5264457" y="3353226"/>
                <a:ext cx="88167" cy="76737"/>
              </a:xfrm>
              <a:custGeom>
                <a:avLst/>
                <a:gdLst>
                  <a:gd name="T0" fmla="*/ 15998 w 147637"/>
                  <a:gd name="T1" fmla="*/ 0 h 131763"/>
                  <a:gd name="T2" fmla="*/ 0 w 147637"/>
                  <a:gd name="T3" fmla="*/ 5674 h 131763"/>
                  <a:gd name="T4" fmla="*/ 6111 w 147637"/>
                  <a:gd name="T5" fmla="*/ 14857 h 131763"/>
                  <a:gd name="T6" fmla="*/ 25886 w 147637"/>
                  <a:gd name="T7" fmla="*/ 14857 h 131763"/>
                  <a:gd name="T8" fmla="*/ 31997 w 147637"/>
                  <a:gd name="T9" fmla="*/ 5674 h 131763"/>
                  <a:gd name="T10" fmla="*/ 17694720 60000 65536"/>
                  <a:gd name="T11" fmla="*/ 11796480 60000 65536"/>
                  <a:gd name="T12" fmla="*/ 5898240 60000 65536"/>
                  <a:gd name="T13" fmla="*/ 5898240 60000 65536"/>
                  <a:gd name="T14" fmla="*/ 0 60000 65536"/>
                  <a:gd name="T15" fmla="*/ 45623 w 147637"/>
                  <a:gd name="T16" fmla="*/ 50329 h 131763"/>
                  <a:gd name="T17" fmla="*/ 102014 w 147637"/>
                  <a:gd name="T18" fmla="*/ 100657 h 131763"/>
                </a:gdLst>
                <a:ahLst/>
                <a:cxnLst>
                  <a:cxn ang="T10">
                    <a:pos x="T0" y="T1"/>
                  </a:cxn>
                  <a:cxn ang="T11">
                    <a:pos x="T2" y="T3"/>
                  </a:cxn>
                  <a:cxn ang="T12">
                    <a:pos x="T4" y="T5"/>
                  </a:cxn>
                  <a:cxn ang="T13">
                    <a:pos x="T6" y="T7"/>
                  </a:cxn>
                  <a:cxn ang="T14">
                    <a:pos x="T8" y="T9"/>
                  </a:cxn>
                </a:cxnLst>
                <a:rect l="T15" t="T16" r="T17" b="T18"/>
                <a:pathLst>
                  <a:path w="147637" h="131763">
                    <a:moveTo>
                      <a:pt x="0" y="50329"/>
                    </a:moveTo>
                    <a:lnTo>
                      <a:pt x="56393" y="50329"/>
                    </a:lnTo>
                    <a:lnTo>
                      <a:pt x="73819" y="0"/>
                    </a:lnTo>
                    <a:lnTo>
                      <a:pt x="91244" y="50329"/>
                    </a:lnTo>
                    <a:lnTo>
                      <a:pt x="147637" y="50329"/>
                    </a:lnTo>
                    <a:lnTo>
                      <a:pt x="102014" y="81434"/>
                    </a:lnTo>
                    <a:lnTo>
                      <a:pt x="119441" y="131763"/>
                    </a:lnTo>
                    <a:lnTo>
                      <a:pt x="73819" y="100657"/>
                    </a:lnTo>
                    <a:lnTo>
                      <a:pt x="28196" y="131763"/>
                    </a:lnTo>
                    <a:lnTo>
                      <a:pt x="45623" y="81434"/>
                    </a:lnTo>
                    <a:lnTo>
                      <a:pt x="0" y="50329"/>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185" name="Text Box 64">
                <a:extLst>
                  <a:ext uri="{FF2B5EF4-FFF2-40B4-BE49-F238E27FC236}">
                    <a16:creationId xmlns:a16="http://schemas.microsoft.com/office/drawing/2014/main" id="{400D3BB6-0673-A6BC-3D65-95CEBC4C9D27}"/>
                  </a:ext>
                </a:extLst>
              </p:cNvPr>
              <p:cNvSpPr txBox="1">
                <a:spLocks noChangeArrowheads="1"/>
              </p:cNvSpPr>
              <p:nvPr/>
            </p:nvSpPr>
            <p:spPr bwMode="black">
              <a:xfrm>
                <a:off x="4295751" y="4002801"/>
                <a:ext cx="419214"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Hood</a:t>
                </a:r>
              </a:p>
            </p:txBody>
          </p:sp>
          <p:sp>
            <p:nvSpPr>
              <p:cNvPr id="186" name="AutoShape 65">
                <a:extLst>
                  <a:ext uri="{FF2B5EF4-FFF2-40B4-BE49-F238E27FC236}">
                    <a16:creationId xmlns:a16="http://schemas.microsoft.com/office/drawing/2014/main" id="{00DBBA83-434B-B4DC-5061-7C7EA58872F0}"/>
                  </a:ext>
                </a:extLst>
              </p:cNvPr>
              <p:cNvSpPr>
                <a:spLocks noChangeArrowheads="1"/>
              </p:cNvSpPr>
              <p:nvPr/>
            </p:nvSpPr>
            <p:spPr bwMode="black">
              <a:xfrm>
                <a:off x="3825777" y="313563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187" name="AutoShape 67">
                <a:extLst>
                  <a:ext uri="{FF2B5EF4-FFF2-40B4-BE49-F238E27FC236}">
                    <a16:creationId xmlns:a16="http://schemas.microsoft.com/office/drawing/2014/main" id="{7543011E-877F-19C0-73C2-12EB88160918}"/>
                  </a:ext>
                </a:extLst>
              </p:cNvPr>
              <p:cNvSpPr>
                <a:spLocks noChangeArrowheads="1"/>
              </p:cNvSpPr>
              <p:nvPr/>
            </p:nvSpPr>
            <p:spPr bwMode="black">
              <a:xfrm>
                <a:off x="2261592" y="2245281"/>
                <a:ext cx="89204" cy="73583"/>
              </a:xfrm>
              <a:custGeom>
                <a:avLst/>
                <a:gdLst>
                  <a:gd name="T0" fmla="*/ 13886 w 150813"/>
                  <a:gd name="T1" fmla="*/ 0 h 127000"/>
                  <a:gd name="T2" fmla="*/ 0 w 150813"/>
                  <a:gd name="T3" fmla="*/ 5013 h 127000"/>
                  <a:gd name="T4" fmla="*/ 5304 w 150813"/>
                  <a:gd name="T5" fmla="*/ 13121 h 127000"/>
                  <a:gd name="T6" fmla="*/ 22468 w 150813"/>
                  <a:gd name="T7" fmla="*/ 13121 h 127000"/>
                  <a:gd name="T8" fmla="*/ 27771 w 150813"/>
                  <a:gd name="T9" fmla="*/ 5013 h 127000"/>
                  <a:gd name="T10" fmla="*/ 17694720 60000 65536"/>
                  <a:gd name="T11" fmla="*/ 11796480 60000 65536"/>
                  <a:gd name="T12" fmla="*/ 5898240 60000 65536"/>
                  <a:gd name="T13" fmla="*/ 5898240 60000 65536"/>
                  <a:gd name="T14" fmla="*/ 0 60000 65536"/>
                  <a:gd name="T15" fmla="*/ 46604 w 150813"/>
                  <a:gd name="T16" fmla="*/ 48510 h 127000"/>
                  <a:gd name="T17" fmla="*/ 104209 w 150813"/>
                  <a:gd name="T18" fmla="*/ 97019 h 127000"/>
                </a:gdLst>
                <a:ahLst/>
                <a:cxnLst>
                  <a:cxn ang="T10">
                    <a:pos x="T0" y="T1"/>
                  </a:cxn>
                  <a:cxn ang="T11">
                    <a:pos x="T2" y="T3"/>
                  </a:cxn>
                  <a:cxn ang="T12">
                    <a:pos x="T4" y="T5"/>
                  </a:cxn>
                  <a:cxn ang="T13">
                    <a:pos x="T6" y="T7"/>
                  </a:cxn>
                  <a:cxn ang="T14">
                    <a:pos x="T8" y="T9"/>
                  </a:cxn>
                </a:cxnLst>
                <a:rect l="T15" t="T16" r="T17" b="T18"/>
                <a:pathLst>
                  <a:path w="150813" h="127000">
                    <a:moveTo>
                      <a:pt x="0" y="48510"/>
                    </a:moveTo>
                    <a:lnTo>
                      <a:pt x="57606" y="48510"/>
                    </a:lnTo>
                    <a:lnTo>
                      <a:pt x="75407" y="0"/>
                    </a:lnTo>
                    <a:lnTo>
                      <a:pt x="93207" y="48510"/>
                    </a:lnTo>
                    <a:lnTo>
                      <a:pt x="150813" y="48510"/>
                    </a:lnTo>
                    <a:lnTo>
                      <a:pt x="104209" y="78490"/>
                    </a:lnTo>
                    <a:lnTo>
                      <a:pt x="122010" y="127000"/>
                    </a:lnTo>
                    <a:lnTo>
                      <a:pt x="75407" y="97019"/>
                    </a:lnTo>
                    <a:lnTo>
                      <a:pt x="28803" y="127000"/>
                    </a:lnTo>
                    <a:lnTo>
                      <a:pt x="46604" y="78490"/>
                    </a:lnTo>
                    <a:lnTo>
                      <a:pt x="0" y="48510"/>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188" name="Text Box 68">
                <a:extLst>
                  <a:ext uri="{FF2B5EF4-FFF2-40B4-BE49-F238E27FC236}">
                    <a16:creationId xmlns:a16="http://schemas.microsoft.com/office/drawing/2014/main" id="{D472ED39-23A5-4862-807C-08B274526C0E}"/>
                  </a:ext>
                </a:extLst>
              </p:cNvPr>
              <p:cNvSpPr txBox="1">
                <a:spLocks noChangeArrowheads="1"/>
              </p:cNvSpPr>
              <p:nvPr/>
            </p:nvSpPr>
            <p:spPr bwMode="black">
              <a:xfrm>
                <a:off x="2298829" y="2214796"/>
                <a:ext cx="33254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solidFill>
                  </a:rPr>
                  <a:t>JBLM</a:t>
                </a:r>
              </a:p>
            </p:txBody>
          </p:sp>
          <p:sp>
            <p:nvSpPr>
              <p:cNvPr id="189" name="AutoShape 69">
                <a:extLst>
                  <a:ext uri="{FF2B5EF4-FFF2-40B4-BE49-F238E27FC236}">
                    <a16:creationId xmlns:a16="http://schemas.microsoft.com/office/drawing/2014/main" id="{0B7969FC-F52C-7A9D-8884-37D0D1D82619}"/>
                  </a:ext>
                </a:extLst>
              </p:cNvPr>
              <p:cNvSpPr>
                <a:spLocks noChangeArrowheads="1"/>
              </p:cNvSpPr>
              <p:nvPr/>
            </p:nvSpPr>
            <p:spPr bwMode="black">
              <a:xfrm>
                <a:off x="4211639" y="4048058"/>
                <a:ext cx="88167" cy="75686"/>
              </a:xfrm>
              <a:custGeom>
                <a:avLst/>
                <a:gdLst>
                  <a:gd name="T0" fmla="*/ 13482 w 149225"/>
                  <a:gd name="T1" fmla="*/ 0 h 128587"/>
                  <a:gd name="T2" fmla="*/ 0 w 149225"/>
                  <a:gd name="T3" fmla="*/ 6631 h 128587"/>
                  <a:gd name="T4" fmla="*/ 5150 w 149225"/>
                  <a:gd name="T5" fmla="*/ 17364 h 128587"/>
                  <a:gd name="T6" fmla="*/ 21817 w 149225"/>
                  <a:gd name="T7" fmla="*/ 17364 h 128587"/>
                  <a:gd name="T8" fmla="*/ 26967 w 149225"/>
                  <a:gd name="T9" fmla="*/ 6631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190" name="Text Box 72">
                <a:extLst>
                  <a:ext uri="{FF2B5EF4-FFF2-40B4-BE49-F238E27FC236}">
                    <a16:creationId xmlns:a16="http://schemas.microsoft.com/office/drawing/2014/main" id="{3691E1F3-A32D-AD73-307F-19B1A32ECAA0}"/>
                  </a:ext>
                </a:extLst>
              </p:cNvPr>
              <p:cNvSpPr txBox="1">
                <a:spLocks noChangeArrowheads="1"/>
              </p:cNvSpPr>
              <p:nvPr/>
            </p:nvSpPr>
            <p:spPr bwMode="black">
              <a:xfrm>
                <a:off x="4182072" y="3191953"/>
                <a:ext cx="404546" cy="169061"/>
              </a:xfrm>
              <a:prstGeom prst="rect">
                <a:avLst/>
              </a:prstGeom>
              <a:noFill/>
              <a:ln>
                <a:noFill/>
              </a:ln>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Riley</a:t>
                </a:r>
              </a:p>
            </p:txBody>
          </p:sp>
          <p:sp>
            <p:nvSpPr>
              <p:cNvPr id="191" name="Text Box 73">
                <a:extLst>
                  <a:ext uri="{FF2B5EF4-FFF2-40B4-BE49-F238E27FC236}">
                    <a16:creationId xmlns:a16="http://schemas.microsoft.com/office/drawing/2014/main" id="{2988A873-85D8-9C81-E517-5F57EE8911B1}"/>
                  </a:ext>
                </a:extLst>
              </p:cNvPr>
              <p:cNvSpPr txBox="1">
                <a:spLocks noChangeArrowheads="1"/>
              </p:cNvSpPr>
              <p:nvPr/>
            </p:nvSpPr>
            <p:spPr bwMode="black">
              <a:xfrm>
                <a:off x="6027674" y="3555241"/>
                <a:ext cx="444549" cy="169061"/>
              </a:xfrm>
              <a:prstGeom prst="rect">
                <a:avLst/>
              </a:prstGeom>
              <a:noFill/>
              <a:ln>
                <a:noFill/>
              </a:ln>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Bragg</a:t>
                </a:r>
              </a:p>
            </p:txBody>
          </p:sp>
          <p:sp>
            <p:nvSpPr>
              <p:cNvPr id="192" name="Text Box 118">
                <a:extLst>
                  <a:ext uri="{FF2B5EF4-FFF2-40B4-BE49-F238E27FC236}">
                    <a16:creationId xmlns:a16="http://schemas.microsoft.com/office/drawing/2014/main" id="{8620F8CB-830F-9A89-DF74-40F32D15512C}"/>
                  </a:ext>
                </a:extLst>
              </p:cNvPr>
              <p:cNvSpPr txBox="1">
                <a:spLocks noChangeArrowheads="1"/>
              </p:cNvSpPr>
              <p:nvPr/>
            </p:nvSpPr>
            <p:spPr bwMode="black">
              <a:xfrm>
                <a:off x="2911925" y="4035768"/>
                <a:ext cx="733344" cy="27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Schofield Barracks</a:t>
                </a:r>
              </a:p>
            </p:txBody>
          </p:sp>
          <p:sp>
            <p:nvSpPr>
              <p:cNvPr id="193" name="Freeform 279">
                <a:extLst>
                  <a:ext uri="{FF2B5EF4-FFF2-40B4-BE49-F238E27FC236}">
                    <a16:creationId xmlns:a16="http://schemas.microsoft.com/office/drawing/2014/main" id="{8D179454-55C5-4269-94B9-05F4BB979F25}"/>
                  </a:ext>
                </a:extLst>
              </p:cNvPr>
              <p:cNvSpPr>
                <a:spLocks/>
              </p:cNvSpPr>
              <p:nvPr/>
            </p:nvSpPr>
            <p:spPr bwMode="auto">
              <a:xfrm rot="1768585">
                <a:off x="1987857" y="4235500"/>
                <a:ext cx="305170" cy="475358"/>
              </a:xfrm>
              <a:custGeom>
                <a:avLst/>
                <a:gdLst>
                  <a:gd name="T0" fmla="*/ 2147483646 w 69"/>
                  <a:gd name="T1" fmla="*/ 0 h 125"/>
                  <a:gd name="T2" fmla="*/ 0 w 69"/>
                  <a:gd name="T3" fmla="*/ 2147483646 h 125"/>
                  <a:gd name="T4" fmla="*/ 2147483646 w 69"/>
                  <a:gd name="T5" fmla="*/ 2147483646 h 125"/>
                  <a:gd name="T6" fmla="*/ 2147483646 w 69"/>
                  <a:gd name="T7" fmla="*/ 2147483646 h 125"/>
                  <a:gd name="T8" fmla="*/ 0 w 69"/>
                  <a:gd name="T9" fmla="*/ 2147483646 h 125"/>
                  <a:gd name="T10" fmla="*/ 0 w 69"/>
                  <a:gd name="T11" fmla="*/ 2147483646 h 125"/>
                  <a:gd name="T12" fmla="*/ 2147483646 w 69"/>
                  <a:gd name="T13" fmla="*/ 2147483646 h 125"/>
                  <a:gd name="T14" fmla="*/ 2147483646 w 69"/>
                  <a:gd name="T15" fmla="*/ 2147483646 h 125"/>
                  <a:gd name="T16" fmla="*/ 2147483646 w 69"/>
                  <a:gd name="T17" fmla="*/ 2147483646 h 125"/>
                  <a:gd name="T18" fmla="*/ 2147483646 w 69"/>
                  <a:gd name="T19" fmla="*/ 2147483646 h 125"/>
                  <a:gd name="T20" fmla="*/ 2147483646 w 69"/>
                  <a:gd name="T21" fmla="*/ 2147483646 h 125"/>
                  <a:gd name="T22" fmla="*/ 2147483646 w 69"/>
                  <a:gd name="T23" fmla="*/ 2147483646 h 125"/>
                  <a:gd name="T24" fmla="*/ 2147483646 w 69"/>
                  <a:gd name="T25" fmla="*/ 2147483646 h 125"/>
                  <a:gd name="T26" fmla="*/ 2147483646 w 69"/>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
                  <a:gd name="T43" fmla="*/ 0 h 125"/>
                  <a:gd name="T44" fmla="*/ 69 w 69"/>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 h="125">
                    <a:moveTo>
                      <a:pt x="28" y="0"/>
                    </a:moveTo>
                    <a:lnTo>
                      <a:pt x="0" y="26"/>
                    </a:lnTo>
                    <a:lnTo>
                      <a:pt x="8" y="43"/>
                    </a:lnTo>
                    <a:lnTo>
                      <a:pt x="8" y="52"/>
                    </a:lnTo>
                    <a:lnTo>
                      <a:pt x="0" y="50"/>
                    </a:lnTo>
                    <a:lnTo>
                      <a:pt x="0" y="71"/>
                    </a:lnTo>
                    <a:lnTo>
                      <a:pt x="12" y="71"/>
                    </a:lnTo>
                    <a:lnTo>
                      <a:pt x="21" y="90"/>
                    </a:lnTo>
                    <a:lnTo>
                      <a:pt x="19" y="106"/>
                    </a:lnTo>
                    <a:lnTo>
                      <a:pt x="35" y="124"/>
                    </a:lnTo>
                    <a:lnTo>
                      <a:pt x="68" y="75"/>
                    </a:lnTo>
                    <a:lnTo>
                      <a:pt x="62" y="26"/>
                    </a:lnTo>
                    <a:lnTo>
                      <a:pt x="39" y="7"/>
                    </a:lnTo>
                    <a:lnTo>
                      <a:pt x="28" y="0"/>
                    </a:lnTo>
                  </a:path>
                </a:pathLst>
              </a:custGeom>
              <a:solidFill>
                <a:srgbClr val="FF0000"/>
              </a:solidFill>
              <a:ln w="12700" cap="rnd">
                <a:solidFill>
                  <a:srgbClr val="000000"/>
                </a:solidFill>
                <a:round/>
                <a:headEnd type="none" w="sm" len="sm"/>
                <a:tailEnd type="none" w="sm" len="sm"/>
              </a:ln>
            </p:spPr>
            <p:txBody>
              <a:bodyPr lIns="61544" tIns="30772" rIns="61544" bIns="30772"/>
              <a:lstStyle/>
              <a:p>
                <a:endParaRPr lang="en-US" dirty="0"/>
              </a:p>
            </p:txBody>
          </p:sp>
          <p:sp>
            <p:nvSpPr>
              <p:cNvPr id="194" name="Text Box 280">
                <a:extLst>
                  <a:ext uri="{FF2B5EF4-FFF2-40B4-BE49-F238E27FC236}">
                    <a16:creationId xmlns:a16="http://schemas.microsoft.com/office/drawing/2014/main" id="{C6F24E9C-AF66-6DD2-9D70-5914B39D865F}"/>
                  </a:ext>
                </a:extLst>
              </p:cNvPr>
              <p:cNvSpPr txBox="1">
                <a:spLocks noChangeArrowheads="1"/>
              </p:cNvSpPr>
              <p:nvPr/>
            </p:nvSpPr>
            <p:spPr bwMode="auto">
              <a:xfrm>
                <a:off x="1993531" y="4328553"/>
                <a:ext cx="428387"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750" b="1" dirty="0"/>
                  <a:t>Korea</a:t>
                </a:r>
              </a:p>
            </p:txBody>
          </p:sp>
          <p:sp>
            <p:nvSpPr>
              <p:cNvPr id="195" name="Text Box 70">
                <a:extLst>
                  <a:ext uri="{FF2B5EF4-FFF2-40B4-BE49-F238E27FC236}">
                    <a16:creationId xmlns:a16="http://schemas.microsoft.com/office/drawing/2014/main" id="{C3325AA9-A767-200B-588D-95C7D663D9AA}"/>
                  </a:ext>
                </a:extLst>
              </p:cNvPr>
              <p:cNvSpPr txBox="1">
                <a:spLocks noChangeArrowheads="1"/>
              </p:cNvSpPr>
              <p:nvPr/>
            </p:nvSpPr>
            <p:spPr bwMode="black">
              <a:xfrm>
                <a:off x="3423271" y="3188206"/>
                <a:ext cx="48855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lumMod val="95000"/>
                      </a:schemeClr>
                    </a:solidFill>
                  </a:rPr>
                  <a:t>Ft Carson</a:t>
                </a:r>
              </a:p>
            </p:txBody>
          </p:sp>
          <p:sp>
            <p:nvSpPr>
              <p:cNvPr id="196" name="Text Box 120">
                <a:extLst>
                  <a:ext uri="{FF2B5EF4-FFF2-40B4-BE49-F238E27FC236}">
                    <a16:creationId xmlns:a16="http://schemas.microsoft.com/office/drawing/2014/main" id="{607E5438-4F93-E277-E42C-0FA0D4FDABD6}"/>
                  </a:ext>
                </a:extLst>
              </p:cNvPr>
              <p:cNvSpPr txBox="1">
                <a:spLocks noChangeArrowheads="1"/>
              </p:cNvSpPr>
              <p:nvPr/>
            </p:nvSpPr>
            <p:spPr bwMode="auto">
              <a:xfrm>
                <a:off x="4185021" y="5043784"/>
                <a:ext cx="600573"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750" b="1" dirty="0"/>
                  <a:t>Germany</a:t>
                </a:r>
              </a:p>
            </p:txBody>
          </p:sp>
          <p:sp>
            <p:nvSpPr>
              <p:cNvPr id="197" name="Text Box 252">
                <a:extLst>
                  <a:ext uri="{FF2B5EF4-FFF2-40B4-BE49-F238E27FC236}">
                    <a16:creationId xmlns:a16="http://schemas.microsoft.com/office/drawing/2014/main" id="{CE699995-164C-37C6-CAB6-5D40793C24C7}"/>
                  </a:ext>
                </a:extLst>
              </p:cNvPr>
              <p:cNvSpPr txBox="1">
                <a:spLocks noChangeArrowheads="1"/>
              </p:cNvSpPr>
              <p:nvPr/>
            </p:nvSpPr>
            <p:spPr bwMode="auto">
              <a:xfrm>
                <a:off x="4760283" y="5004231"/>
                <a:ext cx="428389"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750" b="1" dirty="0"/>
                  <a:t>Italy</a:t>
                </a:r>
              </a:p>
            </p:txBody>
          </p:sp>
          <p:sp>
            <p:nvSpPr>
              <p:cNvPr id="198" name="Text Box 54">
                <a:extLst>
                  <a:ext uri="{FF2B5EF4-FFF2-40B4-BE49-F238E27FC236}">
                    <a16:creationId xmlns:a16="http://schemas.microsoft.com/office/drawing/2014/main" id="{EFDBD1A6-AFA6-C7E1-B396-082F4FE5095D}"/>
                  </a:ext>
                </a:extLst>
              </p:cNvPr>
              <p:cNvSpPr txBox="1">
                <a:spLocks noChangeArrowheads="1"/>
              </p:cNvSpPr>
              <p:nvPr/>
            </p:nvSpPr>
            <p:spPr bwMode="black">
              <a:xfrm>
                <a:off x="5077721" y="3773803"/>
                <a:ext cx="53522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Benning</a:t>
                </a:r>
              </a:p>
            </p:txBody>
          </p:sp>
          <p:sp>
            <p:nvSpPr>
              <p:cNvPr id="199" name="Text Box 62">
                <a:extLst>
                  <a:ext uri="{FF2B5EF4-FFF2-40B4-BE49-F238E27FC236}">
                    <a16:creationId xmlns:a16="http://schemas.microsoft.com/office/drawing/2014/main" id="{8BFB2025-6720-2B29-91EF-6DE5ADE03573}"/>
                  </a:ext>
                </a:extLst>
              </p:cNvPr>
              <p:cNvSpPr txBox="1">
                <a:spLocks noChangeArrowheads="1"/>
              </p:cNvSpPr>
              <p:nvPr/>
            </p:nvSpPr>
            <p:spPr bwMode="black">
              <a:xfrm>
                <a:off x="5154810" y="3421201"/>
                <a:ext cx="573890"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Campbell</a:t>
                </a:r>
              </a:p>
            </p:txBody>
          </p:sp>
          <p:sp>
            <p:nvSpPr>
              <p:cNvPr id="200" name="AutoShape 329">
                <a:extLst>
                  <a:ext uri="{FF2B5EF4-FFF2-40B4-BE49-F238E27FC236}">
                    <a16:creationId xmlns:a16="http://schemas.microsoft.com/office/drawing/2014/main" id="{814EABEE-2A16-27C4-4A65-38F74DC52C40}"/>
                  </a:ext>
                </a:extLst>
              </p:cNvPr>
              <p:cNvSpPr>
                <a:spLocks noChangeArrowheads="1"/>
              </p:cNvSpPr>
              <p:nvPr/>
            </p:nvSpPr>
            <p:spPr bwMode="auto">
              <a:xfrm>
                <a:off x="4954824" y="4579117"/>
                <a:ext cx="947444" cy="179373"/>
              </a:xfrm>
              <a:prstGeom prst="wedgeRectCallout">
                <a:avLst>
                  <a:gd name="adj1" fmla="val 20196"/>
                  <a:gd name="adj2" fmla="val -411325"/>
                </a:avLst>
              </a:prstGeom>
              <a:solidFill>
                <a:srgbClr val="00B0F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rgbClr val="000000"/>
                    </a:solidFill>
                  </a:rPr>
                  <a:t>WO – Ft. Benning</a:t>
                </a:r>
              </a:p>
            </p:txBody>
          </p:sp>
          <p:sp>
            <p:nvSpPr>
              <p:cNvPr id="201" name="AutoShape 327">
                <a:extLst>
                  <a:ext uri="{FF2B5EF4-FFF2-40B4-BE49-F238E27FC236}">
                    <a16:creationId xmlns:a16="http://schemas.microsoft.com/office/drawing/2014/main" id="{5C1E68F4-E9C5-61B7-0771-1A4A2F483037}"/>
                  </a:ext>
                </a:extLst>
              </p:cNvPr>
              <p:cNvSpPr>
                <a:spLocks noChangeArrowheads="1"/>
              </p:cNvSpPr>
              <p:nvPr/>
            </p:nvSpPr>
            <p:spPr bwMode="auto">
              <a:xfrm>
                <a:off x="6767022" y="2800958"/>
                <a:ext cx="899844" cy="218498"/>
              </a:xfrm>
              <a:prstGeom prst="wedgeRectCallout">
                <a:avLst>
                  <a:gd name="adj1" fmla="val -119333"/>
                  <a:gd name="adj2" fmla="val 278034"/>
                </a:avLst>
              </a:prstGeom>
              <a:solidFill>
                <a:srgbClr val="FFFF0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rgbClr val="000000"/>
                    </a:solidFill>
                  </a:rPr>
                  <a:t>WO – Ft. Bragg</a:t>
                </a:r>
                <a:r>
                  <a:rPr lang="en-US" altLang="en-US" sz="750" b="1" dirty="0">
                    <a:solidFill>
                      <a:srgbClr val="000000"/>
                    </a:solidFill>
                  </a:rPr>
                  <a:t> </a:t>
                </a:r>
              </a:p>
            </p:txBody>
          </p:sp>
          <p:sp>
            <p:nvSpPr>
              <p:cNvPr id="202" name="AutoShape 324">
                <a:extLst>
                  <a:ext uri="{FF2B5EF4-FFF2-40B4-BE49-F238E27FC236}">
                    <a16:creationId xmlns:a16="http://schemas.microsoft.com/office/drawing/2014/main" id="{471F52B5-8CA3-A3AC-FA86-E2BD852E57EE}"/>
                  </a:ext>
                </a:extLst>
              </p:cNvPr>
              <p:cNvSpPr>
                <a:spLocks noChangeArrowheads="1"/>
              </p:cNvSpPr>
              <p:nvPr/>
            </p:nvSpPr>
            <p:spPr bwMode="auto">
              <a:xfrm>
                <a:off x="4099126" y="1842588"/>
                <a:ext cx="855698" cy="205518"/>
              </a:xfrm>
              <a:prstGeom prst="wedgeRectCallout">
                <a:avLst>
                  <a:gd name="adj1" fmla="val 89670"/>
                  <a:gd name="adj2" fmla="val 700530"/>
                </a:avLst>
              </a:prstGeom>
              <a:solidFill>
                <a:schemeClr val="accent5">
                  <a:lumMod val="40000"/>
                  <a:lumOff val="60000"/>
                </a:schemeClr>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rgbClr val="000000"/>
                    </a:solidFill>
                  </a:rPr>
                  <a:t>WO – Ft. Campbell</a:t>
                </a:r>
                <a:endParaRPr lang="en-US" altLang="en-US" sz="750" b="1" dirty="0">
                  <a:solidFill>
                    <a:srgbClr val="000000"/>
                  </a:solidFill>
                </a:endParaRPr>
              </a:p>
              <a:p>
                <a:pPr algn="ctr" eaLnBrk="1" hangingPunct="1"/>
                <a:endParaRPr lang="en-US" altLang="en-US" sz="750" b="1" dirty="0">
                  <a:solidFill>
                    <a:srgbClr val="000000"/>
                  </a:solidFill>
                </a:endParaRPr>
              </a:p>
            </p:txBody>
          </p:sp>
          <p:sp>
            <p:nvSpPr>
              <p:cNvPr id="203" name="AutoShape 69">
                <a:extLst>
                  <a:ext uri="{FF2B5EF4-FFF2-40B4-BE49-F238E27FC236}">
                    <a16:creationId xmlns:a16="http://schemas.microsoft.com/office/drawing/2014/main" id="{0F32C37C-B92D-5ED9-7BC6-90828FB7922C}"/>
                  </a:ext>
                </a:extLst>
              </p:cNvPr>
              <p:cNvSpPr>
                <a:spLocks noChangeArrowheads="1"/>
              </p:cNvSpPr>
              <p:nvPr/>
            </p:nvSpPr>
            <p:spPr bwMode="black">
              <a:xfrm>
                <a:off x="4298016" y="5204752"/>
                <a:ext cx="88167" cy="75686"/>
              </a:xfrm>
              <a:custGeom>
                <a:avLst/>
                <a:gdLst>
                  <a:gd name="T0" fmla="*/ 13482 w 149225"/>
                  <a:gd name="T1" fmla="*/ 0 h 128587"/>
                  <a:gd name="T2" fmla="*/ 0 w 149225"/>
                  <a:gd name="T3" fmla="*/ 6631 h 128587"/>
                  <a:gd name="T4" fmla="*/ 5150 w 149225"/>
                  <a:gd name="T5" fmla="*/ 17364 h 128587"/>
                  <a:gd name="T6" fmla="*/ 21816 w 149225"/>
                  <a:gd name="T7" fmla="*/ 17364 h 128587"/>
                  <a:gd name="T8" fmla="*/ 26965 w 149225"/>
                  <a:gd name="T9" fmla="*/ 6631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04" name="AutoShape 328">
                <a:extLst>
                  <a:ext uri="{FF2B5EF4-FFF2-40B4-BE49-F238E27FC236}">
                    <a16:creationId xmlns:a16="http://schemas.microsoft.com/office/drawing/2014/main" id="{41CD5807-618E-AC5A-3165-76447D81257E}"/>
                  </a:ext>
                </a:extLst>
              </p:cNvPr>
              <p:cNvSpPr>
                <a:spLocks noChangeArrowheads="1"/>
              </p:cNvSpPr>
              <p:nvPr/>
            </p:nvSpPr>
            <p:spPr bwMode="auto">
              <a:xfrm>
                <a:off x="4114895" y="4580844"/>
                <a:ext cx="698675" cy="180704"/>
              </a:xfrm>
              <a:prstGeom prst="wedgeRectCallout">
                <a:avLst>
                  <a:gd name="adj1" fmla="val -27950"/>
                  <a:gd name="adj2" fmla="val -302793"/>
                </a:avLst>
              </a:prstGeom>
              <a:solidFill>
                <a:srgbClr val="FFC00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rgbClr val="000000"/>
                    </a:solidFill>
                  </a:rPr>
                  <a:t>WO – Ft. Hood</a:t>
                </a:r>
              </a:p>
            </p:txBody>
          </p:sp>
          <p:sp>
            <p:nvSpPr>
              <p:cNvPr id="205" name="Text Box 211">
                <a:extLst>
                  <a:ext uri="{FF2B5EF4-FFF2-40B4-BE49-F238E27FC236}">
                    <a16:creationId xmlns:a16="http://schemas.microsoft.com/office/drawing/2014/main" id="{CBFF4B18-F5B7-5EB8-63FC-2B5369A7ABC8}"/>
                  </a:ext>
                </a:extLst>
              </p:cNvPr>
              <p:cNvSpPr txBox="1">
                <a:spLocks noChangeArrowheads="1"/>
              </p:cNvSpPr>
              <p:nvPr/>
            </p:nvSpPr>
            <p:spPr bwMode="black">
              <a:xfrm>
                <a:off x="1294521" y="1557046"/>
                <a:ext cx="550784" cy="20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000" b="1" dirty="0">
                    <a:solidFill>
                      <a:schemeClr val="bg1">
                        <a:lumMod val="95000"/>
                      </a:schemeClr>
                    </a:solidFill>
                  </a:rPr>
                  <a:t>Alaska</a:t>
                </a:r>
              </a:p>
            </p:txBody>
          </p:sp>
          <p:pic>
            <p:nvPicPr>
              <p:cNvPr id="206" name="Picture 1">
                <a:extLst>
                  <a:ext uri="{FF2B5EF4-FFF2-40B4-BE49-F238E27FC236}">
                    <a16:creationId xmlns:a16="http://schemas.microsoft.com/office/drawing/2014/main" id="{D3FDD5B0-D2FA-1B45-608D-63345BC46DBC}"/>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5352502" y="5097662"/>
                <a:ext cx="597462" cy="551872"/>
              </a:xfrm>
              <a:prstGeom prst="rect">
                <a:avLst/>
              </a:prstGeom>
              <a:solidFill>
                <a:srgbClr val="92D050"/>
              </a:solidFill>
              <a:ln>
                <a:noFill/>
              </a:ln>
            </p:spPr>
          </p:pic>
          <p:sp>
            <p:nvSpPr>
              <p:cNvPr id="207" name="Text Box 70">
                <a:extLst>
                  <a:ext uri="{FF2B5EF4-FFF2-40B4-BE49-F238E27FC236}">
                    <a16:creationId xmlns:a16="http://schemas.microsoft.com/office/drawing/2014/main" id="{142948C0-07BF-ADA2-7FE6-C9A67547D931}"/>
                  </a:ext>
                </a:extLst>
              </p:cNvPr>
              <p:cNvSpPr txBox="1">
                <a:spLocks noChangeArrowheads="1"/>
              </p:cNvSpPr>
              <p:nvPr/>
            </p:nvSpPr>
            <p:spPr bwMode="black">
              <a:xfrm>
                <a:off x="5403560" y="4953616"/>
                <a:ext cx="519220"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rgbClr val="000000"/>
                    </a:solidFill>
                  </a:rPr>
                  <a:t>CENTCOM</a:t>
                </a:r>
              </a:p>
            </p:txBody>
          </p:sp>
          <p:sp>
            <p:nvSpPr>
              <p:cNvPr id="208" name="AutoShape 321">
                <a:extLst>
                  <a:ext uri="{FF2B5EF4-FFF2-40B4-BE49-F238E27FC236}">
                    <a16:creationId xmlns:a16="http://schemas.microsoft.com/office/drawing/2014/main" id="{4DC5140C-1536-FE7F-6164-D82400767097}"/>
                  </a:ext>
                </a:extLst>
              </p:cNvPr>
              <p:cNvSpPr>
                <a:spLocks noChangeArrowheads="1"/>
              </p:cNvSpPr>
              <p:nvPr/>
            </p:nvSpPr>
            <p:spPr bwMode="auto">
              <a:xfrm>
                <a:off x="2302321" y="1613683"/>
                <a:ext cx="697529" cy="183766"/>
              </a:xfrm>
              <a:prstGeom prst="wedgeRectCallout">
                <a:avLst>
                  <a:gd name="adj1" fmla="val -45497"/>
                  <a:gd name="adj2" fmla="val 283053"/>
                </a:avLst>
              </a:prstGeom>
              <a:solidFill>
                <a:schemeClr val="tx1"/>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chemeClr val="bg1"/>
                    </a:solidFill>
                  </a:rPr>
                  <a:t>WO- JBLM</a:t>
                </a:r>
                <a:endParaRPr lang="en-US" altLang="en-US" sz="750" b="1" dirty="0">
                  <a:solidFill>
                    <a:schemeClr val="bg1"/>
                  </a:solidFill>
                </a:endParaRPr>
              </a:p>
            </p:txBody>
          </p:sp>
          <p:sp>
            <p:nvSpPr>
              <p:cNvPr id="209" name="Text Box 280">
                <a:extLst>
                  <a:ext uri="{FF2B5EF4-FFF2-40B4-BE49-F238E27FC236}">
                    <a16:creationId xmlns:a16="http://schemas.microsoft.com/office/drawing/2014/main" id="{198927A8-E00D-FDD5-E983-998E8611854A}"/>
                  </a:ext>
                </a:extLst>
              </p:cNvPr>
              <p:cNvSpPr txBox="1">
                <a:spLocks noChangeArrowheads="1"/>
              </p:cNvSpPr>
              <p:nvPr/>
            </p:nvSpPr>
            <p:spPr bwMode="auto">
              <a:xfrm>
                <a:off x="2326552" y="4674223"/>
                <a:ext cx="428387"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750" b="1" dirty="0"/>
                  <a:t>Japan</a:t>
                </a:r>
              </a:p>
            </p:txBody>
          </p:sp>
          <p:sp>
            <p:nvSpPr>
              <p:cNvPr id="210" name="AutoShape 53">
                <a:extLst>
                  <a:ext uri="{FF2B5EF4-FFF2-40B4-BE49-F238E27FC236}">
                    <a16:creationId xmlns:a16="http://schemas.microsoft.com/office/drawing/2014/main" id="{A1BC8207-4DFC-C9E8-F8E7-66958223A53B}"/>
                  </a:ext>
                </a:extLst>
              </p:cNvPr>
              <p:cNvSpPr>
                <a:spLocks noChangeArrowheads="1"/>
              </p:cNvSpPr>
              <p:nvPr/>
            </p:nvSpPr>
            <p:spPr bwMode="black">
              <a:xfrm>
                <a:off x="4582154" y="3535550"/>
                <a:ext cx="88167" cy="74635"/>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11" name="Text Box 72">
                <a:extLst>
                  <a:ext uri="{FF2B5EF4-FFF2-40B4-BE49-F238E27FC236}">
                    <a16:creationId xmlns:a16="http://schemas.microsoft.com/office/drawing/2014/main" id="{0EBE2FC7-97AB-4AE7-3020-929D1F67ABFE}"/>
                  </a:ext>
                </a:extLst>
              </p:cNvPr>
              <p:cNvSpPr txBox="1">
                <a:spLocks noChangeArrowheads="1"/>
              </p:cNvSpPr>
              <p:nvPr/>
            </p:nvSpPr>
            <p:spPr bwMode="black">
              <a:xfrm>
                <a:off x="4274138" y="3490403"/>
                <a:ext cx="335209"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Sill</a:t>
                </a:r>
              </a:p>
            </p:txBody>
          </p:sp>
          <p:sp>
            <p:nvSpPr>
              <p:cNvPr id="212" name="AutoShape 61">
                <a:extLst>
                  <a:ext uri="{FF2B5EF4-FFF2-40B4-BE49-F238E27FC236}">
                    <a16:creationId xmlns:a16="http://schemas.microsoft.com/office/drawing/2014/main" id="{E47FD307-42EC-460F-6E6E-5B711F0533D8}"/>
                  </a:ext>
                </a:extLst>
              </p:cNvPr>
              <p:cNvSpPr>
                <a:spLocks noChangeArrowheads="1"/>
              </p:cNvSpPr>
              <p:nvPr/>
            </p:nvSpPr>
            <p:spPr bwMode="black">
              <a:xfrm>
                <a:off x="6341618" y="3111721"/>
                <a:ext cx="99474" cy="75518"/>
              </a:xfrm>
              <a:custGeom>
                <a:avLst/>
                <a:gdLst>
                  <a:gd name="T0" fmla="*/ 50 w 99"/>
                  <a:gd name="T1" fmla="*/ 0 h 91"/>
                  <a:gd name="T2" fmla="*/ 0 w 99"/>
                  <a:gd name="T3" fmla="*/ 35 h 91"/>
                  <a:gd name="T4" fmla="*/ 19 w 99"/>
                  <a:gd name="T5" fmla="*/ 91 h 91"/>
                  <a:gd name="T6" fmla="*/ 80 w 99"/>
                  <a:gd name="T7" fmla="*/ 91 h 91"/>
                  <a:gd name="T8" fmla="*/ 99 w 99"/>
                  <a:gd name="T9" fmla="*/ 35 h 91"/>
                  <a:gd name="T10" fmla="*/ 17694720 60000 65536"/>
                  <a:gd name="T11" fmla="*/ 11796480 60000 65536"/>
                  <a:gd name="T12" fmla="*/ 5898240 60000 65536"/>
                  <a:gd name="T13" fmla="*/ 5898240 60000 65536"/>
                  <a:gd name="T14" fmla="*/ 0 60000 65536"/>
                  <a:gd name="T15" fmla="*/ 31 w 99"/>
                  <a:gd name="T16" fmla="*/ 35 h 91"/>
                  <a:gd name="T17" fmla="*/ 68 w 99"/>
                  <a:gd name="T18" fmla="*/ 70 h 91"/>
                </a:gdLst>
                <a:ahLst/>
                <a:cxnLst>
                  <a:cxn ang="T10">
                    <a:pos x="T0" y="T1"/>
                  </a:cxn>
                  <a:cxn ang="T11">
                    <a:pos x="T2" y="T3"/>
                  </a:cxn>
                  <a:cxn ang="T12">
                    <a:pos x="T4" y="T5"/>
                  </a:cxn>
                  <a:cxn ang="T13">
                    <a:pos x="T6" y="T7"/>
                  </a:cxn>
                  <a:cxn ang="T14">
                    <a:pos x="T8" y="T9"/>
                  </a:cxn>
                </a:cxnLst>
                <a:rect l="T15" t="T16" r="T17" b="T18"/>
                <a:pathLst>
                  <a:path w="99" h="91">
                    <a:moveTo>
                      <a:pt x="0" y="35"/>
                    </a:moveTo>
                    <a:lnTo>
                      <a:pt x="38" y="35"/>
                    </a:lnTo>
                    <a:lnTo>
                      <a:pt x="50" y="0"/>
                    </a:lnTo>
                    <a:lnTo>
                      <a:pt x="61" y="35"/>
                    </a:lnTo>
                    <a:lnTo>
                      <a:pt x="99" y="35"/>
                    </a:lnTo>
                    <a:lnTo>
                      <a:pt x="68" y="56"/>
                    </a:lnTo>
                    <a:lnTo>
                      <a:pt x="80" y="91"/>
                    </a:lnTo>
                    <a:lnTo>
                      <a:pt x="50" y="70"/>
                    </a:lnTo>
                    <a:lnTo>
                      <a:pt x="19" y="91"/>
                    </a:lnTo>
                    <a:lnTo>
                      <a:pt x="31" y="56"/>
                    </a:lnTo>
                    <a:close/>
                  </a:path>
                </a:pathLst>
              </a:custGeom>
              <a:solidFill>
                <a:srgbClr val="FF0000"/>
              </a:solidFill>
              <a:ln w="9525">
                <a:solidFill>
                  <a:schemeClr val="tx1"/>
                </a:solidFill>
                <a:miter lim="800000"/>
                <a:headEnd/>
                <a:tailEnd/>
              </a:ln>
            </p:spPr>
            <p:txBody>
              <a:bodyPr wrap="none" lIns="61544" tIns="30772" rIns="61544" bIns="30772" anchor="ctr"/>
              <a:lstStyle/>
              <a:p>
                <a:pPr eaLnBrk="1" hangingPunct="1">
                  <a:defRPr/>
                </a:pPr>
                <a:endParaRPr lang="en-US" dirty="0">
                  <a:solidFill>
                    <a:srgbClr val="000000"/>
                  </a:solidFill>
                  <a:latin typeface="Arial"/>
                </a:endParaRPr>
              </a:p>
            </p:txBody>
          </p:sp>
          <p:sp>
            <p:nvSpPr>
              <p:cNvPr id="213" name="AutoShape 327">
                <a:extLst>
                  <a:ext uri="{FF2B5EF4-FFF2-40B4-BE49-F238E27FC236}">
                    <a16:creationId xmlns:a16="http://schemas.microsoft.com/office/drawing/2014/main" id="{BF4FF448-5F6D-CC90-040B-BFB9354A4EF4}"/>
                  </a:ext>
                </a:extLst>
              </p:cNvPr>
              <p:cNvSpPr>
                <a:spLocks noChangeArrowheads="1"/>
              </p:cNvSpPr>
              <p:nvPr/>
            </p:nvSpPr>
            <p:spPr bwMode="auto">
              <a:xfrm>
                <a:off x="6900369" y="2018280"/>
                <a:ext cx="886222" cy="169061"/>
              </a:xfrm>
              <a:prstGeom prst="wedgeRectCallout">
                <a:avLst>
                  <a:gd name="adj1" fmla="val -105331"/>
                  <a:gd name="adj2" fmla="val 623987"/>
                </a:avLst>
              </a:prstGeom>
              <a:solidFill>
                <a:srgbClr val="0070C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chemeClr val="bg1"/>
                    </a:solidFill>
                  </a:rPr>
                  <a:t>WO – JBMHH</a:t>
                </a:r>
                <a:endParaRPr lang="en-US" altLang="en-US" sz="750" b="1" dirty="0">
                  <a:solidFill>
                    <a:schemeClr val="bg1"/>
                  </a:solidFill>
                </a:endParaRPr>
              </a:p>
              <a:p>
                <a:pPr algn="ctr" eaLnBrk="1" hangingPunct="1"/>
                <a:endParaRPr lang="en-US" altLang="en-US" sz="750" b="1" dirty="0">
                  <a:solidFill>
                    <a:srgbClr val="000000"/>
                  </a:solidFill>
                </a:endParaRPr>
              </a:p>
            </p:txBody>
          </p:sp>
          <p:sp>
            <p:nvSpPr>
              <p:cNvPr id="214" name="AutoShape 327">
                <a:extLst>
                  <a:ext uri="{FF2B5EF4-FFF2-40B4-BE49-F238E27FC236}">
                    <a16:creationId xmlns:a16="http://schemas.microsoft.com/office/drawing/2014/main" id="{20C36D41-19B8-5BCF-25D6-E18E19D2FB85}"/>
                  </a:ext>
                </a:extLst>
              </p:cNvPr>
              <p:cNvSpPr>
                <a:spLocks noChangeArrowheads="1"/>
              </p:cNvSpPr>
              <p:nvPr/>
            </p:nvSpPr>
            <p:spPr bwMode="auto">
              <a:xfrm>
                <a:off x="3129860" y="5449131"/>
                <a:ext cx="992834" cy="180704"/>
              </a:xfrm>
              <a:prstGeom prst="wedgeRectCallout">
                <a:avLst>
                  <a:gd name="adj1" fmla="val 70290"/>
                  <a:gd name="adj2" fmla="val -153005"/>
                </a:avLst>
              </a:prstGeom>
              <a:solidFill>
                <a:srgbClr val="92D05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rgbClr val="000000"/>
                    </a:solidFill>
                  </a:rPr>
                  <a:t>WO – Europe</a:t>
                </a:r>
              </a:p>
            </p:txBody>
          </p:sp>
          <p:sp>
            <p:nvSpPr>
              <p:cNvPr id="215" name="Freeform 98">
                <a:extLst>
                  <a:ext uri="{FF2B5EF4-FFF2-40B4-BE49-F238E27FC236}">
                    <a16:creationId xmlns:a16="http://schemas.microsoft.com/office/drawing/2014/main" id="{2DFEB85E-C2AB-FCF8-ED7D-1365AF940076}"/>
                  </a:ext>
                </a:extLst>
              </p:cNvPr>
              <p:cNvSpPr/>
              <p:nvPr/>
            </p:nvSpPr>
            <p:spPr>
              <a:xfrm>
                <a:off x="6020762" y="3188962"/>
                <a:ext cx="371476" cy="185738"/>
              </a:xfrm>
              <a:custGeom>
                <a:avLst/>
                <a:gdLst>
                  <a:gd name="connsiteX0" fmla="*/ 316230 w 495300"/>
                  <a:gd name="connsiteY0" fmla="*/ 0 h 247650"/>
                  <a:gd name="connsiteX1" fmla="*/ 53340 w 495300"/>
                  <a:gd name="connsiteY1" fmla="*/ 80010 h 247650"/>
                  <a:gd name="connsiteX2" fmla="*/ 0 w 495300"/>
                  <a:gd name="connsiteY2" fmla="*/ 190500 h 247650"/>
                  <a:gd name="connsiteX3" fmla="*/ 434340 w 495300"/>
                  <a:gd name="connsiteY3" fmla="*/ 247650 h 247650"/>
                  <a:gd name="connsiteX4" fmla="*/ 495300 w 495300"/>
                  <a:gd name="connsiteY4" fmla="*/ 171450 h 247650"/>
                  <a:gd name="connsiteX5" fmla="*/ 361950 w 495300"/>
                  <a:gd name="connsiteY5" fmla="*/ 144780 h 247650"/>
                  <a:gd name="connsiteX6" fmla="*/ 316230 w 495300"/>
                  <a:gd name="connsiteY6" fmla="*/ 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300" h="247650">
                    <a:moveTo>
                      <a:pt x="316230" y="0"/>
                    </a:moveTo>
                    <a:lnTo>
                      <a:pt x="53340" y="80010"/>
                    </a:lnTo>
                    <a:lnTo>
                      <a:pt x="0" y="190500"/>
                    </a:lnTo>
                    <a:lnTo>
                      <a:pt x="434340" y="247650"/>
                    </a:lnTo>
                    <a:lnTo>
                      <a:pt x="495300" y="171450"/>
                    </a:lnTo>
                    <a:lnTo>
                      <a:pt x="361950" y="144780"/>
                    </a:lnTo>
                    <a:lnTo>
                      <a:pt x="316230" y="0"/>
                    </a:lnTo>
                    <a:close/>
                  </a:path>
                </a:pathLst>
              </a:custGeom>
              <a:solidFill>
                <a:srgbClr val="000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500" dirty="0"/>
              </a:p>
            </p:txBody>
          </p:sp>
          <p:sp>
            <p:nvSpPr>
              <p:cNvPr id="216" name="Freeform 99">
                <a:extLst>
                  <a:ext uri="{FF2B5EF4-FFF2-40B4-BE49-F238E27FC236}">
                    <a16:creationId xmlns:a16="http://schemas.microsoft.com/office/drawing/2014/main" id="{837CF8B0-E629-6FCF-4741-898CF8E6A94C}"/>
                  </a:ext>
                </a:extLst>
              </p:cNvPr>
              <p:cNvSpPr/>
              <p:nvPr/>
            </p:nvSpPr>
            <p:spPr>
              <a:xfrm>
                <a:off x="6066482" y="3137527"/>
                <a:ext cx="188596" cy="111443"/>
              </a:xfrm>
              <a:custGeom>
                <a:avLst/>
                <a:gdLst>
                  <a:gd name="connsiteX0" fmla="*/ 140970 w 251460"/>
                  <a:gd name="connsiteY0" fmla="*/ 0 h 148590"/>
                  <a:gd name="connsiteX1" fmla="*/ 0 w 251460"/>
                  <a:gd name="connsiteY1" fmla="*/ 68580 h 148590"/>
                  <a:gd name="connsiteX2" fmla="*/ 0 w 251460"/>
                  <a:gd name="connsiteY2" fmla="*/ 148590 h 148590"/>
                  <a:gd name="connsiteX3" fmla="*/ 251460 w 251460"/>
                  <a:gd name="connsiteY3" fmla="*/ 64770 h 148590"/>
                  <a:gd name="connsiteX4" fmla="*/ 240030 w 251460"/>
                  <a:gd name="connsiteY4" fmla="*/ 34290 h 148590"/>
                  <a:gd name="connsiteX5" fmla="*/ 140970 w 251460"/>
                  <a:gd name="connsiteY5" fmla="*/ 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48590">
                    <a:moveTo>
                      <a:pt x="140970" y="0"/>
                    </a:moveTo>
                    <a:lnTo>
                      <a:pt x="0" y="68580"/>
                    </a:lnTo>
                    <a:lnTo>
                      <a:pt x="0" y="148590"/>
                    </a:lnTo>
                    <a:lnTo>
                      <a:pt x="251460" y="64770"/>
                    </a:lnTo>
                    <a:lnTo>
                      <a:pt x="240030" y="34290"/>
                    </a:lnTo>
                    <a:lnTo>
                      <a:pt x="140970" y="0"/>
                    </a:lnTo>
                    <a:close/>
                  </a:path>
                </a:pathLst>
              </a:custGeom>
              <a:solidFill>
                <a:srgbClr val="000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dirty="0"/>
              </a:p>
            </p:txBody>
          </p:sp>
          <p:sp>
            <p:nvSpPr>
              <p:cNvPr id="217" name="AutoShape 69">
                <a:extLst>
                  <a:ext uri="{FF2B5EF4-FFF2-40B4-BE49-F238E27FC236}">
                    <a16:creationId xmlns:a16="http://schemas.microsoft.com/office/drawing/2014/main" id="{AE7198C2-00C1-A79B-A9DC-93EB812ED27E}"/>
                  </a:ext>
                </a:extLst>
              </p:cNvPr>
              <p:cNvSpPr>
                <a:spLocks noChangeArrowheads="1"/>
              </p:cNvSpPr>
              <p:nvPr/>
            </p:nvSpPr>
            <p:spPr bwMode="black">
              <a:xfrm>
                <a:off x="3328029" y="3850962"/>
                <a:ext cx="88167" cy="75686"/>
              </a:xfrm>
              <a:custGeom>
                <a:avLst/>
                <a:gdLst>
                  <a:gd name="T0" fmla="*/ 13482 w 149225"/>
                  <a:gd name="T1" fmla="*/ 0 h 128587"/>
                  <a:gd name="T2" fmla="*/ 0 w 149225"/>
                  <a:gd name="T3" fmla="*/ 6631 h 128587"/>
                  <a:gd name="T4" fmla="*/ 5150 w 149225"/>
                  <a:gd name="T5" fmla="*/ 17364 h 128587"/>
                  <a:gd name="T6" fmla="*/ 21817 w 149225"/>
                  <a:gd name="T7" fmla="*/ 17364 h 128587"/>
                  <a:gd name="T8" fmla="*/ 26967 w 149225"/>
                  <a:gd name="T9" fmla="*/ 6631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18" name="Text Box 64">
                <a:extLst>
                  <a:ext uri="{FF2B5EF4-FFF2-40B4-BE49-F238E27FC236}">
                    <a16:creationId xmlns:a16="http://schemas.microsoft.com/office/drawing/2014/main" id="{526B913F-CE27-55A3-5E6E-7D5D272CF456}"/>
                  </a:ext>
                </a:extLst>
              </p:cNvPr>
              <p:cNvSpPr txBox="1">
                <a:spLocks noChangeArrowheads="1"/>
              </p:cNvSpPr>
              <p:nvPr/>
            </p:nvSpPr>
            <p:spPr bwMode="black">
              <a:xfrm>
                <a:off x="2978612" y="3702334"/>
                <a:ext cx="595224"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solidFill>
                  </a:rPr>
                  <a:t>Ft Huachuca</a:t>
                </a:r>
              </a:p>
            </p:txBody>
          </p:sp>
          <p:sp>
            <p:nvSpPr>
              <p:cNvPr id="219" name="AutoShape 65">
                <a:extLst>
                  <a:ext uri="{FF2B5EF4-FFF2-40B4-BE49-F238E27FC236}">
                    <a16:creationId xmlns:a16="http://schemas.microsoft.com/office/drawing/2014/main" id="{48ECC534-F54A-1FF8-CED4-06FCF3B0FEF3}"/>
                  </a:ext>
                </a:extLst>
              </p:cNvPr>
              <p:cNvSpPr>
                <a:spLocks noChangeArrowheads="1"/>
              </p:cNvSpPr>
              <p:nvPr/>
            </p:nvSpPr>
            <p:spPr bwMode="black">
              <a:xfrm>
                <a:off x="5917359" y="3679726"/>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20" name="Text Box 70">
                <a:extLst>
                  <a:ext uri="{FF2B5EF4-FFF2-40B4-BE49-F238E27FC236}">
                    <a16:creationId xmlns:a16="http://schemas.microsoft.com/office/drawing/2014/main" id="{22D9F4B1-E82D-26C0-E6AD-FDFB83936561}"/>
                  </a:ext>
                </a:extLst>
              </p:cNvPr>
              <p:cNvSpPr txBox="1">
                <a:spLocks noChangeArrowheads="1"/>
              </p:cNvSpPr>
              <p:nvPr/>
            </p:nvSpPr>
            <p:spPr bwMode="black">
              <a:xfrm>
                <a:off x="5934624" y="3782986"/>
                <a:ext cx="532555"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Jackson</a:t>
                </a:r>
              </a:p>
            </p:txBody>
          </p:sp>
          <p:sp>
            <p:nvSpPr>
              <p:cNvPr id="221" name="AutoShape 65">
                <a:extLst>
                  <a:ext uri="{FF2B5EF4-FFF2-40B4-BE49-F238E27FC236}">
                    <a16:creationId xmlns:a16="http://schemas.microsoft.com/office/drawing/2014/main" id="{B28EA45E-99D4-F64B-A681-F31E36F5C82E}"/>
                  </a:ext>
                </a:extLst>
              </p:cNvPr>
              <p:cNvSpPr>
                <a:spLocks noChangeArrowheads="1"/>
              </p:cNvSpPr>
              <p:nvPr/>
            </p:nvSpPr>
            <p:spPr bwMode="black">
              <a:xfrm>
                <a:off x="2329391" y="329804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22" name="Text Box 70">
                <a:extLst>
                  <a:ext uri="{FF2B5EF4-FFF2-40B4-BE49-F238E27FC236}">
                    <a16:creationId xmlns:a16="http://schemas.microsoft.com/office/drawing/2014/main" id="{AD140A52-081C-0FC7-0BF7-9E04D9F2C37F}"/>
                  </a:ext>
                </a:extLst>
              </p:cNvPr>
              <p:cNvSpPr txBox="1">
                <a:spLocks noChangeArrowheads="1"/>
              </p:cNvSpPr>
              <p:nvPr/>
            </p:nvSpPr>
            <p:spPr bwMode="black">
              <a:xfrm>
                <a:off x="2381207" y="3250480"/>
                <a:ext cx="244536"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solidFill>
                  </a:rPr>
                  <a:t>DLI</a:t>
                </a:r>
              </a:p>
            </p:txBody>
          </p:sp>
          <p:sp>
            <p:nvSpPr>
              <p:cNvPr id="223" name="AutoShape 65">
                <a:extLst>
                  <a:ext uri="{FF2B5EF4-FFF2-40B4-BE49-F238E27FC236}">
                    <a16:creationId xmlns:a16="http://schemas.microsoft.com/office/drawing/2014/main" id="{5C8AAFE1-2657-6AD8-D10C-A8AEA683713E}"/>
                  </a:ext>
                </a:extLst>
              </p:cNvPr>
              <p:cNvSpPr>
                <a:spLocks noChangeArrowheads="1"/>
              </p:cNvSpPr>
              <p:nvPr/>
            </p:nvSpPr>
            <p:spPr bwMode="black">
              <a:xfrm>
                <a:off x="2786601" y="357934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24" name="Text Box 70">
                <a:extLst>
                  <a:ext uri="{FF2B5EF4-FFF2-40B4-BE49-F238E27FC236}">
                    <a16:creationId xmlns:a16="http://schemas.microsoft.com/office/drawing/2014/main" id="{3E57F8AA-4CF9-0E36-4613-73364436D488}"/>
                  </a:ext>
                </a:extLst>
              </p:cNvPr>
              <p:cNvSpPr txBox="1">
                <a:spLocks noChangeArrowheads="1"/>
              </p:cNvSpPr>
              <p:nvPr/>
            </p:nvSpPr>
            <p:spPr bwMode="black">
              <a:xfrm>
                <a:off x="2527250" y="3534931"/>
                <a:ext cx="377044"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solidFill>
                  </a:rPr>
                  <a:t>NTC</a:t>
                </a:r>
              </a:p>
            </p:txBody>
          </p:sp>
          <p:sp>
            <p:nvSpPr>
              <p:cNvPr id="225" name="AutoShape 65">
                <a:extLst>
                  <a:ext uri="{FF2B5EF4-FFF2-40B4-BE49-F238E27FC236}">
                    <a16:creationId xmlns:a16="http://schemas.microsoft.com/office/drawing/2014/main" id="{B772C419-6C16-7084-033C-0732D7F0ABE5}"/>
                  </a:ext>
                </a:extLst>
              </p:cNvPr>
              <p:cNvSpPr>
                <a:spLocks noChangeArrowheads="1"/>
              </p:cNvSpPr>
              <p:nvPr/>
            </p:nvSpPr>
            <p:spPr bwMode="black">
              <a:xfrm>
                <a:off x="4844254" y="393921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26" name="Text Box 64">
                <a:extLst>
                  <a:ext uri="{FF2B5EF4-FFF2-40B4-BE49-F238E27FC236}">
                    <a16:creationId xmlns:a16="http://schemas.microsoft.com/office/drawing/2014/main" id="{ABF75781-1113-7818-65D5-5F42307AF5A4}"/>
                  </a:ext>
                </a:extLst>
              </p:cNvPr>
              <p:cNvSpPr txBox="1">
                <a:spLocks noChangeArrowheads="1"/>
              </p:cNvSpPr>
              <p:nvPr/>
            </p:nvSpPr>
            <p:spPr bwMode="black">
              <a:xfrm>
                <a:off x="4813559" y="3977712"/>
                <a:ext cx="38321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t>Ft Polk</a:t>
                </a:r>
              </a:p>
            </p:txBody>
          </p:sp>
          <p:sp>
            <p:nvSpPr>
              <p:cNvPr id="227" name="AutoShape 327">
                <a:extLst>
                  <a:ext uri="{FF2B5EF4-FFF2-40B4-BE49-F238E27FC236}">
                    <a16:creationId xmlns:a16="http://schemas.microsoft.com/office/drawing/2014/main" id="{AF57F2A5-3275-68D9-B999-FD57EB62F014}"/>
                  </a:ext>
                </a:extLst>
              </p:cNvPr>
              <p:cNvSpPr>
                <a:spLocks noChangeArrowheads="1"/>
              </p:cNvSpPr>
              <p:nvPr/>
            </p:nvSpPr>
            <p:spPr bwMode="auto">
              <a:xfrm>
                <a:off x="1338127" y="3942704"/>
                <a:ext cx="607523" cy="194494"/>
              </a:xfrm>
              <a:prstGeom prst="wedgeRectCallout">
                <a:avLst>
                  <a:gd name="adj1" fmla="val 107395"/>
                  <a:gd name="adj2" fmla="val -46490"/>
                </a:avLst>
              </a:prstGeom>
              <a:solidFill>
                <a:srgbClr val="FF000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rgbClr val="000000"/>
                    </a:solidFill>
                  </a:rPr>
                  <a:t>WO – Hawaii</a:t>
                </a:r>
              </a:p>
              <a:p>
                <a:pPr algn="ctr" eaLnBrk="1" hangingPunct="1"/>
                <a:endParaRPr lang="en-US" altLang="en-US" sz="750" b="1" dirty="0">
                  <a:solidFill>
                    <a:srgbClr val="000000"/>
                  </a:solidFill>
                </a:endParaRPr>
              </a:p>
            </p:txBody>
          </p:sp>
          <p:sp>
            <p:nvSpPr>
              <p:cNvPr id="228" name="AutoShape 188">
                <a:extLst>
                  <a:ext uri="{FF2B5EF4-FFF2-40B4-BE49-F238E27FC236}">
                    <a16:creationId xmlns:a16="http://schemas.microsoft.com/office/drawing/2014/main" id="{4C5CDDAD-C5FD-A692-0D34-6F826C37BDAA}"/>
                  </a:ext>
                </a:extLst>
              </p:cNvPr>
              <p:cNvSpPr>
                <a:spLocks noChangeArrowheads="1"/>
              </p:cNvSpPr>
              <p:nvPr/>
            </p:nvSpPr>
            <p:spPr bwMode="black">
              <a:xfrm>
                <a:off x="2261010" y="3893520"/>
                <a:ext cx="91279" cy="71481"/>
              </a:xfrm>
              <a:custGeom>
                <a:avLst/>
                <a:gdLst>
                  <a:gd name="T0" fmla="*/ 14708 w 153987"/>
                  <a:gd name="T1" fmla="*/ 0 h 122237"/>
                  <a:gd name="T2" fmla="*/ 0 w 153987"/>
                  <a:gd name="T3" fmla="*/ 5643 h 122237"/>
                  <a:gd name="T4" fmla="*/ 5618 w 153987"/>
                  <a:gd name="T5" fmla="*/ 14776 h 122237"/>
                  <a:gd name="T6" fmla="*/ 23799 w 153987"/>
                  <a:gd name="T7" fmla="*/ 14776 h 122237"/>
                  <a:gd name="T8" fmla="*/ 29417 w 153987"/>
                  <a:gd name="T9" fmla="*/ 5643 h 122237"/>
                  <a:gd name="T10" fmla="*/ 17694720 60000 65536"/>
                  <a:gd name="T11" fmla="*/ 11796480 60000 65536"/>
                  <a:gd name="T12" fmla="*/ 5898240 60000 65536"/>
                  <a:gd name="T13" fmla="*/ 5898240 60000 65536"/>
                  <a:gd name="T14" fmla="*/ 0 60000 65536"/>
                  <a:gd name="T15" fmla="*/ 47585 w 153987"/>
                  <a:gd name="T16" fmla="*/ 46691 h 122237"/>
                  <a:gd name="T17" fmla="*/ 106402 w 153987"/>
                  <a:gd name="T18" fmla="*/ 93380 h 122237"/>
                </a:gdLst>
                <a:ahLst/>
                <a:cxnLst>
                  <a:cxn ang="T10">
                    <a:pos x="T0" y="T1"/>
                  </a:cxn>
                  <a:cxn ang="T11">
                    <a:pos x="T2" y="T3"/>
                  </a:cxn>
                  <a:cxn ang="T12">
                    <a:pos x="T4" y="T5"/>
                  </a:cxn>
                  <a:cxn ang="T13">
                    <a:pos x="T6" y="T7"/>
                  </a:cxn>
                  <a:cxn ang="T14">
                    <a:pos x="T8" y="T9"/>
                  </a:cxn>
                </a:cxnLst>
                <a:rect l="T15" t="T16" r="T17" b="T18"/>
                <a:pathLst>
                  <a:path w="153987" h="122237">
                    <a:moveTo>
                      <a:pt x="0" y="46690"/>
                    </a:moveTo>
                    <a:lnTo>
                      <a:pt x="58818" y="46691"/>
                    </a:lnTo>
                    <a:lnTo>
                      <a:pt x="76994" y="0"/>
                    </a:lnTo>
                    <a:lnTo>
                      <a:pt x="95169" y="46691"/>
                    </a:lnTo>
                    <a:lnTo>
                      <a:pt x="153987" y="46690"/>
                    </a:lnTo>
                    <a:lnTo>
                      <a:pt x="106402" y="75546"/>
                    </a:lnTo>
                    <a:lnTo>
                      <a:pt x="124578" y="122237"/>
                    </a:lnTo>
                    <a:lnTo>
                      <a:pt x="76994" y="93380"/>
                    </a:lnTo>
                    <a:lnTo>
                      <a:pt x="29409" y="122237"/>
                    </a:lnTo>
                    <a:lnTo>
                      <a:pt x="47585" y="75546"/>
                    </a:lnTo>
                    <a:lnTo>
                      <a:pt x="0" y="46690"/>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29" name="AutoShape 124">
                <a:extLst>
                  <a:ext uri="{FF2B5EF4-FFF2-40B4-BE49-F238E27FC236}">
                    <a16:creationId xmlns:a16="http://schemas.microsoft.com/office/drawing/2014/main" id="{38D6D3FE-9126-D05B-3D0C-6594E4305163}"/>
                  </a:ext>
                </a:extLst>
              </p:cNvPr>
              <p:cNvSpPr>
                <a:spLocks noChangeArrowheads="1"/>
              </p:cNvSpPr>
              <p:nvPr/>
            </p:nvSpPr>
            <p:spPr bwMode="black">
              <a:xfrm>
                <a:off x="6027268" y="3487501"/>
                <a:ext cx="110172" cy="97381"/>
              </a:xfrm>
              <a:custGeom>
                <a:avLst/>
                <a:gdLst>
                  <a:gd name="T0" fmla="*/ 13481 w 149225"/>
                  <a:gd name="T1" fmla="*/ 0 h 128588"/>
                  <a:gd name="T2" fmla="*/ 0 w 149225"/>
                  <a:gd name="T3" fmla="*/ 5229 h 128588"/>
                  <a:gd name="T4" fmla="*/ 5150 w 149225"/>
                  <a:gd name="T5" fmla="*/ 13687 h 128588"/>
                  <a:gd name="T6" fmla="*/ 21813 w 149225"/>
                  <a:gd name="T7" fmla="*/ 13687 h 128588"/>
                  <a:gd name="T8" fmla="*/ 26964 w 149225"/>
                  <a:gd name="T9" fmla="*/ 5229 h 128588"/>
                  <a:gd name="T10" fmla="*/ 17694720 60000 65536"/>
                  <a:gd name="T11" fmla="*/ 11796480 60000 65536"/>
                  <a:gd name="T12" fmla="*/ 5898240 60000 65536"/>
                  <a:gd name="T13" fmla="*/ 5898240 60000 65536"/>
                  <a:gd name="T14" fmla="*/ 0 60000 65536"/>
                  <a:gd name="T15" fmla="*/ 46114 w 149225"/>
                  <a:gd name="T16" fmla="*/ 49116 h 128588"/>
                  <a:gd name="T17" fmla="*/ 103111 w 149225"/>
                  <a:gd name="T18" fmla="*/ 98232 h 128588"/>
                </a:gdLst>
                <a:ahLst/>
                <a:cxnLst>
                  <a:cxn ang="T10">
                    <a:pos x="T0" y="T1"/>
                  </a:cxn>
                  <a:cxn ang="T11">
                    <a:pos x="T2" y="T3"/>
                  </a:cxn>
                  <a:cxn ang="T12">
                    <a:pos x="T4" y="T5"/>
                  </a:cxn>
                  <a:cxn ang="T13">
                    <a:pos x="T6" y="T7"/>
                  </a:cxn>
                  <a:cxn ang="T14">
                    <a:pos x="T8" y="T9"/>
                  </a:cxn>
                </a:cxnLst>
                <a:rect l="T15" t="T16" r="T17" b="T18"/>
                <a:pathLst>
                  <a:path w="149225" h="128588">
                    <a:moveTo>
                      <a:pt x="0" y="49116"/>
                    </a:moveTo>
                    <a:lnTo>
                      <a:pt x="56999" y="49116"/>
                    </a:lnTo>
                    <a:lnTo>
                      <a:pt x="74613" y="0"/>
                    </a:lnTo>
                    <a:lnTo>
                      <a:pt x="92226" y="49116"/>
                    </a:lnTo>
                    <a:lnTo>
                      <a:pt x="149225" y="49116"/>
                    </a:lnTo>
                    <a:lnTo>
                      <a:pt x="103111" y="79471"/>
                    </a:lnTo>
                    <a:lnTo>
                      <a:pt x="120726" y="128588"/>
                    </a:lnTo>
                    <a:lnTo>
                      <a:pt x="74613" y="98232"/>
                    </a:lnTo>
                    <a:lnTo>
                      <a:pt x="28499" y="128588"/>
                    </a:lnTo>
                    <a:lnTo>
                      <a:pt x="46114" y="79471"/>
                    </a:lnTo>
                    <a:lnTo>
                      <a:pt x="0" y="49116"/>
                    </a:lnTo>
                    <a:close/>
                  </a:path>
                </a:pathLst>
              </a:custGeom>
              <a:solidFill>
                <a:srgbClr val="FF0000"/>
              </a:solidFill>
              <a:ln w="9525">
                <a:solidFill>
                  <a:schemeClr val="tx1"/>
                </a:solidFill>
                <a:miter lim="800000"/>
                <a:headEnd/>
                <a:tailEnd/>
              </a:ln>
            </p:spPr>
            <p:txBody>
              <a:bodyPr wrap="none" lIns="61544" tIns="30772" rIns="61544" bIns="30772" anchor="ctr"/>
              <a:lstStyle/>
              <a:p>
                <a:endParaRPr lang="en-US" dirty="0"/>
              </a:p>
            </p:txBody>
          </p:sp>
        </p:grpSp>
        <p:sp>
          <p:nvSpPr>
            <p:cNvPr id="119" name="Text Box 73">
              <a:extLst>
                <a:ext uri="{FF2B5EF4-FFF2-40B4-BE49-F238E27FC236}">
                  <a16:creationId xmlns:a16="http://schemas.microsoft.com/office/drawing/2014/main" id="{4244C695-33F4-3E41-1281-D548F5A231F8}"/>
                </a:ext>
              </a:extLst>
            </p:cNvPr>
            <p:cNvSpPr txBox="1">
              <a:spLocks noChangeArrowheads="1"/>
            </p:cNvSpPr>
            <p:nvPr/>
          </p:nvSpPr>
          <p:spPr bwMode="black">
            <a:xfrm>
              <a:off x="7713497" y="2967303"/>
              <a:ext cx="478320" cy="184658"/>
            </a:xfrm>
            <a:prstGeom prst="rect">
              <a:avLst/>
            </a:prstGeom>
            <a:noFill/>
            <a:ln>
              <a:noFill/>
            </a:ln>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solidFill>
                </a:rPr>
                <a:t>JBMHH</a:t>
              </a:r>
            </a:p>
          </p:txBody>
        </p:sp>
        <p:grpSp>
          <p:nvGrpSpPr>
            <p:cNvPr id="120" name="Group 119">
              <a:extLst>
                <a:ext uri="{FF2B5EF4-FFF2-40B4-BE49-F238E27FC236}">
                  <a16:creationId xmlns:a16="http://schemas.microsoft.com/office/drawing/2014/main" id="{BD09BAD3-CE7B-CBB1-5FC6-BF085A17FC0D}"/>
                </a:ext>
              </a:extLst>
            </p:cNvPr>
            <p:cNvGrpSpPr/>
            <p:nvPr/>
          </p:nvGrpSpPr>
          <p:grpSpPr>
            <a:xfrm>
              <a:off x="1845630" y="1886878"/>
              <a:ext cx="524962" cy="184658"/>
              <a:chOff x="1845630" y="1886878"/>
              <a:chExt cx="524962" cy="184658"/>
            </a:xfrm>
          </p:grpSpPr>
          <p:sp>
            <p:nvSpPr>
              <p:cNvPr id="124" name="Text Box 70">
                <a:extLst>
                  <a:ext uri="{FF2B5EF4-FFF2-40B4-BE49-F238E27FC236}">
                    <a16:creationId xmlns:a16="http://schemas.microsoft.com/office/drawing/2014/main" id="{C316DE1B-FFFD-E446-2660-99E4446A839D}"/>
                  </a:ext>
                </a:extLst>
              </p:cNvPr>
              <p:cNvSpPr txBox="1">
                <a:spLocks noChangeArrowheads="1"/>
              </p:cNvSpPr>
              <p:nvPr/>
            </p:nvSpPr>
            <p:spPr bwMode="black">
              <a:xfrm>
                <a:off x="1845630" y="1886878"/>
                <a:ext cx="524962" cy="18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lumMod val="95000"/>
                      </a:schemeClr>
                    </a:solidFill>
                  </a:rPr>
                  <a:t>JBER</a:t>
                </a:r>
              </a:p>
            </p:txBody>
          </p:sp>
          <p:sp>
            <p:nvSpPr>
              <p:cNvPr id="125" name="AutoShape 53">
                <a:extLst>
                  <a:ext uri="{FF2B5EF4-FFF2-40B4-BE49-F238E27FC236}">
                    <a16:creationId xmlns:a16="http://schemas.microsoft.com/office/drawing/2014/main" id="{EDD31823-E028-9737-A3D0-91EE69E3D390}"/>
                  </a:ext>
                </a:extLst>
              </p:cNvPr>
              <p:cNvSpPr>
                <a:spLocks noChangeArrowheads="1"/>
              </p:cNvSpPr>
              <p:nvPr/>
            </p:nvSpPr>
            <p:spPr bwMode="black">
              <a:xfrm>
                <a:off x="2231351" y="1933043"/>
                <a:ext cx="85504" cy="92101"/>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grpSp>
        <p:grpSp>
          <p:nvGrpSpPr>
            <p:cNvPr id="121" name="Group 120">
              <a:extLst>
                <a:ext uri="{FF2B5EF4-FFF2-40B4-BE49-F238E27FC236}">
                  <a16:creationId xmlns:a16="http://schemas.microsoft.com/office/drawing/2014/main" id="{C9F78C23-B69C-75FB-4BF5-FBF5BA1D6C55}"/>
                </a:ext>
              </a:extLst>
            </p:cNvPr>
            <p:cNvGrpSpPr/>
            <p:nvPr/>
          </p:nvGrpSpPr>
          <p:grpSpPr>
            <a:xfrm>
              <a:off x="2243506" y="1713910"/>
              <a:ext cx="1043845" cy="184658"/>
              <a:chOff x="2231351" y="1881269"/>
              <a:chExt cx="1043845" cy="184658"/>
            </a:xfrm>
          </p:grpSpPr>
          <p:sp>
            <p:nvSpPr>
              <p:cNvPr id="122" name="Text Box 70">
                <a:extLst>
                  <a:ext uri="{FF2B5EF4-FFF2-40B4-BE49-F238E27FC236}">
                    <a16:creationId xmlns:a16="http://schemas.microsoft.com/office/drawing/2014/main" id="{014A31A4-F782-52C5-4CA8-C0A5349AA175}"/>
                  </a:ext>
                </a:extLst>
              </p:cNvPr>
              <p:cNvSpPr txBox="1">
                <a:spLocks noChangeArrowheads="1"/>
              </p:cNvSpPr>
              <p:nvPr/>
            </p:nvSpPr>
            <p:spPr bwMode="black">
              <a:xfrm>
                <a:off x="2311244" y="1881269"/>
                <a:ext cx="963952" cy="18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750" b="1" dirty="0">
                    <a:solidFill>
                      <a:schemeClr val="bg1">
                        <a:lumMod val="95000"/>
                      </a:schemeClr>
                    </a:solidFill>
                  </a:rPr>
                  <a:t>Ft Wainwright</a:t>
                </a:r>
              </a:p>
            </p:txBody>
          </p:sp>
          <p:sp>
            <p:nvSpPr>
              <p:cNvPr id="123" name="AutoShape 53">
                <a:extLst>
                  <a:ext uri="{FF2B5EF4-FFF2-40B4-BE49-F238E27FC236}">
                    <a16:creationId xmlns:a16="http://schemas.microsoft.com/office/drawing/2014/main" id="{8A222B07-1A29-418C-66AC-8D34479FDAB9}"/>
                  </a:ext>
                </a:extLst>
              </p:cNvPr>
              <p:cNvSpPr>
                <a:spLocks noChangeArrowheads="1"/>
              </p:cNvSpPr>
              <p:nvPr/>
            </p:nvSpPr>
            <p:spPr bwMode="black">
              <a:xfrm>
                <a:off x="2231351" y="1933043"/>
                <a:ext cx="85504" cy="92101"/>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grpSp>
      </p:grpSp>
      <p:sp>
        <p:nvSpPr>
          <p:cNvPr id="234" name="Freeform: Shape 233">
            <a:extLst>
              <a:ext uri="{FF2B5EF4-FFF2-40B4-BE49-F238E27FC236}">
                <a16:creationId xmlns:a16="http://schemas.microsoft.com/office/drawing/2014/main" id="{41909DD4-F1F3-01C0-5CD5-03CB09AD370A}"/>
              </a:ext>
            </a:extLst>
          </p:cNvPr>
          <p:cNvSpPr/>
          <p:nvPr/>
        </p:nvSpPr>
        <p:spPr bwMode="auto">
          <a:xfrm>
            <a:off x="3546155" y="3873619"/>
            <a:ext cx="612170" cy="366875"/>
          </a:xfrm>
          <a:custGeom>
            <a:avLst/>
            <a:gdLst>
              <a:gd name="csX0" fmla="*/ 23833 w 612170"/>
              <a:gd name="csY0" fmla="*/ 28738 h 366875"/>
              <a:gd name="csX1" fmla="*/ 54789 w 612170"/>
              <a:gd name="csY1" fmla="*/ 57313 h 366875"/>
              <a:gd name="csX2" fmla="*/ 66696 w 612170"/>
              <a:gd name="csY2" fmla="*/ 66838 h 366875"/>
              <a:gd name="csX3" fmla="*/ 73839 w 612170"/>
              <a:gd name="csY3" fmla="*/ 73982 h 366875"/>
              <a:gd name="csX4" fmla="*/ 85746 w 612170"/>
              <a:gd name="csY4" fmla="*/ 78744 h 366875"/>
              <a:gd name="csX5" fmla="*/ 111939 w 612170"/>
              <a:gd name="csY5" fmla="*/ 95413 h 366875"/>
              <a:gd name="csX6" fmla="*/ 119083 w 612170"/>
              <a:gd name="csY6" fmla="*/ 102557 h 366875"/>
              <a:gd name="csX7" fmla="*/ 138133 w 612170"/>
              <a:gd name="csY7" fmla="*/ 107319 h 366875"/>
              <a:gd name="csX8" fmla="*/ 161946 w 612170"/>
              <a:gd name="csY8" fmla="*/ 116844 h 366875"/>
              <a:gd name="csX9" fmla="*/ 180996 w 612170"/>
              <a:gd name="csY9" fmla="*/ 126369 h 366875"/>
              <a:gd name="csX10" fmla="*/ 190521 w 612170"/>
              <a:gd name="csY10" fmla="*/ 135894 h 366875"/>
              <a:gd name="csX11" fmla="*/ 204808 w 612170"/>
              <a:gd name="csY11" fmla="*/ 145419 h 366875"/>
              <a:gd name="csX12" fmla="*/ 219096 w 612170"/>
              <a:gd name="csY12" fmla="*/ 154944 h 366875"/>
              <a:gd name="csX13" fmla="*/ 226239 w 612170"/>
              <a:gd name="csY13" fmla="*/ 164469 h 366875"/>
              <a:gd name="csX14" fmla="*/ 233383 w 612170"/>
              <a:gd name="csY14" fmla="*/ 171613 h 366875"/>
              <a:gd name="csX15" fmla="*/ 240527 w 612170"/>
              <a:gd name="csY15" fmla="*/ 183519 h 366875"/>
              <a:gd name="csX16" fmla="*/ 247671 w 612170"/>
              <a:gd name="csY16" fmla="*/ 190663 h 366875"/>
              <a:gd name="csX17" fmla="*/ 254814 w 612170"/>
              <a:gd name="csY17" fmla="*/ 200188 h 366875"/>
              <a:gd name="csX18" fmla="*/ 261958 w 612170"/>
              <a:gd name="csY18" fmla="*/ 228763 h 366875"/>
              <a:gd name="csX19" fmla="*/ 264339 w 612170"/>
              <a:gd name="csY19" fmla="*/ 238288 h 366875"/>
              <a:gd name="csX20" fmla="*/ 271483 w 612170"/>
              <a:gd name="csY20" fmla="*/ 243050 h 366875"/>
              <a:gd name="csX21" fmla="*/ 281008 w 612170"/>
              <a:gd name="csY21" fmla="*/ 264482 h 366875"/>
              <a:gd name="csX22" fmla="*/ 297677 w 612170"/>
              <a:gd name="csY22" fmla="*/ 283532 h 366875"/>
              <a:gd name="csX23" fmla="*/ 300058 w 612170"/>
              <a:gd name="csY23" fmla="*/ 295438 h 366875"/>
              <a:gd name="csX24" fmla="*/ 314346 w 612170"/>
              <a:gd name="csY24" fmla="*/ 302582 h 366875"/>
              <a:gd name="csX25" fmla="*/ 335777 w 612170"/>
              <a:gd name="csY25" fmla="*/ 316869 h 366875"/>
              <a:gd name="csX26" fmla="*/ 350064 w 612170"/>
              <a:gd name="csY26" fmla="*/ 326394 h 366875"/>
              <a:gd name="csX27" fmla="*/ 357208 w 612170"/>
              <a:gd name="csY27" fmla="*/ 333538 h 366875"/>
              <a:gd name="csX28" fmla="*/ 381021 w 612170"/>
              <a:gd name="csY28" fmla="*/ 340682 h 366875"/>
              <a:gd name="csX29" fmla="*/ 397689 w 612170"/>
              <a:gd name="csY29" fmla="*/ 350207 h 366875"/>
              <a:gd name="csX30" fmla="*/ 421502 w 612170"/>
              <a:gd name="csY30" fmla="*/ 354969 h 366875"/>
              <a:gd name="csX31" fmla="*/ 431027 w 612170"/>
              <a:gd name="csY31" fmla="*/ 359732 h 366875"/>
              <a:gd name="csX32" fmla="*/ 459602 w 612170"/>
              <a:gd name="csY32" fmla="*/ 366875 h 366875"/>
              <a:gd name="csX33" fmla="*/ 469127 w 612170"/>
              <a:gd name="csY33" fmla="*/ 354969 h 366875"/>
              <a:gd name="csX34" fmla="*/ 478652 w 612170"/>
              <a:gd name="csY34" fmla="*/ 352588 h 366875"/>
              <a:gd name="csX35" fmla="*/ 481033 w 612170"/>
              <a:gd name="csY35" fmla="*/ 345444 h 366875"/>
              <a:gd name="csX36" fmla="*/ 488177 w 612170"/>
              <a:gd name="csY36" fmla="*/ 343063 h 366875"/>
              <a:gd name="csX37" fmla="*/ 497702 w 612170"/>
              <a:gd name="csY37" fmla="*/ 338300 h 366875"/>
              <a:gd name="csX38" fmla="*/ 504846 w 612170"/>
              <a:gd name="csY38" fmla="*/ 316869 h 366875"/>
              <a:gd name="csX39" fmla="*/ 507227 w 612170"/>
              <a:gd name="csY39" fmla="*/ 307344 h 366875"/>
              <a:gd name="csX40" fmla="*/ 526277 w 612170"/>
              <a:gd name="csY40" fmla="*/ 295438 h 366875"/>
              <a:gd name="csX41" fmla="*/ 533421 w 612170"/>
              <a:gd name="csY41" fmla="*/ 290675 h 366875"/>
              <a:gd name="csX42" fmla="*/ 602477 w 612170"/>
              <a:gd name="csY42" fmla="*/ 283532 h 366875"/>
              <a:gd name="csX43" fmla="*/ 612002 w 612170"/>
              <a:gd name="csY43" fmla="*/ 247813 h 366875"/>
              <a:gd name="csX44" fmla="*/ 609621 w 612170"/>
              <a:gd name="csY44" fmla="*/ 169232 h 366875"/>
              <a:gd name="csX45" fmla="*/ 602477 w 612170"/>
              <a:gd name="csY45" fmla="*/ 138275 h 366875"/>
              <a:gd name="csX46" fmla="*/ 597714 w 612170"/>
              <a:gd name="csY46" fmla="*/ 109700 h 366875"/>
              <a:gd name="csX47" fmla="*/ 595333 w 612170"/>
              <a:gd name="csY47" fmla="*/ 81125 h 366875"/>
              <a:gd name="csX48" fmla="*/ 592952 w 612170"/>
              <a:gd name="csY48" fmla="*/ 47788 h 366875"/>
              <a:gd name="csX49" fmla="*/ 588189 w 612170"/>
              <a:gd name="csY49" fmla="*/ 35882 h 366875"/>
              <a:gd name="csX50" fmla="*/ 585808 w 612170"/>
              <a:gd name="csY50" fmla="*/ 23975 h 366875"/>
              <a:gd name="csX51" fmla="*/ 504846 w 612170"/>
              <a:gd name="csY51" fmla="*/ 9688 h 366875"/>
              <a:gd name="csX52" fmla="*/ 171471 w 612170"/>
              <a:gd name="csY52" fmla="*/ 12069 h 366875"/>
              <a:gd name="csX53" fmla="*/ 9546 w 612170"/>
              <a:gd name="csY53" fmla="*/ 14450 h 366875"/>
              <a:gd name="csX54" fmla="*/ 21 w 612170"/>
              <a:gd name="csY54" fmla="*/ 21594 h 366875"/>
              <a:gd name="csX55" fmla="*/ 23833 w 612170"/>
              <a:gd name="csY55" fmla="*/ 28738 h 366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612170" h="366875">
                <a:moveTo>
                  <a:pt x="23833" y="28738"/>
                </a:moveTo>
                <a:cubicBezTo>
                  <a:pt x="32961" y="34691"/>
                  <a:pt x="28913" y="36982"/>
                  <a:pt x="54789" y="57313"/>
                </a:cubicBezTo>
                <a:cubicBezTo>
                  <a:pt x="58786" y="60453"/>
                  <a:pt x="63102" y="63244"/>
                  <a:pt x="66696" y="66838"/>
                </a:cubicBezTo>
                <a:cubicBezTo>
                  <a:pt x="69077" y="69219"/>
                  <a:pt x="70983" y="72197"/>
                  <a:pt x="73839" y="73982"/>
                </a:cubicBezTo>
                <a:cubicBezTo>
                  <a:pt x="77464" y="76248"/>
                  <a:pt x="81777" y="77157"/>
                  <a:pt x="85746" y="78744"/>
                </a:cubicBezTo>
                <a:cubicBezTo>
                  <a:pt x="121376" y="114376"/>
                  <a:pt x="82323" y="80605"/>
                  <a:pt x="111939" y="95413"/>
                </a:cubicBezTo>
                <a:cubicBezTo>
                  <a:pt x="114951" y="96919"/>
                  <a:pt x="116281" y="100689"/>
                  <a:pt x="119083" y="102557"/>
                </a:cubicBezTo>
                <a:cubicBezTo>
                  <a:pt x="122221" y="104649"/>
                  <a:pt x="136417" y="106976"/>
                  <a:pt x="138133" y="107319"/>
                </a:cubicBezTo>
                <a:cubicBezTo>
                  <a:pt x="146071" y="110494"/>
                  <a:pt x="155107" y="111714"/>
                  <a:pt x="161946" y="116844"/>
                </a:cubicBezTo>
                <a:cubicBezTo>
                  <a:pt x="174089" y="125952"/>
                  <a:pt x="167621" y="123026"/>
                  <a:pt x="180996" y="126369"/>
                </a:cubicBezTo>
                <a:cubicBezTo>
                  <a:pt x="184171" y="129544"/>
                  <a:pt x="187015" y="133089"/>
                  <a:pt x="190521" y="135894"/>
                </a:cubicBezTo>
                <a:cubicBezTo>
                  <a:pt x="194990" y="139470"/>
                  <a:pt x="200501" y="141650"/>
                  <a:pt x="204808" y="145419"/>
                </a:cubicBezTo>
                <a:cubicBezTo>
                  <a:pt x="217963" y="156930"/>
                  <a:pt x="199274" y="149989"/>
                  <a:pt x="219096" y="154944"/>
                </a:cubicBezTo>
                <a:cubicBezTo>
                  <a:pt x="221477" y="158119"/>
                  <a:pt x="223656" y="161456"/>
                  <a:pt x="226239" y="164469"/>
                </a:cubicBezTo>
                <a:cubicBezTo>
                  <a:pt x="228431" y="167026"/>
                  <a:pt x="231362" y="168919"/>
                  <a:pt x="233383" y="171613"/>
                </a:cubicBezTo>
                <a:cubicBezTo>
                  <a:pt x="236160" y="175316"/>
                  <a:pt x="237750" y="179816"/>
                  <a:pt x="240527" y="183519"/>
                </a:cubicBezTo>
                <a:cubicBezTo>
                  <a:pt x="242548" y="186213"/>
                  <a:pt x="245479" y="188106"/>
                  <a:pt x="247671" y="190663"/>
                </a:cubicBezTo>
                <a:cubicBezTo>
                  <a:pt x="250254" y="193676"/>
                  <a:pt x="252433" y="197013"/>
                  <a:pt x="254814" y="200188"/>
                </a:cubicBezTo>
                <a:lnTo>
                  <a:pt x="261958" y="228763"/>
                </a:lnTo>
                <a:cubicBezTo>
                  <a:pt x="262752" y="231938"/>
                  <a:pt x="261616" y="236473"/>
                  <a:pt x="264339" y="238288"/>
                </a:cubicBezTo>
                <a:lnTo>
                  <a:pt x="271483" y="243050"/>
                </a:lnTo>
                <a:cubicBezTo>
                  <a:pt x="273990" y="249318"/>
                  <a:pt x="277302" y="258553"/>
                  <a:pt x="281008" y="264482"/>
                </a:cubicBezTo>
                <a:cubicBezTo>
                  <a:pt x="286473" y="273225"/>
                  <a:pt x="290294" y="276149"/>
                  <a:pt x="297677" y="283532"/>
                </a:cubicBezTo>
                <a:cubicBezTo>
                  <a:pt x="298471" y="287501"/>
                  <a:pt x="298050" y="291924"/>
                  <a:pt x="300058" y="295438"/>
                </a:cubicBezTo>
                <a:cubicBezTo>
                  <a:pt x="302229" y="299238"/>
                  <a:pt x="310681" y="301360"/>
                  <a:pt x="314346" y="302582"/>
                </a:cubicBezTo>
                <a:cubicBezTo>
                  <a:pt x="332298" y="320534"/>
                  <a:pt x="314557" y="305294"/>
                  <a:pt x="335777" y="316869"/>
                </a:cubicBezTo>
                <a:cubicBezTo>
                  <a:pt x="340802" y="319610"/>
                  <a:pt x="345302" y="323219"/>
                  <a:pt x="350064" y="326394"/>
                </a:cubicBezTo>
                <a:cubicBezTo>
                  <a:pt x="352866" y="328262"/>
                  <a:pt x="354264" y="331903"/>
                  <a:pt x="357208" y="333538"/>
                </a:cubicBezTo>
                <a:cubicBezTo>
                  <a:pt x="361946" y="336170"/>
                  <a:pt x="374876" y="339145"/>
                  <a:pt x="381021" y="340682"/>
                </a:cubicBezTo>
                <a:cubicBezTo>
                  <a:pt x="386577" y="343857"/>
                  <a:pt x="391655" y="348077"/>
                  <a:pt x="397689" y="350207"/>
                </a:cubicBezTo>
                <a:cubicBezTo>
                  <a:pt x="405322" y="352901"/>
                  <a:pt x="421502" y="354969"/>
                  <a:pt x="421502" y="354969"/>
                </a:cubicBezTo>
                <a:cubicBezTo>
                  <a:pt x="424677" y="356557"/>
                  <a:pt x="427583" y="358871"/>
                  <a:pt x="431027" y="359732"/>
                </a:cubicBezTo>
                <a:cubicBezTo>
                  <a:pt x="464890" y="368198"/>
                  <a:pt x="438090" y="356120"/>
                  <a:pt x="459602" y="366875"/>
                </a:cubicBezTo>
                <a:cubicBezTo>
                  <a:pt x="462777" y="362906"/>
                  <a:pt x="465061" y="358018"/>
                  <a:pt x="469127" y="354969"/>
                </a:cubicBezTo>
                <a:cubicBezTo>
                  <a:pt x="471745" y="353005"/>
                  <a:pt x="476096" y="354632"/>
                  <a:pt x="478652" y="352588"/>
                </a:cubicBezTo>
                <a:cubicBezTo>
                  <a:pt x="480612" y="351020"/>
                  <a:pt x="479258" y="347219"/>
                  <a:pt x="481033" y="345444"/>
                </a:cubicBezTo>
                <a:cubicBezTo>
                  <a:pt x="482808" y="343669"/>
                  <a:pt x="485870" y="344052"/>
                  <a:pt x="488177" y="343063"/>
                </a:cubicBezTo>
                <a:cubicBezTo>
                  <a:pt x="491440" y="341665"/>
                  <a:pt x="494527" y="339888"/>
                  <a:pt x="497702" y="338300"/>
                </a:cubicBezTo>
                <a:cubicBezTo>
                  <a:pt x="500083" y="331156"/>
                  <a:pt x="503020" y="324174"/>
                  <a:pt x="504846" y="316869"/>
                </a:cubicBezTo>
                <a:cubicBezTo>
                  <a:pt x="505640" y="313694"/>
                  <a:pt x="505603" y="310186"/>
                  <a:pt x="507227" y="307344"/>
                </a:cubicBezTo>
                <a:cubicBezTo>
                  <a:pt x="512241" y="298569"/>
                  <a:pt x="517783" y="299685"/>
                  <a:pt x="526277" y="295438"/>
                </a:cubicBezTo>
                <a:cubicBezTo>
                  <a:pt x="528837" y="294158"/>
                  <a:pt x="530644" y="291369"/>
                  <a:pt x="533421" y="290675"/>
                </a:cubicBezTo>
                <a:cubicBezTo>
                  <a:pt x="554627" y="285374"/>
                  <a:pt x="581171" y="284864"/>
                  <a:pt x="602477" y="283532"/>
                </a:cubicBezTo>
                <a:cubicBezTo>
                  <a:pt x="605693" y="273884"/>
                  <a:pt x="611777" y="257261"/>
                  <a:pt x="612002" y="247813"/>
                </a:cubicBezTo>
                <a:cubicBezTo>
                  <a:pt x="612626" y="221615"/>
                  <a:pt x="611445" y="195374"/>
                  <a:pt x="609621" y="169232"/>
                </a:cubicBezTo>
                <a:cubicBezTo>
                  <a:pt x="606208" y="120312"/>
                  <a:pt x="606846" y="160121"/>
                  <a:pt x="602477" y="138275"/>
                </a:cubicBezTo>
                <a:cubicBezTo>
                  <a:pt x="600583" y="128806"/>
                  <a:pt x="599302" y="119225"/>
                  <a:pt x="597714" y="109700"/>
                </a:cubicBezTo>
                <a:cubicBezTo>
                  <a:pt x="596920" y="100175"/>
                  <a:pt x="596066" y="90655"/>
                  <a:pt x="595333" y="81125"/>
                </a:cubicBezTo>
                <a:cubicBezTo>
                  <a:pt x="594479" y="70017"/>
                  <a:pt x="594690" y="58792"/>
                  <a:pt x="592952" y="47788"/>
                </a:cubicBezTo>
                <a:cubicBezTo>
                  <a:pt x="592285" y="43566"/>
                  <a:pt x="589777" y="39851"/>
                  <a:pt x="588189" y="35882"/>
                </a:cubicBezTo>
                <a:cubicBezTo>
                  <a:pt x="587395" y="31913"/>
                  <a:pt x="586473" y="27968"/>
                  <a:pt x="585808" y="23975"/>
                </a:cubicBezTo>
                <a:cubicBezTo>
                  <a:pt x="578653" y="-18961"/>
                  <a:pt x="594025" y="8657"/>
                  <a:pt x="504846" y="9688"/>
                </a:cubicBezTo>
                <a:lnTo>
                  <a:pt x="171471" y="12069"/>
                </a:lnTo>
                <a:lnTo>
                  <a:pt x="9546" y="14450"/>
                </a:lnTo>
                <a:cubicBezTo>
                  <a:pt x="5583" y="14670"/>
                  <a:pt x="3424" y="19552"/>
                  <a:pt x="21" y="21594"/>
                </a:cubicBezTo>
                <a:cubicBezTo>
                  <a:pt x="-660" y="22003"/>
                  <a:pt x="14705" y="22785"/>
                  <a:pt x="23833" y="28738"/>
                </a:cubicBezTo>
                <a:close/>
              </a:path>
            </a:pathLst>
          </a:cu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a:ln>
                <a:noFill/>
              </a:ln>
              <a:solidFill>
                <a:schemeClr val="tx1"/>
              </a:solidFill>
              <a:effectLst/>
              <a:latin typeface="Arial" charset="0"/>
            </a:endParaRPr>
          </a:p>
        </p:txBody>
      </p:sp>
      <p:sp>
        <p:nvSpPr>
          <p:cNvPr id="235" name="TextBox 234">
            <a:extLst>
              <a:ext uri="{FF2B5EF4-FFF2-40B4-BE49-F238E27FC236}">
                <a16:creationId xmlns:a16="http://schemas.microsoft.com/office/drawing/2014/main" id="{67E70BEE-0DD7-D7B4-C0D2-EEAFBE78EFCF}"/>
              </a:ext>
            </a:extLst>
          </p:cNvPr>
          <p:cNvSpPr txBox="1"/>
          <p:nvPr/>
        </p:nvSpPr>
        <p:spPr>
          <a:xfrm>
            <a:off x="3425937" y="3887779"/>
            <a:ext cx="673894" cy="338554"/>
          </a:xfrm>
          <a:prstGeom prst="rect">
            <a:avLst/>
          </a:prstGeom>
          <a:solidFill>
            <a:schemeClr val="accent1">
              <a:lumMod val="75000"/>
            </a:schemeClr>
          </a:solidFill>
        </p:spPr>
        <p:txBody>
          <a:bodyPr wrap="square" rtlCol="0">
            <a:spAutoFit/>
          </a:bodyPr>
          <a:lstStyle/>
          <a:p>
            <a:r>
              <a:rPr lang="en-US" altLang="en-US" sz="600" b="1" dirty="0">
                <a:solidFill>
                  <a:schemeClr val="bg1"/>
                </a:solidFill>
              </a:rPr>
              <a:t>Ft Bliss</a:t>
            </a:r>
          </a:p>
          <a:p>
            <a:endParaRPr lang="en-US" sz="1000" b="1" dirty="0"/>
          </a:p>
        </p:txBody>
      </p:sp>
      <p:sp>
        <p:nvSpPr>
          <p:cNvPr id="236" name="AutoShape 66">
            <a:extLst>
              <a:ext uri="{FF2B5EF4-FFF2-40B4-BE49-F238E27FC236}">
                <a16:creationId xmlns:a16="http://schemas.microsoft.com/office/drawing/2014/main" id="{CF1AC5F7-6467-6493-4B6F-64BB8203E9BA}"/>
              </a:ext>
            </a:extLst>
          </p:cNvPr>
          <p:cNvSpPr>
            <a:spLocks noChangeArrowheads="1"/>
          </p:cNvSpPr>
          <p:nvPr/>
        </p:nvSpPr>
        <p:spPr bwMode="black">
          <a:xfrm>
            <a:off x="3624050" y="3851226"/>
            <a:ext cx="112432" cy="100900"/>
          </a:xfrm>
          <a:custGeom>
            <a:avLst/>
            <a:gdLst>
              <a:gd name="T0" fmla="*/ 13481 w 149225"/>
              <a:gd name="T1" fmla="*/ 0 h 128587"/>
              <a:gd name="T2" fmla="*/ 0 w 149225"/>
              <a:gd name="T3" fmla="*/ 5229 h 128587"/>
              <a:gd name="T4" fmla="*/ 5150 w 149225"/>
              <a:gd name="T5" fmla="*/ 13690 h 128587"/>
              <a:gd name="T6" fmla="*/ 21813 w 149225"/>
              <a:gd name="T7" fmla="*/ 13690 h 128587"/>
              <a:gd name="T8" fmla="*/ 26964 w 149225"/>
              <a:gd name="T9" fmla="*/ 5229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endParaRPr lang="en-US" dirty="0"/>
          </a:p>
        </p:txBody>
      </p:sp>
      <p:sp>
        <p:nvSpPr>
          <p:cNvPr id="237" name="AutoShape 55">
            <a:extLst>
              <a:ext uri="{FF2B5EF4-FFF2-40B4-BE49-F238E27FC236}">
                <a16:creationId xmlns:a16="http://schemas.microsoft.com/office/drawing/2014/main" id="{208B24B0-03B8-6F4C-1A04-7007C59F312B}"/>
              </a:ext>
            </a:extLst>
          </p:cNvPr>
          <p:cNvSpPr>
            <a:spLocks noChangeArrowheads="1"/>
          </p:cNvSpPr>
          <p:nvPr/>
        </p:nvSpPr>
        <p:spPr bwMode="black">
          <a:xfrm>
            <a:off x="6623014" y="3337419"/>
            <a:ext cx="52996" cy="50001"/>
          </a:xfrm>
          <a:custGeom>
            <a:avLst/>
            <a:gdLst>
              <a:gd name="T0" fmla="*/ 13481 w 149225"/>
              <a:gd name="T1" fmla="*/ 0 h 128588"/>
              <a:gd name="T2" fmla="*/ 0 w 149225"/>
              <a:gd name="T3" fmla="*/ 5229 h 128588"/>
              <a:gd name="T4" fmla="*/ 5150 w 149225"/>
              <a:gd name="T5" fmla="*/ 13687 h 128588"/>
              <a:gd name="T6" fmla="*/ 21813 w 149225"/>
              <a:gd name="T7" fmla="*/ 13687 h 128588"/>
              <a:gd name="T8" fmla="*/ 26964 w 149225"/>
              <a:gd name="T9" fmla="*/ 5229 h 128588"/>
              <a:gd name="T10" fmla="*/ 17694720 60000 65536"/>
              <a:gd name="T11" fmla="*/ 11796480 60000 65536"/>
              <a:gd name="T12" fmla="*/ 5898240 60000 65536"/>
              <a:gd name="T13" fmla="*/ 5898240 60000 65536"/>
              <a:gd name="T14" fmla="*/ 0 60000 65536"/>
              <a:gd name="T15" fmla="*/ 46114 w 149225"/>
              <a:gd name="T16" fmla="*/ 49116 h 128588"/>
              <a:gd name="T17" fmla="*/ 103111 w 149225"/>
              <a:gd name="T18" fmla="*/ 98232 h 128588"/>
            </a:gdLst>
            <a:ahLst/>
            <a:cxnLst>
              <a:cxn ang="T10">
                <a:pos x="T0" y="T1"/>
              </a:cxn>
              <a:cxn ang="T11">
                <a:pos x="T2" y="T3"/>
              </a:cxn>
              <a:cxn ang="T12">
                <a:pos x="T4" y="T5"/>
              </a:cxn>
              <a:cxn ang="T13">
                <a:pos x="T6" y="T7"/>
              </a:cxn>
              <a:cxn ang="T14">
                <a:pos x="T8" y="T9"/>
              </a:cxn>
            </a:cxnLst>
            <a:rect l="T15" t="T16" r="T17" b="T18"/>
            <a:pathLst>
              <a:path w="149225" h="128588">
                <a:moveTo>
                  <a:pt x="0" y="49116"/>
                </a:moveTo>
                <a:lnTo>
                  <a:pt x="56999" y="49116"/>
                </a:lnTo>
                <a:lnTo>
                  <a:pt x="74613" y="0"/>
                </a:lnTo>
                <a:lnTo>
                  <a:pt x="92226" y="49116"/>
                </a:lnTo>
                <a:lnTo>
                  <a:pt x="149225" y="49116"/>
                </a:lnTo>
                <a:lnTo>
                  <a:pt x="103111" y="79471"/>
                </a:lnTo>
                <a:lnTo>
                  <a:pt x="120726" y="128588"/>
                </a:lnTo>
                <a:lnTo>
                  <a:pt x="74613" y="98232"/>
                </a:lnTo>
                <a:lnTo>
                  <a:pt x="28499" y="128588"/>
                </a:lnTo>
                <a:lnTo>
                  <a:pt x="46114" y="79471"/>
                </a:lnTo>
                <a:lnTo>
                  <a:pt x="0" y="49116"/>
                </a:lnTo>
                <a:close/>
              </a:path>
            </a:pathLst>
          </a:custGeom>
          <a:solidFill>
            <a:srgbClr val="FF0000"/>
          </a:solidFill>
          <a:ln w="9525">
            <a:solidFill>
              <a:schemeClr val="tx1"/>
            </a:solidFill>
            <a:miter lim="800000"/>
            <a:headEnd/>
            <a:tailEnd/>
          </a:ln>
        </p:spPr>
        <p:txBody>
          <a:bodyPr wrap="none" lIns="61544" tIns="30772" rIns="61544" bIns="30772" anchor="ctr"/>
          <a:lstStyle/>
          <a:p>
            <a:endParaRPr lang="en-US" dirty="0"/>
          </a:p>
        </p:txBody>
      </p:sp>
      <p:sp>
        <p:nvSpPr>
          <p:cNvPr id="238" name="TextBox 237">
            <a:extLst>
              <a:ext uri="{FF2B5EF4-FFF2-40B4-BE49-F238E27FC236}">
                <a16:creationId xmlns:a16="http://schemas.microsoft.com/office/drawing/2014/main" id="{02FDDF72-965B-8898-E7DB-59ADD85647DD}"/>
              </a:ext>
            </a:extLst>
          </p:cNvPr>
          <p:cNvSpPr txBox="1"/>
          <p:nvPr/>
        </p:nvSpPr>
        <p:spPr>
          <a:xfrm>
            <a:off x="6248145" y="3295087"/>
            <a:ext cx="542925" cy="184666"/>
          </a:xfrm>
          <a:prstGeom prst="rect">
            <a:avLst/>
          </a:prstGeom>
          <a:noFill/>
        </p:spPr>
        <p:txBody>
          <a:bodyPr wrap="square" rtlCol="0">
            <a:spAutoFit/>
          </a:bodyPr>
          <a:lstStyle/>
          <a:p>
            <a:pPr algn="ctr"/>
            <a:r>
              <a:rPr lang="en-US" sz="600" b="1" dirty="0"/>
              <a:t>Ft Lee</a:t>
            </a:r>
          </a:p>
        </p:txBody>
      </p:sp>
      <p:sp>
        <p:nvSpPr>
          <p:cNvPr id="239" name="AutoShape 328">
            <a:extLst>
              <a:ext uri="{FF2B5EF4-FFF2-40B4-BE49-F238E27FC236}">
                <a16:creationId xmlns:a16="http://schemas.microsoft.com/office/drawing/2014/main" id="{8BE57C42-4272-CC79-D0DA-0D1FAED22113}"/>
              </a:ext>
            </a:extLst>
          </p:cNvPr>
          <p:cNvSpPr>
            <a:spLocks noChangeArrowheads="1"/>
          </p:cNvSpPr>
          <p:nvPr/>
        </p:nvSpPr>
        <p:spPr bwMode="auto">
          <a:xfrm>
            <a:off x="3002644" y="4822311"/>
            <a:ext cx="849596" cy="197374"/>
          </a:xfrm>
          <a:prstGeom prst="wedgeRectCallout">
            <a:avLst>
              <a:gd name="adj1" fmla="val -8141"/>
              <a:gd name="adj2" fmla="val -283954"/>
            </a:avLst>
          </a:prstGeom>
          <a:solidFill>
            <a:schemeClr val="accent1">
              <a:lumMod val="75000"/>
            </a:schemeClr>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u="sng" dirty="0">
                <a:solidFill>
                  <a:schemeClr val="bg1"/>
                </a:solidFill>
              </a:rPr>
              <a:t>WO – Ft. Bliss</a:t>
            </a:r>
          </a:p>
        </p:txBody>
      </p:sp>
    </p:spTree>
    <p:extLst>
      <p:ext uri="{BB962C8B-B14F-4D97-AF65-F5344CB8AC3E}">
        <p14:creationId xmlns:p14="http://schemas.microsoft.com/office/powerpoint/2010/main" val="2134733133"/>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268235"/>
            <a:ext cx="9144000" cy="1200329"/>
          </a:xfrm>
          <a:prstGeom prst="rect">
            <a:avLst/>
          </a:prstGeom>
          <a:noFill/>
        </p:spPr>
        <p:txBody>
          <a:bodyPr wrap="square" rtlCol="0">
            <a:spAutoFit/>
          </a:bodyPr>
          <a:lstStyle/>
          <a:p>
            <a:pPr marL="342900" indent="-342900" algn="ctr">
              <a:spcBef>
                <a:spcPct val="20000"/>
              </a:spcBef>
              <a:buClr>
                <a:srgbClr val="FF9933"/>
              </a:buClr>
            </a:pPr>
            <a:r>
              <a:rPr lang="en-US" sz="3600" b="1" dirty="0"/>
              <a:t>https://recruiting.army.mil/ISO/AWOR</a:t>
            </a:r>
          </a:p>
          <a:p>
            <a:pPr algn="ctr"/>
            <a:r>
              <a:rPr lang="en-US" sz="3600" dirty="0">
                <a:latin typeface="+mn-lt"/>
              </a:rPr>
              <a:t>https://www.facebook.com/GoWarrant/</a:t>
            </a:r>
          </a:p>
        </p:txBody>
      </p:sp>
      <p:sp>
        <p:nvSpPr>
          <p:cNvPr id="2" name="Title 1">
            <a:extLst>
              <a:ext uri="{FF2B5EF4-FFF2-40B4-BE49-F238E27FC236}">
                <a16:creationId xmlns:a16="http://schemas.microsoft.com/office/drawing/2014/main" id="{801A86D6-D066-F571-EF5D-116F3371A056}"/>
              </a:ext>
            </a:extLst>
          </p:cNvPr>
          <p:cNvSpPr>
            <a:spLocks noGrp="1"/>
          </p:cNvSpPr>
          <p:nvPr>
            <p:ph type="title"/>
          </p:nvPr>
        </p:nvSpPr>
        <p:spPr>
          <a:xfrm>
            <a:off x="0" y="0"/>
            <a:ext cx="9144000" cy="1143000"/>
          </a:xfrm>
        </p:spPr>
        <p:txBody>
          <a:bodyPr/>
          <a:lstStyle/>
          <a:p>
            <a:r>
              <a:rPr lang="en-US" sz="6000" dirty="0"/>
              <a:t>Questions</a:t>
            </a:r>
          </a:p>
        </p:txBody>
      </p:sp>
      <p:pic>
        <p:nvPicPr>
          <p:cNvPr id="1026" name="Picture 2">
            <a:extLst>
              <a:ext uri="{FF2B5EF4-FFF2-40B4-BE49-F238E27FC236}">
                <a16:creationId xmlns:a16="http://schemas.microsoft.com/office/drawing/2014/main" id="{E3E96A0C-8791-0064-D8E4-54E5F94099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1117879"/>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9163832"/>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Define a Warrant Officer</a:t>
            </a:r>
            <a:br>
              <a:rPr lang="en-US" b="1" dirty="0"/>
            </a:br>
            <a:r>
              <a:rPr lang="en-US" sz="3200" b="1" dirty="0"/>
              <a:t>DA Pam 600 - 3</a:t>
            </a:r>
          </a:p>
        </p:txBody>
      </p:sp>
      <p:sp>
        <p:nvSpPr>
          <p:cNvPr id="4" name="Rectangle 61"/>
          <p:cNvSpPr>
            <a:spLocks noChangeArrowheads="1"/>
          </p:cNvSpPr>
          <p:nvPr/>
        </p:nvSpPr>
        <p:spPr bwMode="auto">
          <a:xfrm>
            <a:off x="0" y="1256886"/>
            <a:ext cx="9143999" cy="2180496"/>
          </a:xfrm>
          <a:prstGeom prst="rect">
            <a:avLst/>
          </a:prstGeom>
          <a:noFill/>
          <a:ln w="9525">
            <a:noFill/>
            <a:miter lim="800000"/>
            <a:headEnd/>
            <a:tailEnd/>
          </a:ln>
        </p:spPr>
        <p:txBody>
          <a:bodyPr/>
          <a:lstStyle/>
          <a:p>
            <a:pPr algn="ctr" eaLnBrk="0" hangingPunct="0">
              <a:spcBef>
                <a:spcPct val="20000"/>
              </a:spcBef>
              <a:buClr>
                <a:srgbClr val="FF9933"/>
              </a:buClr>
              <a:buFont typeface="Wingdings" pitchFamily="2" charset="2"/>
              <a:buNone/>
            </a:pPr>
            <a:r>
              <a:rPr lang="en-US" sz="2000" b="1" dirty="0">
                <a:latin typeface="+mn-lt"/>
              </a:rPr>
              <a:t> </a:t>
            </a:r>
            <a:r>
              <a:rPr lang="en-US" sz="2000" dirty="0">
                <a:latin typeface="+mn-lt"/>
              </a:rPr>
              <a:t>The Army Warrant Officer</a:t>
            </a:r>
            <a:r>
              <a:rPr lang="en-US" sz="2000" dirty="0">
                <a:latin typeface="+mn-lt"/>
                <a:cs typeface="Times New Roman" pitchFamily="18" charset="0"/>
              </a:rPr>
              <a:t> is a self-aware and adaptive technical expert, combat leader, trainer, and advisor. Through progressive levels of expertise in assignments, training, and education, the WO administers, manages, maintains, operates, and integrates Army systems and equipment across the full range of Army operations. WOs are innovative integrators of emerging technologies, dynamic teachers, confident warfighters, and developers of specialized teams of Soldiers. They support a wide range of Army missions throughout their careers.</a:t>
            </a:r>
            <a:endParaRPr lang="en-US" sz="2000" dirty="0">
              <a:latin typeface="+mn-lt"/>
            </a:endParaRPr>
          </a:p>
        </p:txBody>
      </p:sp>
      <p:sp>
        <p:nvSpPr>
          <p:cNvPr id="5" name="Rounded Rectangle 4"/>
          <p:cNvSpPr/>
          <p:nvPr/>
        </p:nvSpPr>
        <p:spPr>
          <a:xfrm>
            <a:off x="206961" y="3898491"/>
            <a:ext cx="1317039" cy="1317039"/>
          </a:xfrm>
          <a:prstGeom prst="roundRect">
            <a:avLst>
              <a:gd name="adj" fmla="val 10000"/>
            </a:avLst>
          </a:prstGeom>
          <a:blipFill>
            <a:blip r:embed="rId2" cstate="screen">
              <a:extLst>
                <a:ext uri="{28A0092B-C50C-407E-A947-70E740481C1C}">
                  <a14:useLocalDpi xmlns:a14="http://schemas.microsoft.com/office/drawing/2010/main" val="0"/>
                </a:ext>
              </a:extLst>
            </a:blip>
            <a:srcRect/>
            <a:stretch>
              <a:fillRect/>
            </a:stretch>
          </a:blipFill>
          <a:ln w="38100">
            <a:solidFill>
              <a:schemeClr val="tx1"/>
            </a:solidFill>
          </a:ln>
          <a:effectLst>
            <a:softEdge rad="0"/>
          </a:effectLst>
          <a:scene3d>
            <a:camera prst="orthographicFront"/>
            <a:lightRig rig="chilly" dir="t"/>
          </a:scene3d>
          <a:sp3d z="-25700" extrusionH="63500" contourW="12700" prstMaterial="matte">
            <a:contourClr>
              <a:schemeClr val="lt1"/>
            </a:contourClr>
          </a:sp3d>
        </p:spPr>
        <p:style>
          <a:lnRef idx="0">
            <a:scrgbClr r="0" g="0" b="0"/>
          </a:lnRef>
          <a:fillRef idx="1">
            <a:scrgbClr r="0" g="0" b="0"/>
          </a:fillRef>
          <a:effectRef idx="0">
            <a:scrgbClr r="0" g="0" b="0"/>
          </a:effectRef>
          <a:fontRef idx="minor">
            <a:schemeClr val="lt1">
              <a:hueOff val="0"/>
              <a:satOff val="0"/>
              <a:lumOff val="0"/>
              <a:alphaOff val="0"/>
            </a:schemeClr>
          </a:fontRef>
        </p:style>
        <p:txBody>
          <a:bodyPr/>
          <a:lstStyle/>
          <a:p>
            <a:endParaRPr lang="en-US"/>
          </a:p>
        </p:txBody>
      </p:sp>
      <p:grpSp>
        <p:nvGrpSpPr>
          <p:cNvPr id="6" name="Group 5"/>
          <p:cNvGrpSpPr/>
          <p:nvPr/>
        </p:nvGrpSpPr>
        <p:grpSpPr>
          <a:xfrm>
            <a:off x="354025" y="5316357"/>
            <a:ext cx="1093775" cy="629268"/>
            <a:chOff x="223672" y="1900577"/>
            <a:chExt cx="1093775" cy="629268"/>
          </a:xfrm>
          <a:scene3d>
            <a:camera prst="orthographicFront">
              <a:rot lat="0" lon="0" rev="0"/>
            </a:camera>
            <a:lightRig rig="chilly" dir="t"/>
          </a:scene3d>
        </p:grpSpPr>
        <p:sp>
          <p:nvSpPr>
            <p:cNvPr id="7" name="Flowchart: Terminator 6"/>
            <p:cNvSpPr/>
            <p:nvPr/>
          </p:nvSpPr>
          <p:spPr>
            <a:xfrm>
              <a:off x="223672" y="1900577"/>
              <a:ext cx="1093775" cy="629268"/>
            </a:xfrm>
            <a:prstGeom prst="flowChartTerminator">
              <a:avLst/>
            </a:prstGeom>
            <a:solidFill>
              <a:schemeClr val="bg1"/>
            </a:solidFill>
            <a:effectLst>
              <a:outerShdw blurRad="63500" sx="102000" sy="102000" algn="ctr" rotWithShape="0">
                <a:schemeClr val="tx1">
                  <a:alpha val="40000"/>
                </a:schemeClr>
              </a:outerShdw>
            </a:effectLst>
            <a:sp3d prstMaterial="translucentPowder">
              <a:bevelT w="127000" h="25400" prst="softRound"/>
            </a:sp3d>
          </p:spPr>
          <p:style>
            <a:lnRef idx="0">
              <a:schemeClr val="lt1">
                <a:hueOff val="0"/>
                <a:satOff val="0"/>
                <a:lumOff val="0"/>
                <a:alphaOff val="0"/>
              </a:schemeClr>
            </a:lnRef>
            <a:fillRef idx="1">
              <a:scrgbClr r="0" g="0" b="0"/>
            </a:fillRef>
            <a:effectRef idx="0">
              <a:scrgbClr r="0" g="0" b="0"/>
            </a:effectRef>
            <a:fontRef idx="minor">
              <a:schemeClr val="lt1"/>
            </a:fontRef>
          </p:style>
          <p:txBody>
            <a:bodyPr/>
            <a:lstStyle/>
            <a:p>
              <a:endParaRPr lang="en-US"/>
            </a:p>
          </p:txBody>
        </p:sp>
        <p:sp>
          <p:nvSpPr>
            <p:cNvPr id="8" name="Flowchart: Terminator 5"/>
            <p:cNvSpPr txBox="1"/>
            <p:nvPr/>
          </p:nvSpPr>
          <p:spPr>
            <a:xfrm>
              <a:off x="275221" y="1992724"/>
              <a:ext cx="990677" cy="4449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91440" numCol="1" spcCol="1270" anchor="ctr" anchorCtr="0">
              <a:noAutofit/>
            </a:bodyPr>
            <a:lstStyle/>
            <a:p>
              <a:pPr lvl="0" algn="ctr" defTabSz="533400">
                <a:lnSpc>
                  <a:spcPct val="90000"/>
                </a:lnSpc>
                <a:spcBef>
                  <a:spcPct val="0"/>
                </a:spcBef>
                <a:spcAft>
                  <a:spcPct val="35000"/>
                </a:spcAft>
              </a:pPr>
              <a:r>
                <a:rPr lang="en-US" sz="1200" u="sng" kern="1200" dirty="0"/>
                <a:t>WO1</a:t>
              </a:r>
              <a:r>
                <a:rPr lang="en-US" sz="1200" kern="1200" dirty="0"/>
                <a:t> </a:t>
              </a:r>
            </a:p>
            <a:p>
              <a:pPr lvl="0" algn="ctr" defTabSz="533400">
                <a:lnSpc>
                  <a:spcPct val="90000"/>
                </a:lnSpc>
                <a:spcBef>
                  <a:spcPct val="0"/>
                </a:spcBef>
                <a:spcAft>
                  <a:spcPct val="35000"/>
                </a:spcAft>
              </a:pPr>
              <a:r>
                <a:rPr lang="en-US" sz="1200" kern="1200" dirty="0"/>
                <a:t>Basic level</a:t>
              </a:r>
            </a:p>
          </p:txBody>
        </p:sp>
      </p:grpSp>
      <p:sp>
        <p:nvSpPr>
          <p:cNvPr id="9" name="Rounded Rectangle 8"/>
          <p:cNvSpPr/>
          <p:nvPr/>
        </p:nvSpPr>
        <p:spPr>
          <a:xfrm>
            <a:off x="2035761" y="3897915"/>
            <a:ext cx="1317039" cy="1317039"/>
          </a:xfrm>
          <a:prstGeom prst="roundRect">
            <a:avLst>
              <a:gd name="adj" fmla="val 10000"/>
            </a:avLst>
          </a:prstGeom>
          <a:blipFill>
            <a:blip r:embed="rId3" cstate="screen">
              <a:extLst>
                <a:ext uri="{28A0092B-C50C-407E-A947-70E740481C1C}">
                  <a14:useLocalDpi xmlns:a14="http://schemas.microsoft.com/office/drawing/2010/main" val="0"/>
                </a:ext>
              </a:extLst>
            </a:blip>
            <a:srcRect/>
            <a:stretch>
              <a:fillRect/>
            </a:stretch>
          </a:blipFill>
          <a:ln w="38100">
            <a:solidFill>
              <a:schemeClr val="tx1"/>
            </a:solidFill>
          </a:ln>
          <a:scene3d>
            <a:camera prst="orthographicFront"/>
            <a:lightRig rig="chilly" dir="t"/>
          </a:scene3d>
          <a:sp3d z="-25700" extrusionH="63500" contourW="12700" prstMaterial="matte">
            <a:contourClr>
              <a:schemeClr val="lt1"/>
            </a:contourClr>
          </a:sp3d>
        </p:spPr>
        <p:style>
          <a:lnRef idx="0">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0" name="Group 9"/>
          <p:cNvGrpSpPr/>
          <p:nvPr/>
        </p:nvGrpSpPr>
        <p:grpSpPr>
          <a:xfrm>
            <a:off x="2182825" y="5322214"/>
            <a:ext cx="1093775" cy="631573"/>
            <a:chOff x="2110726" y="1906434"/>
            <a:chExt cx="1093775" cy="631573"/>
          </a:xfrm>
          <a:scene3d>
            <a:camera prst="orthographicFront">
              <a:rot lat="0" lon="0" rev="0"/>
            </a:camera>
            <a:lightRig rig="chilly" dir="t"/>
          </a:scene3d>
        </p:grpSpPr>
        <p:sp>
          <p:nvSpPr>
            <p:cNvPr id="11" name="Flowchart: Terminator 10"/>
            <p:cNvSpPr/>
            <p:nvPr/>
          </p:nvSpPr>
          <p:spPr>
            <a:xfrm>
              <a:off x="2110726" y="1906434"/>
              <a:ext cx="1093775" cy="631573"/>
            </a:xfrm>
            <a:prstGeom prst="flowChartTerminator">
              <a:avLst/>
            </a:prstGeom>
            <a:solidFill>
              <a:schemeClr val="bg1"/>
            </a:solidFill>
            <a:effectLst>
              <a:outerShdw blurRad="63500" sx="102000" sy="102000" algn="ctr" rotWithShape="0">
                <a:schemeClr val="tx1">
                  <a:alpha val="40000"/>
                </a:schemeClr>
              </a:outerShdw>
            </a:effectLst>
            <a:sp3d prstMaterial="translucentPowder">
              <a:bevelT w="127000" h="25400" prst="softRound"/>
            </a:sp3d>
          </p:spPr>
          <p:style>
            <a:lnRef idx="0">
              <a:schemeClr val="lt1">
                <a:hueOff val="0"/>
                <a:satOff val="0"/>
                <a:lumOff val="0"/>
                <a:alphaOff val="0"/>
              </a:schemeClr>
            </a:lnRef>
            <a:fillRef idx="1">
              <a:scrgbClr r="0" g="0" b="0"/>
            </a:fillRef>
            <a:effectRef idx="0">
              <a:scrgbClr r="0" g="0" b="0"/>
            </a:effectRef>
            <a:fontRef idx="minor">
              <a:schemeClr val="lt1"/>
            </a:fontRef>
          </p:style>
          <p:txBody>
            <a:bodyPr/>
            <a:lstStyle/>
            <a:p>
              <a:endParaRPr lang="en-US"/>
            </a:p>
          </p:txBody>
        </p:sp>
        <p:sp>
          <p:nvSpPr>
            <p:cNvPr id="12" name="Flowchart: Terminator 8"/>
            <p:cNvSpPr txBox="1"/>
            <p:nvPr/>
          </p:nvSpPr>
          <p:spPr>
            <a:xfrm>
              <a:off x="2113872" y="1998919"/>
              <a:ext cx="990677" cy="4466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91440" numCol="1" spcCol="1270" anchor="ctr" anchorCtr="0">
              <a:noAutofit/>
            </a:bodyPr>
            <a:lstStyle/>
            <a:p>
              <a:pPr lvl="0" algn="ctr" defTabSz="533400">
                <a:lnSpc>
                  <a:spcPct val="90000"/>
                </a:lnSpc>
                <a:spcBef>
                  <a:spcPct val="0"/>
                </a:spcBef>
                <a:spcAft>
                  <a:spcPct val="35000"/>
                </a:spcAft>
              </a:pPr>
              <a:r>
                <a:rPr lang="en-US" sz="1200" u="sng" kern="1200" dirty="0"/>
                <a:t>CW2</a:t>
              </a:r>
            </a:p>
            <a:p>
              <a:pPr lvl="0" algn="ctr" defTabSz="533400">
                <a:lnSpc>
                  <a:spcPct val="90000"/>
                </a:lnSpc>
                <a:spcBef>
                  <a:spcPct val="0"/>
                </a:spcBef>
                <a:spcAft>
                  <a:spcPct val="35000"/>
                </a:spcAft>
              </a:pPr>
              <a:r>
                <a:rPr lang="en-US" sz="1200" kern="1200" dirty="0"/>
                <a:t>Intermediate</a:t>
              </a:r>
            </a:p>
          </p:txBody>
        </p:sp>
      </p:grpSp>
      <p:sp>
        <p:nvSpPr>
          <p:cNvPr id="13" name="Rounded Rectangle 12"/>
          <p:cNvSpPr/>
          <p:nvPr/>
        </p:nvSpPr>
        <p:spPr>
          <a:xfrm>
            <a:off x="3893238" y="3897915"/>
            <a:ext cx="1317039" cy="1317039"/>
          </a:xfrm>
          <a:prstGeom prst="roundRect">
            <a:avLst>
              <a:gd name="adj" fmla="val 10000"/>
            </a:avLst>
          </a:prstGeom>
          <a:blipFill>
            <a:blip r:embed="rId4" cstate="screen">
              <a:extLst>
                <a:ext uri="{28A0092B-C50C-407E-A947-70E740481C1C}">
                  <a14:useLocalDpi xmlns:a14="http://schemas.microsoft.com/office/drawing/2010/main" val="0"/>
                </a:ext>
              </a:extLst>
            </a:blip>
            <a:srcRect/>
            <a:stretch>
              <a:fillRect/>
            </a:stretch>
          </a:blipFill>
          <a:ln w="38100">
            <a:solidFill>
              <a:schemeClr val="tx1"/>
            </a:solidFill>
          </a:ln>
          <a:scene3d>
            <a:camera prst="orthographicFront"/>
            <a:lightRig rig="chilly" dir="t"/>
          </a:scene3d>
          <a:sp3d z="-25700" extrusionH="63500" contourW="12700" prstMaterial="matte">
            <a:contourClr>
              <a:schemeClr val="lt1"/>
            </a:contourClr>
          </a:sp3d>
        </p:spPr>
        <p:style>
          <a:lnRef idx="0">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4" name="Group 13"/>
          <p:cNvGrpSpPr/>
          <p:nvPr/>
        </p:nvGrpSpPr>
        <p:grpSpPr>
          <a:xfrm>
            <a:off x="4026682" y="5320581"/>
            <a:ext cx="1093775" cy="631573"/>
            <a:chOff x="4030783" y="1904801"/>
            <a:chExt cx="1093775" cy="631573"/>
          </a:xfrm>
          <a:scene3d>
            <a:camera prst="orthographicFront">
              <a:rot lat="0" lon="0" rev="0"/>
            </a:camera>
            <a:lightRig rig="chilly" dir="t"/>
          </a:scene3d>
        </p:grpSpPr>
        <p:sp>
          <p:nvSpPr>
            <p:cNvPr id="16" name="Flowchart: Terminator 15"/>
            <p:cNvSpPr/>
            <p:nvPr/>
          </p:nvSpPr>
          <p:spPr>
            <a:xfrm>
              <a:off x="4030783" y="1904801"/>
              <a:ext cx="1093775" cy="631573"/>
            </a:xfrm>
            <a:prstGeom prst="flowChartTerminator">
              <a:avLst/>
            </a:prstGeom>
            <a:solidFill>
              <a:schemeClr val="bg1"/>
            </a:solidFill>
            <a:effectLst>
              <a:outerShdw blurRad="63500" sx="102000" sy="102000" algn="ctr" rotWithShape="0">
                <a:schemeClr val="tx1">
                  <a:alpha val="40000"/>
                </a:schemeClr>
              </a:outerShdw>
            </a:effectLst>
            <a:sp3d prstMaterial="translucentPowder">
              <a:bevelT w="127000" h="25400" prst="softRound"/>
            </a:sp3d>
          </p:spPr>
          <p:style>
            <a:lnRef idx="0">
              <a:schemeClr val="lt1">
                <a:hueOff val="0"/>
                <a:satOff val="0"/>
                <a:lumOff val="0"/>
                <a:alphaOff val="0"/>
              </a:schemeClr>
            </a:lnRef>
            <a:fillRef idx="1">
              <a:scrgbClr r="0" g="0" b="0"/>
            </a:fillRef>
            <a:effectRef idx="0">
              <a:scrgbClr r="0" g="0" b="0"/>
            </a:effectRef>
            <a:fontRef idx="minor">
              <a:schemeClr val="lt1"/>
            </a:fontRef>
          </p:style>
          <p:txBody>
            <a:bodyPr/>
            <a:lstStyle/>
            <a:p>
              <a:endParaRPr lang="en-US"/>
            </a:p>
          </p:txBody>
        </p:sp>
        <p:sp>
          <p:nvSpPr>
            <p:cNvPr id="17" name="Flowchart: Terminator 11"/>
            <p:cNvSpPr txBox="1"/>
            <p:nvPr/>
          </p:nvSpPr>
          <p:spPr>
            <a:xfrm>
              <a:off x="4082332" y="1997286"/>
              <a:ext cx="990677" cy="4466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91440" numCol="1" spcCol="1270" anchor="ctr" anchorCtr="0">
              <a:noAutofit/>
            </a:bodyPr>
            <a:lstStyle/>
            <a:p>
              <a:pPr lvl="0" algn="ctr" defTabSz="533400">
                <a:lnSpc>
                  <a:spcPct val="90000"/>
                </a:lnSpc>
                <a:spcBef>
                  <a:spcPct val="0"/>
                </a:spcBef>
                <a:spcAft>
                  <a:spcPct val="35000"/>
                </a:spcAft>
              </a:pPr>
              <a:r>
                <a:rPr lang="en-US" sz="1200" u="sng" kern="1200" dirty="0"/>
                <a:t>CW3</a:t>
              </a:r>
            </a:p>
            <a:p>
              <a:pPr lvl="0" algn="ctr" defTabSz="533400">
                <a:lnSpc>
                  <a:spcPct val="90000"/>
                </a:lnSpc>
                <a:spcBef>
                  <a:spcPct val="0"/>
                </a:spcBef>
                <a:spcAft>
                  <a:spcPct val="35000"/>
                </a:spcAft>
              </a:pPr>
              <a:r>
                <a:rPr lang="en-US" sz="1200" kern="1200" dirty="0"/>
                <a:t>Advanced</a:t>
              </a:r>
            </a:p>
          </p:txBody>
        </p:sp>
      </p:grpSp>
      <p:sp>
        <p:nvSpPr>
          <p:cNvPr id="18" name="Rounded Rectangle 17"/>
          <p:cNvSpPr/>
          <p:nvPr/>
        </p:nvSpPr>
        <p:spPr>
          <a:xfrm>
            <a:off x="5740714" y="3898491"/>
            <a:ext cx="1317039" cy="1317039"/>
          </a:xfrm>
          <a:prstGeom prst="roundRect">
            <a:avLst>
              <a:gd name="adj" fmla="val 10000"/>
            </a:avLst>
          </a:prstGeom>
          <a:blipFill>
            <a:blip r:embed="rId5" cstate="screen">
              <a:extLst>
                <a:ext uri="{28A0092B-C50C-407E-A947-70E740481C1C}">
                  <a14:useLocalDpi xmlns:a14="http://schemas.microsoft.com/office/drawing/2010/main" val="0"/>
                </a:ext>
              </a:extLst>
            </a:blip>
            <a:srcRect/>
            <a:stretch>
              <a:fillRect/>
            </a:stretch>
          </a:blipFill>
          <a:ln w="38100">
            <a:solidFill>
              <a:schemeClr val="tx1"/>
            </a:solidFill>
          </a:ln>
          <a:scene3d>
            <a:camera prst="orthographicFront"/>
            <a:lightRig rig="chilly" dir="t"/>
          </a:scene3d>
          <a:sp3d z="-25700" extrusionH="63500" contourW="12700" prstMaterial="matte">
            <a:contourClr>
              <a:schemeClr val="lt1"/>
            </a:contourClr>
          </a:sp3d>
        </p:spPr>
        <p:style>
          <a:lnRef idx="0">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9" name="Group 18"/>
          <p:cNvGrpSpPr/>
          <p:nvPr/>
        </p:nvGrpSpPr>
        <p:grpSpPr>
          <a:xfrm>
            <a:off x="5868218" y="5322204"/>
            <a:ext cx="1093775" cy="629268"/>
            <a:chOff x="5872319" y="1906424"/>
            <a:chExt cx="1093775" cy="629268"/>
          </a:xfrm>
          <a:scene3d>
            <a:camera prst="orthographicFront">
              <a:rot lat="0" lon="0" rev="0"/>
            </a:camera>
            <a:lightRig rig="chilly" dir="t"/>
          </a:scene3d>
        </p:grpSpPr>
        <p:sp>
          <p:nvSpPr>
            <p:cNvPr id="20" name="Flowchart: Terminator 19"/>
            <p:cNvSpPr/>
            <p:nvPr/>
          </p:nvSpPr>
          <p:spPr>
            <a:xfrm>
              <a:off x="5872319" y="1906424"/>
              <a:ext cx="1093775" cy="629268"/>
            </a:xfrm>
            <a:prstGeom prst="flowChartTerminator">
              <a:avLst/>
            </a:prstGeom>
            <a:solidFill>
              <a:schemeClr val="bg1"/>
            </a:solidFill>
            <a:effectLst>
              <a:outerShdw blurRad="63500" sx="102000" sy="102000" algn="ctr" rotWithShape="0">
                <a:schemeClr val="tx1">
                  <a:alpha val="40000"/>
                </a:schemeClr>
              </a:outerShdw>
            </a:effectLst>
            <a:sp3d prstMaterial="translucentPowder">
              <a:bevelT w="127000" h="25400" prst="softRound"/>
            </a:sp3d>
          </p:spPr>
          <p:style>
            <a:lnRef idx="0">
              <a:schemeClr val="lt1">
                <a:hueOff val="0"/>
                <a:satOff val="0"/>
                <a:lumOff val="0"/>
                <a:alphaOff val="0"/>
              </a:schemeClr>
            </a:lnRef>
            <a:fillRef idx="1">
              <a:scrgbClr r="0" g="0" b="0"/>
            </a:fillRef>
            <a:effectRef idx="0">
              <a:scrgbClr r="0" g="0" b="0"/>
            </a:effectRef>
            <a:fontRef idx="minor">
              <a:schemeClr val="lt1"/>
            </a:fontRef>
          </p:style>
          <p:txBody>
            <a:bodyPr/>
            <a:lstStyle/>
            <a:p>
              <a:endParaRPr lang="en-US"/>
            </a:p>
          </p:txBody>
        </p:sp>
        <p:sp>
          <p:nvSpPr>
            <p:cNvPr id="21" name="Flowchart: Terminator 14"/>
            <p:cNvSpPr txBox="1"/>
            <p:nvPr/>
          </p:nvSpPr>
          <p:spPr>
            <a:xfrm>
              <a:off x="5923868" y="1998571"/>
              <a:ext cx="990677" cy="4449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91440" numCol="1" spcCol="1270" anchor="ctr" anchorCtr="0">
              <a:noAutofit/>
            </a:bodyPr>
            <a:lstStyle/>
            <a:p>
              <a:pPr lvl="0" algn="ctr" defTabSz="533400">
                <a:lnSpc>
                  <a:spcPct val="90000"/>
                </a:lnSpc>
                <a:spcBef>
                  <a:spcPct val="0"/>
                </a:spcBef>
                <a:spcAft>
                  <a:spcPct val="35000"/>
                </a:spcAft>
              </a:pPr>
              <a:r>
                <a:rPr lang="en-US" sz="1200" u="sng" kern="1200" dirty="0"/>
                <a:t>CW4</a:t>
              </a:r>
              <a:r>
                <a:rPr lang="en-US" sz="1200" u="none" kern="1200" dirty="0"/>
                <a:t> </a:t>
              </a:r>
            </a:p>
            <a:p>
              <a:pPr lvl="0" algn="ctr" defTabSz="533400">
                <a:lnSpc>
                  <a:spcPct val="90000"/>
                </a:lnSpc>
                <a:spcBef>
                  <a:spcPct val="0"/>
                </a:spcBef>
                <a:spcAft>
                  <a:spcPct val="35000"/>
                </a:spcAft>
              </a:pPr>
              <a:r>
                <a:rPr lang="en-US" sz="1200" u="none" kern="1200" dirty="0"/>
                <a:t>Senior</a:t>
              </a:r>
            </a:p>
          </p:txBody>
        </p:sp>
      </p:grpSp>
      <p:sp>
        <p:nvSpPr>
          <p:cNvPr id="22" name="Rounded Rectangle 21"/>
          <p:cNvSpPr/>
          <p:nvPr/>
        </p:nvSpPr>
        <p:spPr>
          <a:xfrm>
            <a:off x="7620000" y="3886200"/>
            <a:ext cx="1317039" cy="1317210"/>
          </a:xfrm>
          <a:prstGeom prst="roundRect">
            <a:avLst>
              <a:gd name="adj" fmla="val 10000"/>
            </a:avLst>
          </a:prstGeom>
          <a:blipFill dpi="0" rotWithShape="1">
            <a:blip r:embed="rId6" cstate="screen">
              <a:extLst>
                <a:ext uri="{28A0092B-C50C-407E-A947-70E740481C1C}">
                  <a14:useLocalDpi xmlns:a14="http://schemas.microsoft.com/office/drawing/2010/main" val="0"/>
                </a:ext>
              </a:extLst>
            </a:blip>
            <a:srcRect/>
            <a:stretch>
              <a:fillRect/>
            </a:stretch>
          </a:blipFill>
          <a:ln w="38100">
            <a:solidFill>
              <a:schemeClr val="tx1"/>
            </a:solidFill>
          </a:ln>
          <a:scene3d>
            <a:camera prst="orthographicFront"/>
            <a:lightRig rig="chilly" dir="t"/>
          </a:scene3d>
          <a:sp3d z="-25700" extrusionH="63500" contourW="12700" prstMaterial="matte">
            <a:contourClr>
              <a:schemeClr val="lt1"/>
            </a:contourClr>
          </a:sp3d>
        </p:spPr>
        <p:style>
          <a:lnRef idx="0">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23" name="Group 22"/>
          <p:cNvGrpSpPr/>
          <p:nvPr/>
        </p:nvGrpSpPr>
        <p:grpSpPr>
          <a:xfrm>
            <a:off x="7772400" y="5317295"/>
            <a:ext cx="1093775" cy="629268"/>
            <a:chOff x="7853527" y="1901515"/>
            <a:chExt cx="1093775" cy="629268"/>
          </a:xfrm>
          <a:scene3d>
            <a:camera prst="orthographicFront">
              <a:rot lat="0" lon="0" rev="0"/>
            </a:camera>
            <a:lightRig rig="chilly" dir="t"/>
          </a:scene3d>
        </p:grpSpPr>
        <p:sp>
          <p:nvSpPr>
            <p:cNvPr id="24" name="Flowchart: Terminator 23"/>
            <p:cNvSpPr/>
            <p:nvPr/>
          </p:nvSpPr>
          <p:spPr>
            <a:xfrm>
              <a:off x="7853527" y="1901515"/>
              <a:ext cx="1093775" cy="629268"/>
            </a:xfrm>
            <a:prstGeom prst="flowChartTerminator">
              <a:avLst/>
            </a:prstGeom>
            <a:solidFill>
              <a:schemeClr val="bg1"/>
            </a:solidFill>
            <a:effectLst>
              <a:outerShdw blurRad="63500" sx="102000" sy="102000" algn="ctr" rotWithShape="0">
                <a:schemeClr val="tx1">
                  <a:alpha val="40000"/>
                </a:schemeClr>
              </a:outerShdw>
            </a:effectLst>
            <a:sp3d prstMaterial="translucentPowder">
              <a:bevelT w="127000" h="25400" prst="softRound"/>
            </a:sp3d>
          </p:spPr>
          <p:style>
            <a:lnRef idx="0">
              <a:schemeClr val="lt1">
                <a:hueOff val="0"/>
                <a:satOff val="0"/>
                <a:lumOff val="0"/>
                <a:alphaOff val="0"/>
              </a:schemeClr>
            </a:lnRef>
            <a:fillRef idx="1">
              <a:scrgbClr r="0" g="0" b="0"/>
            </a:fillRef>
            <a:effectRef idx="0">
              <a:scrgbClr r="0" g="0" b="0"/>
            </a:effectRef>
            <a:fontRef idx="minor">
              <a:schemeClr val="lt1"/>
            </a:fontRef>
          </p:style>
          <p:txBody>
            <a:bodyPr/>
            <a:lstStyle/>
            <a:p>
              <a:endParaRPr lang="en-US"/>
            </a:p>
          </p:txBody>
        </p:sp>
        <p:sp>
          <p:nvSpPr>
            <p:cNvPr id="25" name="Flowchart: Terminator 17"/>
            <p:cNvSpPr txBox="1"/>
            <p:nvPr/>
          </p:nvSpPr>
          <p:spPr>
            <a:xfrm>
              <a:off x="7905076" y="1993662"/>
              <a:ext cx="990677" cy="4449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91440" numCol="1" spcCol="1270" anchor="ctr" anchorCtr="0">
              <a:noAutofit/>
            </a:bodyPr>
            <a:lstStyle/>
            <a:p>
              <a:pPr lvl="0" algn="ctr" defTabSz="533400">
                <a:lnSpc>
                  <a:spcPct val="90000"/>
                </a:lnSpc>
                <a:spcBef>
                  <a:spcPct val="0"/>
                </a:spcBef>
                <a:spcAft>
                  <a:spcPct val="35000"/>
                </a:spcAft>
              </a:pPr>
              <a:r>
                <a:rPr lang="en-US" sz="1200" u="sng" kern="1200" dirty="0"/>
                <a:t>CW5</a:t>
              </a:r>
            </a:p>
            <a:p>
              <a:pPr lvl="0" algn="ctr" defTabSz="533400">
                <a:lnSpc>
                  <a:spcPct val="90000"/>
                </a:lnSpc>
                <a:spcBef>
                  <a:spcPct val="0"/>
                </a:spcBef>
                <a:spcAft>
                  <a:spcPct val="35000"/>
                </a:spcAft>
              </a:pPr>
              <a:r>
                <a:rPr lang="en-US" sz="1200" kern="1200" dirty="0"/>
                <a:t>Master</a:t>
              </a:r>
            </a:p>
          </p:txBody>
        </p:sp>
      </p:grpSp>
    </p:spTree>
    <p:extLst>
      <p:ext uri="{BB962C8B-B14F-4D97-AF65-F5344CB8AC3E}">
        <p14:creationId xmlns:p14="http://schemas.microsoft.com/office/powerpoint/2010/main" val="3846638389"/>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Applicant Characteristics</a:t>
            </a:r>
          </a:p>
        </p:txBody>
      </p:sp>
      <p:sp>
        <p:nvSpPr>
          <p:cNvPr id="48" name="Rectangle 22"/>
          <p:cNvSpPr>
            <a:spLocks noChangeArrowheads="1"/>
          </p:cNvSpPr>
          <p:nvPr/>
        </p:nvSpPr>
        <p:spPr bwMode="auto">
          <a:xfrm>
            <a:off x="0" y="2862740"/>
            <a:ext cx="4571999" cy="2246769"/>
          </a:xfrm>
          <a:prstGeom prst="rect">
            <a:avLst/>
          </a:prstGeom>
          <a:noFill/>
          <a:ln w="9525">
            <a:noFill/>
            <a:miter lim="800000"/>
            <a:headEnd/>
            <a:tailEnd/>
          </a:ln>
        </p:spPr>
        <p:txBody>
          <a:bodyPr wrap="square">
            <a:spAutoFit/>
          </a:bodyPr>
          <a:lstStyle/>
          <a:p>
            <a:pPr eaLnBrk="0" hangingPunct="0">
              <a:spcAft>
                <a:spcPts val="600"/>
              </a:spcAft>
              <a:buFont typeface="Arial" charset="0"/>
              <a:buChar char="•"/>
            </a:pPr>
            <a:r>
              <a:rPr lang="en-US" sz="2000" b="1" dirty="0"/>
              <a:t> </a:t>
            </a:r>
            <a:r>
              <a:rPr lang="en-US" sz="2400" dirty="0">
                <a:latin typeface="+mn-lt"/>
              </a:rPr>
              <a:t>Independent Operator</a:t>
            </a:r>
          </a:p>
          <a:p>
            <a:pPr eaLnBrk="0" hangingPunct="0">
              <a:spcAft>
                <a:spcPts val="600"/>
              </a:spcAft>
              <a:buFont typeface="Arial" charset="0"/>
              <a:buChar char="•"/>
            </a:pPr>
            <a:r>
              <a:rPr lang="en-US" sz="2400" dirty="0">
                <a:latin typeface="+mn-lt"/>
              </a:rPr>
              <a:t> Leader</a:t>
            </a:r>
          </a:p>
          <a:p>
            <a:pPr eaLnBrk="0" hangingPunct="0">
              <a:spcAft>
                <a:spcPts val="600"/>
              </a:spcAft>
              <a:buFont typeface="Arial" charset="0"/>
              <a:buChar char="•"/>
            </a:pPr>
            <a:r>
              <a:rPr lang="en-US" sz="2400" dirty="0">
                <a:latin typeface="+mn-lt"/>
              </a:rPr>
              <a:t> Self Confident</a:t>
            </a:r>
          </a:p>
          <a:p>
            <a:pPr eaLnBrk="0" hangingPunct="0">
              <a:spcAft>
                <a:spcPts val="600"/>
              </a:spcAft>
              <a:buFont typeface="Arial" charset="0"/>
              <a:buChar char="•"/>
            </a:pPr>
            <a:r>
              <a:rPr lang="en-US" sz="2400" dirty="0">
                <a:latin typeface="+mn-lt"/>
              </a:rPr>
              <a:t> Dependable</a:t>
            </a:r>
          </a:p>
          <a:p>
            <a:pPr eaLnBrk="0" hangingPunct="0">
              <a:spcAft>
                <a:spcPts val="600"/>
              </a:spcAft>
              <a:buFont typeface="Arial" charset="0"/>
              <a:buChar char="•"/>
            </a:pPr>
            <a:r>
              <a:rPr lang="en-US" sz="2400" dirty="0">
                <a:latin typeface="+mn-lt"/>
              </a:rPr>
              <a:t> Ethical and Moral</a:t>
            </a:r>
          </a:p>
        </p:txBody>
      </p:sp>
      <p:sp>
        <p:nvSpPr>
          <p:cNvPr id="49" name="Rectangle 22"/>
          <p:cNvSpPr>
            <a:spLocks noChangeArrowheads="1"/>
          </p:cNvSpPr>
          <p:nvPr/>
        </p:nvSpPr>
        <p:spPr bwMode="auto">
          <a:xfrm>
            <a:off x="4578987" y="2842241"/>
            <a:ext cx="4565014" cy="2246769"/>
          </a:xfrm>
          <a:prstGeom prst="rect">
            <a:avLst/>
          </a:prstGeom>
          <a:noFill/>
          <a:ln w="9525">
            <a:noFill/>
            <a:miter lim="800000"/>
            <a:headEnd/>
            <a:tailEnd/>
          </a:ln>
        </p:spPr>
        <p:txBody>
          <a:bodyPr wrap="square">
            <a:spAutoFit/>
          </a:bodyPr>
          <a:lstStyle/>
          <a:p>
            <a:pPr eaLnBrk="0" hangingPunct="0">
              <a:spcAft>
                <a:spcPts val="600"/>
              </a:spcAft>
              <a:buFont typeface="Arial" charset="0"/>
              <a:buChar char="•"/>
            </a:pPr>
            <a:r>
              <a:rPr lang="en-US" sz="2400" dirty="0">
                <a:latin typeface="+mn-lt"/>
              </a:rPr>
              <a:t> Decision Maker</a:t>
            </a:r>
          </a:p>
          <a:p>
            <a:pPr eaLnBrk="0" hangingPunct="0">
              <a:spcAft>
                <a:spcPts val="600"/>
              </a:spcAft>
              <a:buFont typeface="Arial" charset="0"/>
              <a:buChar char="•"/>
            </a:pPr>
            <a:r>
              <a:rPr lang="en-US" sz="2400" dirty="0">
                <a:latin typeface="+mn-lt"/>
              </a:rPr>
              <a:t> Self Sufficient</a:t>
            </a:r>
          </a:p>
          <a:p>
            <a:pPr eaLnBrk="0" hangingPunct="0">
              <a:spcAft>
                <a:spcPts val="600"/>
              </a:spcAft>
              <a:buFont typeface="Arial" charset="0"/>
              <a:buChar char="•"/>
            </a:pPr>
            <a:r>
              <a:rPr lang="en-US" sz="2400" dirty="0">
                <a:latin typeface="+mn-lt"/>
              </a:rPr>
              <a:t> Mature</a:t>
            </a:r>
          </a:p>
          <a:p>
            <a:pPr eaLnBrk="0" hangingPunct="0">
              <a:spcAft>
                <a:spcPts val="600"/>
              </a:spcAft>
              <a:buFont typeface="Arial" charset="0"/>
              <a:buChar char="•"/>
            </a:pPr>
            <a:r>
              <a:rPr lang="en-US" sz="2400" dirty="0">
                <a:latin typeface="+mn-lt"/>
              </a:rPr>
              <a:t> Complex Problem Solver</a:t>
            </a:r>
          </a:p>
          <a:p>
            <a:pPr eaLnBrk="0" hangingPunct="0">
              <a:spcAft>
                <a:spcPts val="600"/>
              </a:spcAft>
              <a:buFont typeface="Arial" charset="0"/>
              <a:buChar char="•"/>
            </a:pPr>
            <a:r>
              <a:rPr lang="en-US" sz="2400" dirty="0">
                <a:latin typeface="+mn-lt"/>
              </a:rPr>
              <a:t> Mentally and Physically Strong</a:t>
            </a:r>
          </a:p>
        </p:txBody>
      </p:sp>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42696" y="1823727"/>
            <a:ext cx="952264" cy="786734"/>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42061" y="1739746"/>
            <a:ext cx="919572" cy="862099"/>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006730" y="1347534"/>
            <a:ext cx="1039212" cy="1308640"/>
          </a:xfrm>
          <a:prstGeom prst="rect">
            <a:avLst/>
          </a:prstGeom>
        </p:spPr>
      </p:pic>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500750" y="924674"/>
            <a:ext cx="823639" cy="1086174"/>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290039" y="927717"/>
            <a:ext cx="819790" cy="1281947"/>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5055450" y="911611"/>
            <a:ext cx="803898" cy="1450589"/>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247608" y="1419317"/>
            <a:ext cx="902715" cy="1111467"/>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109915" y="1419317"/>
            <a:ext cx="904943" cy="1223935"/>
          </a:xfrm>
          <a:prstGeom prst="rect">
            <a:avLst/>
          </a:prstGeom>
        </p:spPr>
      </p:pic>
      <p:pic>
        <p:nvPicPr>
          <p:cNvPr id="12" name="Picture 1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7997059" y="1401607"/>
            <a:ext cx="914400" cy="1338453"/>
          </a:xfrm>
          <a:prstGeom prst="rect">
            <a:avLst/>
          </a:prstGeom>
        </p:spPr>
      </p:pic>
      <p:pic>
        <p:nvPicPr>
          <p:cNvPr id="13" name="Picture 1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1076112" y="5357850"/>
            <a:ext cx="836699" cy="1145232"/>
          </a:xfrm>
          <a:prstGeom prst="rect">
            <a:avLst/>
          </a:prstGeom>
        </p:spPr>
      </p:pic>
      <p:pic>
        <p:nvPicPr>
          <p:cNvPr id="14" name="Picture 1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893836" y="5357850"/>
            <a:ext cx="798721" cy="1333304"/>
          </a:xfrm>
          <a:prstGeom prst="rect">
            <a:avLst/>
          </a:prstGeom>
        </p:spPr>
      </p:pic>
      <p:pic>
        <p:nvPicPr>
          <p:cNvPr id="15" name="Picture 14"/>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2681313" y="5351465"/>
            <a:ext cx="833517" cy="1395757"/>
          </a:xfrm>
          <a:prstGeom prst="rect">
            <a:avLst/>
          </a:prstGeom>
        </p:spPr>
      </p:pic>
      <p:pic>
        <p:nvPicPr>
          <p:cNvPr id="16" name="Picture 15"/>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5599710" y="5351465"/>
            <a:ext cx="841509" cy="1151816"/>
          </a:xfrm>
          <a:prstGeom prst="rect">
            <a:avLst/>
          </a:prstGeom>
        </p:spPr>
      </p:pic>
      <p:pic>
        <p:nvPicPr>
          <p:cNvPr id="17" name="Picture 16"/>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6417270" y="5351465"/>
            <a:ext cx="868784" cy="1333304"/>
          </a:xfrm>
          <a:prstGeom prst="rect">
            <a:avLst/>
          </a:prstGeom>
        </p:spPr>
      </p:pic>
      <p:pic>
        <p:nvPicPr>
          <p:cNvPr id="18" name="Picture 17"/>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7221081" y="5351465"/>
            <a:ext cx="876002" cy="1382989"/>
          </a:xfrm>
          <a:prstGeom prst="rect">
            <a:avLst/>
          </a:prstGeom>
        </p:spPr>
      </p:pic>
    </p:spTree>
    <p:extLst>
      <p:ext uri="{BB962C8B-B14F-4D97-AF65-F5344CB8AC3E}">
        <p14:creationId xmlns:p14="http://schemas.microsoft.com/office/powerpoint/2010/main" val="2002555656"/>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Promotion Timeline</a:t>
            </a:r>
          </a:p>
        </p:txBody>
      </p:sp>
      <p:grpSp>
        <p:nvGrpSpPr>
          <p:cNvPr id="3" name="Group 2"/>
          <p:cNvGrpSpPr/>
          <p:nvPr/>
        </p:nvGrpSpPr>
        <p:grpSpPr>
          <a:xfrm>
            <a:off x="1219200" y="1905000"/>
            <a:ext cx="3017528" cy="640077"/>
            <a:chOff x="1027333" y="733702"/>
            <a:chExt cx="3017528" cy="640077"/>
          </a:xfrm>
        </p:grpSpPr>
        <p:sp>
          <p:nvSpPr>
            <p:cNvPr id="13" name="Rectangle 12"/>
            <p:cNvSpPr/>
            <p:nvPr/>
          </p:nvSpPr>
          <p:spPr>
            <a:xfrm>
              <a:off x="1027333" y="733702"/>
              <a:ext cx="3017528" cy="640077"/>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p:cNvSpPr txBox="1"/>
            <p:nvPr/>
          </p:nvSpPr>
          <p:spPr>
            <a:xfrm>
              <a:off x="1027333" y="733702"/>
              <a:ext cx="3017528" cy="640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6714" tIns="71120" rIns="71120" bIns="71120" numCol="1" spcCol="1270" anchor="ctr" anchorCtr="0">
              <a:noAutofit/>
            </a:bodyPr>
            <a:lstStyle/>
            <a:p>
              <a:pPr lvl="0" algn="l" defTabSz="1244600">
                <a:lnSpc>
                  <a:spcPct val="90000"/>
                </a:lnSpc>
                <a:spcBef>
                  <a:spcPct val="0"/>
                </a:spcBef>
                <a:spcAft>
                  <a:spcPct val="35000"/>
                </a:spcAft>
              </a:pPr>
              <a:r>
                <a:rPr lang="en-US" sz="2800" kern="1200" dirty="0"/>
                <a:t>2 years TIG</a:t>
              </a:r>
            </a:p>
          </p:txBody>
        </p:sp>
      </p:grpSp>
      <p:grpSp>
        <p:nvGrpSpPr>
          <p:cNvPr id="4" name="Group 3"/>
          <p:cNvGrpSpPr/>
          <p:nvPr/>
        </p:nvGrpSpPr>
        <p:grpSpPr>
          <a:xfrm>
            <a:off x="1236134" y="3048000"/>
            <a:ext cx="3017513" cy="638379"/>
            <a:chOff x="1072762" y="1679097"/>
            <a:chExt cx="3017513" cy="638379"/>
          </a:xfrm>
        </p:grpSpPr>
        <p:sp>
          <p:nvSpPr>
            <p:cNvPr id="11" name="Rectangle 10"/>
            <p:cNvSpPr/>
            <p:nvPr/>
          </p:nvSpPr>
          <p:spPr>
            <a:xfrm>
              <a:off x="1072762" y="1679097"/>
              <a:ext cx="3017513" cy="638379"/>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2" name="TextBox 11"/>
            <p:cNvSpPr txBox="1"/>
            <p:nvPr/>
          </p:nvSpPr>
          <p:spPr>
            <a:xfrm>
              <a:off x="1072762" y="1679097"/>
              <a:ext cx="3017513" cy="6383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6714" tIns="71120" rIns="71120" bIns="71120" numCol="1" spcCol="1270" anchor="ctr" anchorCtr="0">
              <a:noAutofit/>
            </a:bodyPr>
            <a:lstStyle/>
            <a:p>
              <a:pPr lvl="0" algn="l" defTabSz="1244600">
                <a:lnSpc>
                  <a:spcPct val="90000"/>
                </a:lnSpc>
                <a:spcBef>
                  <a:spcPct val="0"/>
                </a:spcBef>
                <a:spcAft>
                  <a:spcPct val="35000"/>
                </a:spcAft>
              </a:pPr>
              <a:r>
                <a:rPr lang="en-US" sz="2800" kern="1200" dirty="0"/>
                <a:t>4-5 years TIG</a:t>
              </a:r>
            </a:p>
          </p:txBody>
        </p:sp>
      </p:grpSp>
      <p:grpSp>
        <p:nvGrpSpPr>
          <p:cNvPr id="5" name="Group 4"/>
          <p:cNvGrpSpPr/>
          <p:nvPr/>
        </p:nvGrpSpPr>
        <p:grpSpPr>
          <a:xfrm>
            <a:off x="1232744" y="4197096"/>
            <a:ext cx="3034456" cy="638379"/>
            <a:chOff x="1046140" y="2719936"/>
            <a:chExt cx="3034456" cy="638379"/>
          </a:xfrm>
        </p:grpSpPr>
        <p:sp>
          <p:nvSpPr>
            <p:cNvPr id="9" name="Rectangle 8"/>
            <p:cNvSpPr/>
            <p:nvPr/>
          </p:nvSpPr>
          <p:spPr>
            <a:xfrm>
              <a:off x="1063074" y="2719936"/>
              <a:ext cx="3017522" cy="638379"/>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p:cNvSpPr txBox="1"/>
            <p:nvPr/>
          </p:nvSpPr>
          <p:spPr>
            <a:xfrm>
              <a:off x="1046140" y="2719936"/>
              <a:ext cx="3017522" cy="6383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6714" tIns="71120" rIns="71120" bIns="71120" numCol="1" spcCol="1270" anchor="ctr" anchorCtr="0">
              <a:noAutofit/>
            </a:bodyPr>
            <a:lstStyle/>
            <a:p>
              <a:pPr lvl="0" algn="l" defTabSz="1244600">
                <a:lnSpc>
                  <a:spcPct val="90000"/>
                </a:lnSpc>
                <a:spcBef>
                  <a:spcPct val="0"/>
                </a:spcBef>
                <a:spcAft>
                  <a:spcPct val="35000"/>
                </a:spcAft>
              </a:pPr>
              <a:r>
                <a:rPr lang="en-US" sz="2800" kern="1200" dirty="0"/>
                <a:t>4-5 years TIG</a:t>
              </a:r>
            </a:p>
          </p:txBody>
        </p:sp>
      </p:grpSp>
      <p:grpSp>
        <p:nvGrpSpPr>
          <p:cNvPr id="6" name="Group 5"/>
          <p:cNvGrpSpPr/>
          <p:nvPr/>
        </p:nvGrpSpPr>
        <p:grpSpPr>
          <a:xfrm>
            <a:off x="1219200" y="5330952"/>
            <a:ext cx="3017513" cy="638379"/>
            <a:chOff x="1093479" y="3806834"/>
            <a:chExt cx="3017513" cy="638379"/>
          </a:xfrm>
        </p:grpSpPr>
        <p:sp>
          <p:nvSpPr>
            <p:cNvPr id="7" name="Rectangle 6"/>
            <p:cNvSpPr/>
            <p:nvPr/>
          </p:nvSpPr>
          <p:spPr>
            <a:xfrm>
              <a:off x="1093479" y="3806834"/>
              <a:ext cx="3017513" cy="638379"/>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8" name="TextBox 7"/>
            <p:cNvSpPr txBox="1"/>
            <p:nvPr/>
          </p:nvSpPr>
          <p:spPr>
            <a:xfrm>
              <a:off x="1093479" y="3806834"/>
              <a:ext cx="3017513" cy="6383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6714" tIns="71120" rIns="71120" bIns="71120" numCol="1" spcCol="1270" anchor="ctr" anchorCtr="0">
              <a:noAutofit/>
            </a:bodyPr>
            <a:lstStyle/>
            <a:p>
              <a:pPr lvl="0" algn="l" defTabSz="1244600">
                <a:lnSpc>
                  <a:spcPct val="90000"/>
                </a:lnSpc>
                <a:spcBef>
                  <a:spcPct val="0"/>
                </a:spcBef>
                <a:spcAft>
                  <a:spcPct val="35000"/>
                </a:spcAft>
              </a:pPr>
              <a:r>
                <a:rPr lang="en-US" sz="2800" kern="1200" dirty="0"/>
                <a:t>4-5 years TIG</a:t>
              </a:r>
            </a:p>
          </p:txBody>
        </p:sp>
      </p:grpSp>
      <p:grpSp>
        <p:nvGrpSpPr>
          <p:cNvPr id="15" name="Group 14"/>
          <p:cNvGrpSpPr/>
          <p:nvPr/>
        </p:nvGrpSpPr>
        <p:grpSpPr>
          <a:xfrm>
            <a:off x="4880186" y="1905000"/>
            <a:ext cx="3017528" cy="640077"/>
            <a:chOff x="171865" y="745888"/>
            <a:chExt cx="3017528" cy="640077"/>
          </a:xfrm>
        </p:grpSpPr>
        <p:sp>
          <p:nvSpPr>
            <p:cNvPr id="25" name="Rectangle 24"/>
            <p:cNvSpPr/>
            <p:nvPr/>
          </p:nvSpPr>
          <p:spPr>
            <a:xfrm>
              <a:off x="171865" y="745888"/>
              <a:ext cx="3017528" cy="640077"/>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6" name="TextBox 25"/>
            <p:cNvSpPr txBox="1"/>
            <p:nvPr/>
          </p:nvSpPr>
          <p:spPr>
            <a:xfrm>
              <a:off x="171865" y="745888"/>
              <a:ext cx="3017528" cy="640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506714" bIns="71120" numCol="1" spcCol="1270" anchor="ctr" anchorCtr="0">
              <a:noAutofit/>
            </a:bodyPr>
            <a:lstStyle/>
            <a:p>
              <a:pPr lvl="0" algn="r" defTabSz="1244600">
                <a:lnSpc>
                  <a:spcPct val="90000"/>
                </a:lnSpc>
                <a:spcBef>
                  <a:spcPct val="0"/>
                </a:spcBef>
                <a:spcAft>
                  <a:spcPct val="35000"/>
                </a:spcAft>
              </a:pPr>
              <a:r>
                <a:rPr lang="en-US" sz="2800" kern="1200" dirty="0"/>
                <a:t>2 years TIG</a:t>
              </a:r>
            </a:p>
          </p:txBody>
        </p:sp>
      </p:grpSp>
      <p:grpSp>
        <p:nvGrpSpPr>
          <p:cNvPr id="16" name="Group 15"/>
          <p:cNvGrpSpPr/>
          <p:nvPr/>
        </p:nvGrpSpPr>
        <p:grpSpPr>
          <a:xfrm>
            <a:off x="4880201" y="3048000"/>
            <a:ext cx="3017513" cy="640077"/>
            <a:chOff x="186946" y="1690632"/>
            <a:chExt cx="3017513" cy="640077"/>
          </a:xfrm>
        </p:grpSpPr>
        <p:sp>
          <p:nvSpPr>
            <p:cNvPr id="23" name="Rectangle 22"/>
            <p:cNvSpPr/>
            <p:nvPr/>
          </p:nvSpPr>
          <p:spPr>
            <a:xfrm>
              <a:off x="186946" y="1690632"/>
              <a:ext cx="3017513" cy="640077"/>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4" name="TextBox 23"/>
            <p:cNvSpPr txBox="1"/>
            <p:nvPr/>
          </p:nvSpPr>
          <p:spPr>
            <a:xfrm>
              <a:off x="186946" y="1690632"/>
              <a:ext cx="3017513" cy="640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506714" bIns="71120" numCol="1" spcCol="1270" anchor="ctr" anchorCtr="0">
              <a:noAutofit/>
            </a:bodyPr>
            <a:lstStyle/>
            <a:p>
              <a:pPr lvl="0" algn="r" defTabSz="1244600">
                <a:lnSpc>
                  <a:spcPct val="90000"/>
                </a:lnSpc>
                <a:spcBef>
                  <a:spcPct val="0"/>
                </a:spcBef>
                <a:spcAft>
                  <a:spcPct val="35000"/>
                </a:spcAft>
              </a:pPr>
              <a:r>
                <a:rPr lang="en-US" sz="2800" kern="1200" dirty="0"/>
                <a:t>5-6 years TIG</a:t>
              </a:r>
            </a:p>
          </p:txBody>
        </p:sp>
      </p:grpSp>
      <p:grpSp>
        <p:nvGrpSpPr>
          <p:cNvPr id="17" name="Group 16"/>
          <p:cNvGrpSpPr/>
          <p:nvPr/>
        </p:nvGrpSpPr>
        <p:grpSpPr>
          <a:xfrm>
            <a:off x="4886965" y="4197096"/>
            <a:ext cx="3017522" cy="640077"/>
            <a:chOff x="176943" y="2731471"/>
            <a:chExt cx="3017522" cy="640077"/>
          </a:xfrm>
        </p:grpSpPr>
        <p:sp>
          <p:nvSpPr>
            <p:cNvPr id="21" name="Rectangle 20"/>
            <p:cNvSpPr/>
            <p:nvPr/>
          </p:nvSpPr>
          <p:spPr>
            <a:xfrm>
              <a:off x="176943" y="2731471"/>
              <a:ext cx="3017522" cy="640077"/>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2" name="TextBox 21"/>
            <p:cNvSpPr txBox="1"/>
            <p:nvPr/>
          </p:nvSpPr>
          <p:spPr>
            <a:xfrm>
              <a:off x="176943" y="2731471"/>
              <a:ext cx="3017522" cy="640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506714" bIns="71120" numCol="1" spcCol="1270" anchor="ctr" anchorCtr="0">
              <a:noAutofit/>
            </a:bodyPr>
            <a:lstStyle/>
            <a:p>
              <a:pPr lvl="0" algn="r" defTabSz="1244600">
                <a:lnSpc>
                  <a:spcPct val="90000"/>
                </a:lnSpc>
                <a:spcBef>
                  <a:spcPct val="0"/>
                </a:spcBef>
                <a:spcAft>
                  <a:spcPct val="35000"/>
                </a:spcAft>
              </a:pPr>
              <a:r>
                <a:rPr lang="en-US" sz="2800" kern="1200" dirty="0"/>
                <a:t>5-6 years TIG</a:t>
              </a:r>
            </a:p>
          </p:txBody>
        </p:sp>
      </p:grpSp>
      <p:grpSp>
        <p:nvGrpSpPr>
          <p:cNvPr id="18" name="Group 17"/>
          <p:cNvGrpSpPr/>
          <p:nvPr/>
        </p:nvGrpSpPr>
        <p:grpSpPr>
          <a:xfrm>
            <a:off x="4886974" y="5334000"/>
            <a:ext cx="3017513" cy="640077"/>
            <a:chOff x="155838" y="3818171"/>
            <a:chExt cx="3017513" cy="640077"/>
          </a:xfrm>
        </p:grpSpPr>
        <p:sp>
          <p:nvSpPr>
            <p:cNvPr id="19" name="Rectangle 18"/>
            <p:cNvSpPr/>
            <p:nvPr/>
          </p:nvSpPr>
          <p:spPr>
            <a:xfrm>
              <a:off x="155838" y="3818171"/>
              <a:ext cx="3017513" cy="640077"/>
            </a:xfrm>
            <a:prstGeom prst="rect">
              <a:avLst/>
            </a:prstGeom>
            <a:solidFill>
              <a:schemeClr val="bg1"/>
            </a:solidFill>
            <a:ln>
              <a:solidFill>
                <a:srgbClr val="98A15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0" name="TextBox 19"/>
            <p:cNvSpPr txBox="1"/>
            <p:nvPr/>
          </p:nvSpPr>
          <p:spPr>
            <a:xfrm>
              <a:off x="155838" y="3818171"/>
              <a:ext cx="3017513" cy="640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506714" bIns="71120" numCol="1" spcCol="1270" anchor="ctr" anchorCtr="0">
              <a:noAutofit/>
            </a:bodyPr>
            <a:lstStyle/>
            <a:p>
              <a:pPr lvl="0" algn="r" defTabSz="1244600">
                <a:lnSpc>
                  <a:spcPct val="90000"/>
                </a:lnSpc>
                <a:spcBef>
                  <a:spcPct val="0"/>
                </a:spcBef>
                <a:spcAft>
                  <a:spcPct val="35000"/>
                </a:spcAft>
              </a:pPr>
              <a:r>
                <a:rPr lang="en-US" sz="2800" kern="1200" dirty="0"/>
                <a:t>5-6 years TIG</a:t>
              </a:r>
            </a:p>
          </p:txBody>
        </p:sp>
      </p:grpSp>
      <p:sp>
        <p:nvSpPr>
          <p:cNvPr id="35" name="Rounded Rectangle 34"/>
          <p:cNvSpPr/>
          <p:nvPr/>
        </p:nvSpPr>
        <p:spPr>
          <a:xfrm>
            <a:off x="1566672" y="995455"/>
            <a:ext cx="2167128" cy="457200"/>
          </a:xfrm>
          <a:prstGeom prst="roundRect">
            <a:avLst/>
          </a:prstGeom>
          <a:solidFill>
            <a:schemeClr val="bg1"/>
          </a:solidFill>
          <a:ln>
            <a:solidFill>
              <a:srgbClr val="98A1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t>Technicians</a:t>
            </a:r>
          </a:p>
        </p:txBody>
      </p:sp>
      <p:sp>
        <p:nvSpPr>
          <p:cNvPr id="36" name="Rounded Rectangle 35"/>
          <p:cNvSpPr/>
          <p:nvPr/>
        </p:nvSpPr>
        <p:spPr>
          <a:xfrm>
            <a:off x="5422392" y="992280"/>
            <a:ext cx="2165186" cy="457200"/>
          </a:xfrm>
          <a:prstGeom prst="roundRect">
            <a:avLst/>
          </a:prstGeom>
          <a:solidFill>
            <a:schemeClr val="bg1"/>
          </a:solidFill>
          <a:ln>
            <a:solidFill>
              <a:srgbClr val="98A1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t>153A  / 170D</a:t>
            </a:r>
          </a:p>
        </p:txBody>
      </p:sp>
      <p:sp>
        <p:nvSpPr>
          <p:cNvPr id="34" name="Oval 33"/>
          <p:cNvSpPr/>
          <p:nvPr/>
        </p:nvSpPr>
        <p:spPr>
          <a:xfrm>
            <a:off x="4130712" y="1255208"/>
            <a:ext cx="882900" cy="876957"/>
          </a:xfrm>
          <a:prstGeom prst="ellipse">
            <a:avLst/>
          </a:prstGeom>
          <a:blipFill rotWithShape="0">
            <a:blip r:embed="rId2" cstate="screen">
              <a:extLst>
                <a:ext uri="{28A0092B-C50C-407E-A947-70E740481C1C}">
                  <a14:useLocalDpi xmlns:a14="http://schemas.microsoft.com/office/drawing/2010/main" val="0"/>
                </a:ext>
              </a:extLst>
            </a:blip>
            <a:stretch>
              <a:fillRect l="-19447" t="-4054" r="-19447" b="-4054"/>
            </a:stretch>
          </a:blipFill>
          <a:ln>
            <a:solidFill>
              <a:srgbClr val="666633"/>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7" name="Oval 36"/>
          <p:cNvSpPr/>
          <p:nvPr/>
        </p:nvSpPr>
        <p:spPr>
          <a:xfrm>
            <a:off x="4140760" y="2339355"/>
            <a:ext cx="882900" cy="876957"/>
          </a:xfrm>
          <a:prstGeom prst="ellipse">
            <a:avLst/>
          </a:prstGeom>
          <a:blipFill rotWithShape="0">
            <a:blip r:embed="rId3"/>
            <a:stretch>
              <a:fillRect l="-19447" t="-4054" r="-19447" b="-4054"/>
            </a:stretch>
          </a:blipFill>
          <a:ln>
            <a:solidFill>
              <a:srgbClr val="666633"/>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8" name="Oval 37"/>
          <p:cNvSpPr/>
          <p:nvPr/>
        </p:nvSpPr>
        <p:spPr>
          <a:xfrm>
            <a:off x="4120664" y="3485104"/>
            <a:ext cx="882900" cy="876957"/>
          </a:xfrm>
          <a:prstGeom prst="ellipse">
            <a:avLst/>
          </a:prstGeom>
          <a:blipFill rotWithShape="0">
            <a:blip r:embed="rId4"/>
            <a:stretch>
              <a:fillRect l="-19447" t="-4054" r="-19447" b="-4054"/>
            </a:stretch>
          </a:blipFill>
          <a:ln>
            <a:solidFill>
              <a:srgbClr val="666633"/>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9" name="Oval 38"/>
          <p:cNvSpPr/>
          <p:nvPr/>
        </p:nvSpPr>
        <p:spPr>
          <a:xfrm>
            <a:off x="4130712" y="4649635"/>
            <a:ext cx="882900" cy="876957"/>
          </a:xfrm>
          <a:prstGeom prst="ellipse">
            <a:avLst/>
          </a:prstGeom>
          <a:blipFill rotWithShape="0">
            <a:blip r:embed="rId5"/>
            <a:stretch>
              <a:fillRect l="-19447" t="-4054" r="-19447" b="-4054"/>
            </a:stretch>
          </a:blipFill>
          <a:ln>
            <a:solidFill>
              <a:srgbClr val="666633"/>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0" name="Oval 39"/>
          <p:cNvSpPr/>
          <p:nvPr/>
        </p:nvSpPr>
        <p:spPr>
          <a:xfrm>
            <a:off x="4130712" y="5674808"/>
            <a:ext cx="882900" cy="876957"/>
          </a:xfrm>
          <a:prstGeom prst="ellipse">
            <a:avLst/>
          </a:prstGeom>
          <a:blipFill dpi="0" rotWithShape="0">
            <a:blip r:embed="rId6"/>
            <a:srcRect/>
            <a:stretch>
              <a:fillRect l="-22990" t="-14964" r="-15904" b="-3152"/>
            </a:stretch>
          </a:blipFill>
          <a:ln>
            <a:solidFill>
              <a:srgbClr val="666633"/>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777493760"/>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Extended Career</a:t>
            </a:r>
          </a:p>
        </p:txBody>
      </p:sp>
      <p:sp>
        <p:nvSpPr>
          <p:cNvPr id="51" name="Text Box 7"/>
          <p:cNvSpPr txBox="1">
            <a:spLocks noChangeArrowheads="1"/>
          </p:cNvSpPr>
          <p:nvPr/>
        </p:nvSpPr>
        <p:spPr bwMode="auto">
          <a:xfrm>
            <a:off x="6801737" y="1657054"/>
            <a:ext cx="2322513" cy="866775"/>
          </a:xfrm>
          <a:prstGeom prst="rect">
            <a:avLst/>
          </a:prstGeom>
          <a:solidFill>
            <a:srgbClr val="000000"/>
          </a:solidFill>
          <a:ln w="12700">
            <a:solidFill>
              <a:schemeClr val="tx1"/>
            </a:solidFill>
            <a:miter lim="800000"/>
            <a:headEnd/>
            <a:tailEnd/>
          </a:ln>
          <a:effectLst>
            <a:outerShdw blurRad="50800" dist="38100" dir="2700000" algn="tl" rotWithShape="0">
              <a:prstClr val="black">
                <a:alpha val="40000"/>
              </a:prstClr>
            </a:outerShdw>
          </a:effectLst>
        </p:spPr>
        <p:txBody>
          <a:bodyPr/>
          <a:lstStyle/>
          <a:p>
            <a:pPr algn="ctr" eaLnBrk="0" hangingPunct="0">
              <a:spcBef>
                <a:spcPct val="50000"/>
              </a:spcBef>
              <a:defRPr/>
            </a:pPr>
            <a:r>
              <a:rPr lang="en-US" sz="1600" b="1" dirty="0">
                <a:latin typeface="+mn-lt"/>
                <a:cs typeface="+mn-cs"/>
              </a:rPr>
              <a:t>30 + Years of WO SVC</a:t>
            </a:r>
          </a:p>
          <a:p>
            <a:pPr algn="ctr" eaLnBrk="0" hangingPunct="0">
              <a:spcBef>
                <a:spcPct val="50000"/>
              </a:spcBef>
              <a:defRPr/>
            </a:pPr>
            <a:r>
              <a:rPr lang="en-US" sz="1400" b="1" dirty="0">
                <a:latin typeface="+mn-lt"/>
                <a:cs typeface="+mn-cs"/>
              </a:rPr>
              <a:t>  </a:t>
            </a:r>
            <a:r>
              <a:rPr lang="en-US" sz="1400" dirty="0">
                <a:latin typeface="+mn-lt"/>
                <a:cs typeface="+mn-cs"/>
              </a:rPr>
              <a:t>*Continued Promotion / Age 62</a:t>
            </a:r>
          </a:p>
        </p:txBody>
      </p:sp>
      <p:sp>
        <p:nvSpPr>
          <p:cNvPr id="52" name="Text Box 8"/>
          <p:cNvSpPr txBox="1">
            <a:spLocks noChangeArrowheads="1"/>
          </p:cNvSpPr>
          <p:nvPr/>
        </p:nvSpPr>
        <p:spPr bwMode="auto">
          <a:xfrm>
            <a:off x="5083083" y="1947209"/>
            <a:ext cx="1549622" cy="830997"/>
          </a:xfrm>
          <a:prstGeom prst="rect">
            <a:avLst/>
          </a:prstGeom>
          <a:solidFill>
            <a:srgbClr val="0A0A0A"/>
          </a:solidFill>
          <a:ln w="12700">
            <a:solidFill>
              <a:schemeClr val="tx1"/>
            </a:solidFill>
            <a:miter lim="800000"/>
            <a:headEnd/>
            <a:tailEnd/>
          </a:ln>
          <a:effectLst>
            <a:outerShdw blurRad="50800" dist="38100" dir="2700000" algn="tl" rotWithShape="0">
              <a:prstClr val="black">
                <a:alpha val="40000"/>
              </a:prstClr>
            </a:outerShdw>
          </a:effectLst>
        </p:spPr>
        <p:txBody>
          <a:bodyPr wrap="square">
            <a:spAutoFit/>
          </a:bodyPr>
          <a:lstStyle/>
          <a:p>
            <a:pPr algn="ctr" eaLnBrk="0" hangingPunct="0">
              <a:spcBef>
                <a:spcPct val="50000"/>
              </a:spcBef>
              <a:defRPr/>
            </a:pPr>
            <a:r>
              <a:rPr lang="en-US" b="1" dirty="0">
                <a:latin typeface="+mn-lt"/>
                <a:cs typeface="+mn-cs"/>
              </a:rPr>
              <a:t>30 Years</a:t>
            </a:r>
          </a:p>
          <a:p>
            <a:pPr algn="ctr" eaLnBrk="0" hangingPunct="0">
              <a:spcBef>
                <a:spcPct val="50000"/>
              </a:spcBef>
              <a:defRPr/>
            </a:pPr>
            <a:r>
              <a:rPr lang="en-US" sz="1200" dirty="0">
                <a:latin typeface="+mn-lt"/>
                <a:cs typeface="+mn-cs"/>
              </a:rPr>
              <a:t>1SG(P) / MSG(P) and CSM/SGM</a:t>
            </a:r>
          </a:p>
        </p:txBody>
      </p:sp>
      <p:sp>
        <p:nvSpPr>
          <p:cNvPr id="53" name="Text Box 9"/>
          <p:cNvSpPr txBox="1">
            <a:spLocks noChangeArrowheads="1"/>
          </p:cNvSpPr>
          <p:nvPr/>
        </p:nvSpPr>
        <p:spPr bwMode="auto">
          <a:xfrm>
            <a:off x="3600169" y="2800567"/>
            <a:ext cx="1188720" cy="640080"/>
          </a:xfrm>
          <a:prstGeom prst="rect">
            <a:avLst/>
          </a:prstGeom>
          <a:solidFill>
            <a:srgbClr val="000000"/>
          </a:solidFill>
          <a:ln w="12700">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lgn="ctr" eaLnBrk="0" hangingPunct="0">
              <a:spcBef>
                <a:spcPct val="50000"/>
              </a:spcBef>
              <a:defRPr/>
            </a:pPr>
            <a:r>
              <a:rPr lang="en-US" b="1" dirty="0">
                <a:latin typeface="+mn-lt"/>
                <a:cs typeface="+mn-cs"/>
              </a:rPr>
              <a:t>26 Years</a:t>
            </a:r>
          </a:p>
          <a:p>
            <a:pPr algn="ctr" eaLnBrk="0" hangingPunct="0">
              <a:spcBef>
                <a:spcPct val="50000"/>
              </a:spcBef>
              <a:defRPr/>
            </a:pPr>
            <a:r>
              <a:rPr lang="en-US" sz="1200" dirty="0">
                <a:latin typeface="+mn-lt"/>
                <a:cs typeface="+mn-cs"/>
              </a:rPr>
              <a:t>1SG/MSG</a:t>
            </a:r>
          </a:p>
        </p:txBody>
      </p:sp>
      <p:sp>
        <p:nvSpPr>
          <p:cNvPr id="54" name="Text Box 10"/>
          <p:cNvSpPr txBox="1">
            <a:spLocks noChangeArrowheads="1"/>
          </p:cNvSpPr>
          <p:nvPr/>
        </p:nvSpPr>
        <p:spPr bwMode="auto">
          <a:xfrm>
            <a:off x="2036061" y="3601012"/>
            <a:ext cx="1188720" cy="640080"/>
          </a:xfrm>
          <a:prstGeom prst="rect">
            <a:avLst/>
          </a:prstGeom>
          <a:solidFill>
            <a:srgbClr val="0A0A0A"/>
          </a:solidFill>
          <a:ln w="12700">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lgn="ctr" eaLnBrk="0" hangingPunct="0">
              <a:spcBef>
                <a:spcPct val="50000"/>
              </a:spcBef>
              <a:defRPr/>
            </a:pPr>
            <a:r>
              <a:rPr lang="en-US" b="1" dirty="0">
                <a:latin typeface="+mn-lt"/>
                <a:cs typeface="+mn-cs"/>
              </a:rPr>
              <a:t>24 Years</a:t>
            </a:r>
          </a:p>
          <a:p>
            <a:pPr algn="ctr" eaLnBrk="0" hangingPunct="0">
              <a:spcBef>
                <a:spcPct val="50000"/>
              </a:spcBef>
              <a:defRPr/>
            </a:pPr>
            <a:r>
              <a:rPr lang="en-US" sz="1200" dirty="0">
                <a:latin typeface="+mn-lt"/>
                <a:cs typeface="+mn-cs"/>
              </a:rPr>
              <a:t>SFC</a:t>
            </a:r>
          </a:p>
        </p:txBody>
      </p:sp>
      <p:sp>
        <p:nvSpPr>
          <p:cNvPr id="55" name="Text Box 11"/>
          <p:cNvSpPr txBox="1">
            <a:spLocks noChangeArrowheads="1"/>
          </p:cNvSpPr>
          <p:nvPr/>
        </p:nvSpPr>
        <p:spPr bwMode="auto">
          <a:xfrm>
            <a:off x="318469" y="3901004"/>
            <a:ext cx="1188720" cy="640080"/>
          </a:xfrm>
          <a:prstGeom prst="rect">
            <a:avLst/>
          </a:prstGeom>
          <a:solidFill>
            <a:srgbClr val="000000"/>
          </a:solidFill>
          <a:ln w="12700">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lgn="ctr" eaLnBrk="0" hangingPunct="0">
              <a:spcBef>
                <a:spcPct val="50000"/>
              </a:spcBef>
              <a:defRPr/>
            </a:pPr>
            <a:r>
              <a:rPr lang="en-US" b="1" dirty="0">
                <a:latin typeface="+mn-lt"/>
                <a:cs typeface="+mn-cs"/>
              </a:rPr>
              <a:t>20 Years</a:t>
            </a:r>
          </a:p>
          <a:p>
            <a:pPr algn="ctr" eaLnBrk="0" hangingPunct="0">
              <a:spcBef>
                <a:spcPct val="50000"/>
              </a:spcBef>
              <a:defRPr/>
            </a:pPr>
            <a:r>
              <a:rPr lang="en-US" sz="1200" dirty="0">
                <a:latin typeface="+mn-lt"/>
                <a:cs typeface="+mn-cs"/>
              </a:rPr>
              <a:t>SSG</a:t>
            </a:r>
          </a:p>
        </p:txBody>
      </p:sp>
      <p:sp>
        <p:nvSpPr>
          <p:cNvPr id="57" name="Freeform 3"/>
          <p:cNvSpPr>
            <a:spLocks/>
          </p:cNvSpPr>
          <p:nvPr/>
        </p:nvSpPr>
        <p:spPr bwMode="auto">
          <a:xfrm>
            <a:off x="19136" y="4649759"/>
            <a:ext cx="1828800" cy="1903938"/>
          </a:xfrm>
          <a:custGeom>
            <a:avLst/>
            <a:gdLst/>
            <a:ahLst/>
            <a:cxnLst>
              <a:cxn ang="0">
                <a:pos x="0" y="661"/>
              </a:cxn>
              <a:cxn ang="0">
                <a:pos x="422" y="661"/>
              </a:cxn>
              <a:cxn ang="0">
                <a:pos x="420" y="2170"/>
              </a:cxn>
              <a:cxn ang="0">
                <a:pos x="1147" y="2174"/>
              </a:cxn>
              <a:cxn ang="0">
                <a:pos x="1146" y="661"/>
              </a:cxn>
              <a:cxn ang="0">
                <a:pos x="1567" y="661"/>
              </a:cxn>
              <a:cxn ang="0">
                <a:pos x="784" y="0"/>
              </a:cxn>
              <a:cxn ang="0">
                <a:pos x="0" y="661"/>
              </a:cxn>
            </a:cxnLst>
            <a:rect l="0" t="0" r="r" b="b"/>
            <a:pathLst>
              <a:path w="1567" h="2174">
                <a:moveTo>
                  <a:pt x="0" y="661"/>
                </a:moveTo>
                <a:lnTo>
                  <a:pt x="422" y="661"/>
                </a:lnTo>
                <a:lnTo>
                  <a:pt x="420" y="2170"/>
                </a:lnTo>
                <a:lnTo>
                  <a:pt x="1147" y="2174"/>
                </a:lnTo>
                <a:lnTo>
                  <a:pt x="1146" y="661"/>
                </a:lnTo>
                <a:lnTo>
                  <a:pt x="1567" y="661"/>
                </a:lnTo>
                <a:lnTo>
                  <a:pt x="784" y="0"/>
                </a:lnTo>
                <a:lnTo>
                  <a:pt x="0" y="661"/>
                </a:lnTo>
                <a:close/>
              </a:path>
            </a:pathLst>
          </a:custGeom>
          <a:solidFill>
            <a:srgbClr val="666633"/>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0" hangingPunct="0">
              <a:defRPr/>
            </a:pPr>
            <a:endParaRPr lang="en-US" dirty="0">
              <a:cs typeface="+mn-cs"/>
            </a:endParaRPr>
          </a:p>
        </p:txBody>
      </p:sp>
      <p:sp>
        <p:nvSpPr>
          <p:cNvPr id="60" name="Freeform 4"/>
          <p:cNvSpPr>
            <a:spLocks/>
          </p:cNvSpPr>
          <p:nvPr/>
        </p:nvSpPr>
        <p:spPr bwMode="auto">
          <a:xfrm>
            <a:off x="1744680" y="4386064"/>
            <a:ext cx="1828800" cy="2166937"/>
          </a:xfrm>
          <a:custGeom>
            <a:avLst/>
            <a:gdLst/>
            <a:ahLst/>
            <a:cxnLst>
              <a:cxn ang="0">
                <a:pos x="0" y="660"/>
              </a:cxn>
              <a:cxn ang="0">
                <a:pos x="422" y="660"/>
              </a:cxn>
              <a:cxn ang="0">
                <a:pos x="422" y="2294"/>
              </a:cxn>
              <a:cxn ang="0">
                <a:pos x="1147" y="2294"/>
              </a:cxn>
              <a:cxn ang="0">
                <a:pos x="1146" y="660"/>
              </a:cxn>
              <a:cxn ang="0">
                <a:pos x="1567" y="660"/>
              </a:cxn>
              <a:cxn ang="0">
                <a:pos x="784" y="0"/>
              </a:cxn>
              <a:cxn ang="0">
                <a:pos x="0" y="660"/>
              </a:cxn>
            </a:cxnLst>
            <a:rect l="0" t="0" r="r" b="b"/>
            <a:pathLst>
              <a:path w="1567" h="2294">
                <a:moveTo>
                  <a:pt x="0" y="660"/>
                </a:moveTo>
                <a:lnTo>
                  <a:pt x="422" y="660"/>
                </a:lnTo>
                <a:lnTo>
                  <a:pt x="422" y="2294"/>
                </a:lnTo>
                <a:lnTo>
                  <a:pt x="1147" y="2294"/>
                </a:lnTo>
                <a:lnTo>
                  <a:pt x="1146" y="660"/>
                </a:lnTo>
                <a:lnTo>
                  <a:pt x="1567" y="660"/>
                </a:lnTo>
                <a:lnTo>
                  <a:pt x="784" y="0"/>
                </a:lnTo>
                <a:lnTo>
                  <a:pt x="0" y="660"/>
                </a:lnTo>
                <a:close/>
              </a:path>
            </a:pathLst>
          </a:custGeom>
          <a:solidFill>
            <a:srgbClr val="666633"/>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0" hangingPunct="0">
              <a:defRPr/>
            </a:pPr>
            <a:endParaRPr lang="en-US" dirty="0">
              <a:cs typeface="+mn-cs"/>
            </a:endParaRPr>
          </a:p>
        </p:txBody>
      </p:sp>
      <p:sp>
        <p:nvSpPr>
          <p:cNvPr id="62" name="Freeform 5"/>
          <p:cNvSpPr>
            <a:spLocks/>
          </p:cNvSpPr>
          <p:nvPr/>
        </p:nvSpPr>
        <p:spPr bwMode="auto">
          <a:xfrm>
            <a:off x="3348003" y="3578239"/>
            <a:ext cx="1828800" cy="2981721"/>
          </a:xfrm>
          <a:custGeom>
            <a:avLst/>
            <a:gdLst/>
            <a:ahLst/>
            <a:cxnLst>
              <a:cxn ang="0">
                <a:pos x="0" y="702"/>
              </a:cxn>
              <a:cxn ang="0">
                <a:pos x="413" y="702"/>
              </a:cxn>
              <a:cxn ang="0">
                <a:pos x="413" y="2366"/>
              </a:cxn>
              <a:cxn ang="0">
                <a:pos x="1123" y="2362"/>
              </a:cxn>
              <a:cxn ang="0">
                <a:pos x="1123" y="702"/>
              </a:cxn>
              <a:cxn ang="0">
                <a:pos x="1536" y="702"/>
              </a:cxn>
              <a:cxn ang="0">
                <a:pos x="767" y="0"/>
              </a:cxn>
              <a:cxn ang="0">
                <a:pos x="0" y="702"/>
              </a:cxn>
            </a:cxnLst>
            <a:rect l="0" t="0" r="r" b="b"/>
            <a:pathLst>
              <a:path w="1536" h="2366">
                <a:moveTo>
                  <a:pt x="0" y="702"/>
                </a:moveTo>
                <a:lnTo>
                  <a:pt x="413" y="702"/>
                </a:lnTo>
                <a:lnTo>
                  <a:pt x="413" y="2366"/>
                </a:lnTo>
                <a:lnTo>
                  <a:pt x="1123" y="2362"/>
                </a:lnTo>
                <a:lnTo>
                  <a:pt x="1123" y="702"/>
                </a:lnTo>
                <a:lnTo>
                  <a:pt x="1536" y="702"/>
                </a:lnTo>
                <a:lnTo>
                  <a:pt x="767" y="0"/>
                </a:lnTo>
                <a:lnTo>
                  <a:pt x="0" y="702"/>
                </a:lnTo>
                <a:close/>
              </a:path>
            </a:pathLst>
          </a:custGeom>
          <a:solidFill>
            <a:srgbClr val="666633"/>
          </a:solidFill>
          <a:ln w="9525"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0" hangingPunct="0">
              <a:defRPr/>
            </a:pPr>
            <a:endParaRPr lang="en-US" dirty="0">
              <a:cs typeface="+mn-cs"/>
            </a:endParaRPr>
          </a:p>
        </p:txBody>
      </p:sp>
      <p:sp>
        <p:nvSpPr>
          <p:cNvPr id="66" name="Freeform 6"/>
          <p:cNvSpPr>
            <a:spLocks/>
          </p:cNvSpPr>
          <p:nvPr/>
        </p:nvSpPr>
        <p:spPr bwMode="auto">
          <a:xfrm>
            <a:off x="5001109" y="2897409"/>
            <a:ext cx="1828800" cy="3657600"/>
          </a:xfrm>
          <a:custGeom>
            <a:avLst/>
            <a:gdLst/>
            <a:ahLst/>
            <a:cxnLst>
              <a:cxn ang="0">
                <a:pos x="0" y="701"/>
              </a:cxn>
              <a:cxn ang="0">
                <a:pos x="413" y="701"/>
              </a:cxn>
              <a:cxn ang="0">
                <a:pos x="409" y="2493"/>
              </a:cxn>
              <a:cxn ang="0">
                <a:pos x="1123" y="2489"/>
              </a:cxn>
              <a:cxn ang="0">
                <a:pos x="1123" y="701"/>
              </a:cxn>
              <a:cxn ang="0">
                <a:pos x="1536" y="701"/>
              </a:cxn>
              <a:cxn ang="0">
                <a:pos x="769" y="0"/>
              </a:cxn>
              <a:cxn ang="0">
                <a:pos x="0" y="701"/>
              </a:cxn>
            </a:cxnLst>
            <a:rect l="0" t="0" r="r" b="b"/>
            <a:pathLst>
              <a:path w="1536" h="2493">
                <a:moveTo>
                  <a:pt x="0" y="701"/>
                </a:moveTo>
                <a:lnTo>
                  <a:pt x="413" y="701"/>
                </a:lnTo>
                <a:lnTo>
                  <a:pt x="409" y="2493"/>
                </a:lnTo>
                <a:lnTo>
                  <a:pt x="1123" y="2489"/>
                </a:lnTo>
                <a:lnTo>
                  <a:pt x="1123" y="701"/>
                </a:lnTo>
                <a:lnTo>
                  <a:pt x="1536" y="701"/>
                </a:lnTo>
                <a:lnTo>
                  <a:pt x="769" y="0"/>
                </a:lnTo>
                <a:lnTo>
                  <a:pt x="0" y="701"/>
                </a:lnTo>
                <a:close/>
              </a:path>
            </a:pathLst>
          </a:custGeom>
          <a:solidFill>
            <a:srgbClr val="666633"/>
          </a:solidFill>
          <a:ln w="9525"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0" hangingPunct="0">
              <a:defRPr/>
            </a:pPr>
            <a:endParaRPr lang="en-US" dirty="0">
              <a:cs typeface="+mn-cs"/>
            </a:endParaRPr>
          </a:p>
        </p:txBody>
      </p:sp>
      <p:sp>
        <p:nvSpPr>
          <p:cNvPr id="69" name="Freeform 2"/>
          <p:cNvSpPr>
            <a:spLocks/>
          </p:cNvSpPr>
          <p:nvPr/>
        </p:nvSpPr>
        <p:spPr bwMode="auto">
          <a:xfrm>
            <a:off x="6868665" y="2900882"/>
            <a:ext cx="2286000" cy="3657600"/>
          </a:xfrm>
          <a:custGeom>
            <a:avLst/>
            <a:gdLst/>
            <a:ahLst/>
            <a:cxnLst>
              <a:cxn ang="0">
                <a:pos x="0" y="701"/>
              </a:cxn>
              <a:cxn ang="0">
                <a:pos x="447" y="701"/>
              </a:cxn>
              <a:cxn ang="0">
                <a:pos x="447" y="2489"/>
              </a:cxn>
              <a:cxn ang="0">
                <a:pos x="1214" y="2489"/>
              </a:cxn>
              <a:cxn ang="0">
                <a:pos x="1214" y="701"/>
              </a:cxn>
              <a:cxn ang="0">
                <a:pos x="1660" y="701"/>
              </a:cxn>
              <a:cxn ang="0">
                <a:pos x="830" y="0"/>
              </a:cxn>
              <a:cxn ang="0">
                <a:pos x="0" y="701"/>
              </a:cxn>
            </a:cxnLst>
            <a:rect l="0" t="0" r="r" b="b"/>
            <a:pathLst>
              <a:path w="1660" h="2489">
                <a:moveTo>
                  <a:pt x="0" y="701"/>
                </a:moveTo>
                <a:lnTo>
                  <a:pt x="447" y="701"/>
                </a:lnTo>
                <a:lnTo>
                  <a:pt x="447" y="2489"/>
                </a:lnTo>
                <a:lnTo>
                  <a:pt x="1214" y="2489"/>
                </a:lnTo>
                <a:lnTo>
                  <a:pt x="1214" y="701"/>
                </a:lnTo>
                <a:lnTo>
                  <a:pt x="1660" y="701"/>
                </a:lnTo>
                <a:lnTo>
                  <a:pt x="830" y="0"/>
                </a:lnTo>
                <a:lnTo>
                  <a:pt x="0" y="701"/>
                </a:lnTo>
                <a:close/>
              </a:path>
            </a:pathLst>
          </a:custGeom>
          <a:solidFill>
            <a:srgbClr val="80808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0" hangingPunct="0">
              <a:defRPr/>
            </a:pPr>
            <a:endParaRPr lang="en-US" dirty="0">
              <a:cs typeface="+mn-cs"/>
            </a:endParaRPr>
          </a:p>
        </p:txBody>
      </p:sp>
      <p:grpSp>
        <p:nvGrpSpPr>
          <p:cNvPr id="70" name="Group 74"/>
          <p:cNvGrpSpPr>
            <a:grpSpLocks/>
          </p:cNvGrpSpPr>
          <p:nvPr/>
        </p:nvGrpSpPr>
        <p:grpSpPr bwMode="auto">
          <a:xfrm>
            <a:off x="7587670" y="3157463"/>
            <a:ext cx="871537" cy="3357562"/>
            <a:chOff x="2484010" y="1248764"/>
            <a:chExt cx="752010" cy="3062812"/>
          </a:xfrm>
        </p:grpSpPr>
        <p:pic>
          <p:nvPicPr>
            <p:cNvPr id="71" name="Picture 75" descr="w1.gif"/>
            <p:cNvPicPr>
              <a:picLocks noChangeAspect="1"/>
            </p:cNvPicPr>
            <p:nvPr/>
          </p:nvPicPr>
          <p:blipFill>
            <a:blip r:embed="rId2" cstate="print"/>
            <a:srcRect/>
            <a:stretch>
              <a:fillRect/>
            </a:stretch>
          </p:blipFill>
          <p:spPr bwMode="auto">
            <a:xfrm>
              <a:off x="2484010" y="3336174"/>
              <a:ext cx="323850" cy="971550"/>
            </a:xfrm>
            <a:prstGeom prst="rect">
              <a:avLst/>
            </a:prstGeom>
            <a:noFill/>
            <a:ln w="9525">
              <a:noFill/>
              <a:miter lim="800000"/>
              <a:headEnd/>
              <a:tailEnd/>
            </a:ln>
          </p:spPr>
        </p:pic>
        <p:pic>
          <p:nvPicPr>
            <p:cNvPr id="72" name="Picture 76" descr="w2.gif"/>
            <p:cNvPicPr>
              <a:picLocks noChangeAspect="1"/>
            </p:cNvPicPr>
            <p:nvPr/>
          </p:nvPicPr>
          <p:blipFill>
            <a:blip r:embed="rId3" cstate="print"/>
            <a:srcRect/>
            <a:stretch>
              <a:fillRect/>
            </a:stretch>
          </p:blipFill>
          <p:spPr bwMode="auto">
            <a:xfrm>
              <a:off x="2910637" y="3340026"/>
              <a:ext cx="323849" cy="971550"/>
            </a:xfrm>
            <a:prstGeom prst="rect">
              <a:avLst/>
            </a:prstGeom>
            <a:noFill/>
            <a:ln w="9525">
              <a:noFill/>
              <a:miter lim="800000"/>
              <a:headEnd/>
              <a:tailEnd/>
            </a:ln>
          </p:spPr>
        </p:pic>
        <p:pic>
          <p:nvPicPr>
            <p:cNvPr id="73" name="Picture 77" descr="w3.gif"/>
            <p:cNvPicPr>
              <a:picLocks noChangeAspect="1"/>
            </p:cNvPicPr>
            <p:nvPr/>
          </p:nvPicPr>
          <p:blipFill>
            <a:blip r:embed="rId4" cstate="print"/>
            <a:srcRect/>
            <a:stretch>
              <a:fillRect/>
            </a:stretch>
          </p:blipFill>
          <p:spPr bwMode="auto">
            <a:xfrm>
              <a:off x="2484099" y="2279015"/>
              <a:ext cx="323850" cy="971550"/>
            </a:xfrm>
            <a:prstGeom prst="rect">
              <a:avLst/>
            </a:prstGeom>
            <a:noFill/>
            <a:ln w="9525">
              <a:noFill/>
              <a:miter lim="800000"/>
              <a:headEnd/>
              <a:tailEnd/>
            </a:ln>
          </p:spPr>
        </p:pic>
        <p:pic>
          <p:nvPicPr>
            <p:cNvPr id="74" name="Picture 78" descr="w4.gif"/>
            <p:cNvPicPr>
              <a:picLocks noChangeAspect="1"/>
            </p:cNvPicPr>
            <p:nvPr/>
          </p:nvPicPr>
          <p:blipFill>
            <a:blip r:embed="rId5" cstate="print"/>
            <a:srcRect/>
            <a:stretch>
              <a:fillRect/>
            </a:stretch>
          </p:blipFill>
          <p:spPr bwMode="auto">
            <a:xfrm>
              <a:off x="2912171" y="2294158"/>
              <a:ext cx="323849" cy="971550"/>
            </a:xfrm>
            <a:prstGeom prst="rect">
              <a:avLst/>
            </a:prstGeom>
            <a:noFill/>
            <a:ln w="9525">
              <a:noFill/>
              <a:miter lim="800000"/>
              <a:headEnd/>
              <a:tailEnd/>
            </a:ln>
          </p:spPr>
        </p:pic>
        <p:pic>
          <p:nvPicPr>
            <p:cNvPr id="75" name="Picture 79" descr="w5n.gif"/>
            <p:cNvPicPr>
              <a:picLocks noChangeAspect="1"/>
            </p:cNvPicPr>
            <p:nvPr/>
          </p:nvPicPr>
          <p:blipFill>
            <a:blip r:embed="rId6" cstate="print"/>
            <a:srcRect/>
            <a:stretch>
              <a:fillRect/>
            </a:stretch>
          </p:blipFill>
          <p:spPr bwMode="auto">
            <a:xfrm>
              <a:off x="2687931" y="1248764"/>
              <a:ext cx="323850" cy="971550"/>
            </a:xfrm>
            <a:prstGeom prst="rect">
              <a:avLst/>
            </a:prstGeom>
            <a:noFill/>
            <a:ln w="9525">
              <a:noFill/>
              <a:miter lim="800000"/>
              <a:headEnd/>
              <a:tailEnd/>
            </a:ln>
          </p:spPr>
        </p:pic>
      </p:grpSp>
      <p:sp>
        <p:nvSpPr>
          <p:cNvPr id="76" name="Text Box 7"/>
          <p:cNvSpPr txBox="1">
            <a:spLocks noChangeArrowheads="1"/>
          </p:cNvSpPr>
          <p:nvPr/>
        </p:nvSpPr>
        <p:spPr bwMode="auto">
          <a:xfrm>
            <a:off x="213539" y="1531975"/>
            <a:ext cx="3924283" cy="983443"/>
          </a:xfrm>
          <a:prstGeom prst="rect">
            <a:avLst/>
          </a:prstGeom>
          <a:solidFill>
            <a:srgbClr val="0A0A0A"/>
          </a:solidFill>
          <a:ln w="12700">
            <a:solidFill>
              <a:schemeClr val="tx1"/>
            </a:solidFill>
            <a:miter lim="800000"/>
            <a:headEnd/>
            <a:tailEnd/>
          </a:ln>
          <a:effectLst>
            <a:outerShdw blurRad="50800" dist="38100" dir="2700000" algn="tl" rotWithShape="0">
              <a:prstClr val="black">
                <a:alpha val="40000"/>
              </a:prstClr>
            </a:outerShdw>
          </a:effectLst>
        </p:spPr>
        <p:txBody>
          <a:bodyPr/>
          <a:lstStyle/>
          <a:p>
            <a:pPr algn="ctr" eaLnBrk="0" hangingPunct="0">
              <a:spcBef>
                <a:spcPct val="50000"/>
              </a:spcBef>
              <a:defRPr/>
            </a:pPr>
            <a:r>
              <a:rPr lang="en-US" sz="2800" b="1" dirty="0">
                <a:latin typeface="+mn-lt"/>
                <a:cs typeface="+mn-cs"/>
              </a:rPr>
              <a:t>Total Years Active Federal Service</a:t>
            </a:r>
          </a:p>
        </p:txBody>
      </p:sp>
      <p:pic>
        <p:nvPicPr>
          <p:cNvPr id="3" name="Picture 2"/>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53153" y="5511350"/>
            <a:ext cx="555056" cy="867969"/>
          </a:xfrm>
          <a:prstGeom prst="rect">
            <a:avLst/>
          </a:prstGeom>
        </p:spPr>
      </p:pic>
      <p:pic>
        <p:nvPicPr>
          <p:cNvPr id="4" name="Picture 3"/>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2368998" y="5440274"/>
            <a:ext cx="580164" cy="993531"/>
          </a:xfrm>
          <a:prstGeom prst="rect">
            <a:avLst/>
          </a:prstGeom>
        </p:spPr>
      </p:pic>
      <p:pic>
        <p:nvPicPr>
          <p:cNvPr id="5" name="Picture 4"/>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3998355" y="5456305"/>
            <a:ext cx="542641" cy="1009991"/>
          </a:xfrm>
          <a:prstGeom prst="rect">
            <a:avLst/>
          </a:prstGeom>
        </p:spPr>
      </p:pic>
      <p:pic>
        <p:nvPicPr>
          <p:cNvPr id="6" name="Picture 5"/>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5653256" y="4247417"/>
            <a:ext cx="536285" cy="998160"/>
          </a:xfrm>
          <a:prstGeom prst="rect">
            <a:avLst/>
          </a:prstGeom>
        </p:spPr>
      </p:pic>
      <p:pic>
        <p:nvPicPr>
          <p:cNvPr id="34" name="Picture 33"/>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5653256" y="5405839"/>
            <a:ext cx="542641" cy="1009991"/>
          </a:xfrm>
          <a:prstGeom prst="rect">
            <a:avLst/>
          </a:prstGeom>
        </p:spPr>
      </p:pic>
      <p:pic>
        <p:nvPicPr>
          <p:cNvPr id="7" name="Picture 6"/>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3998355" y="4299484"/>
            <a:ext cx="550988" cy="1025526"/>
          </a:xfrm>
          <a:prstGeom prst="rect">
            <a:avLst/>
          </a:prstGeom>
        </p:spPr>
      </p:pic>
      <p:pic>
        <p:nvPicPr>
          <p:cNvPr id="8" name="Picture 7"/>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5663249" y="3161805"/>
            <a:ext cx="517001" cy="972609"/>
          </a:xfrm>
          <a:prstGeom prst="rect">
            <a:avLst/>
          </a:prstGeom>
        </p:spPr>
      </p:pic>
    </p:spTree>
    <p:extLst>
      <p:ext uri="{BB962C8B-B14F-4D97-AF65-F5344CB8AC3E}">
        <p14:creationId xmlns:p14="http://schemas.microsoft.com/office/powerpoint/2010/main" val="1278793035"/>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 Pay Comparison</a:t>
            </a:r>
          </a:p>
        </p:txBody>
      </p:sp>
      <p:graphicFrame>
        <p:nvGraphicFramePr>
          <p:cNvPr id="9" name="Chart 8"/>
          <p:cNvGraphicFramePr/>
          <p:nvPr>
            <p:extLst>
              <p:ext uri="{D42A27DB-BD31-4B8C-83A1-F6EECF244321}">
                <p14:modId xmlns:p14="http://schemas.microsoft.com/office/powerpoint/2010/main" val="2935415637"/>
              </p:ext>
            </p:extLst>
          </p:nvPr>
        </p:nvGraphicFramePr>
        <p:xfrm>
          <a:off x="381000" y="1056862"/>
          <a:ext cx="83820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8068064" y="6611779"/>
            <a:ext cx="1075936" cy="246221"/>
          </a:xfrm>
          <a:prstGeom prst="rect">
            <a:avLst/>
          </a:prstGeom>
          <a:noFill/>
        </p:spPr>
        <p:txBody>
          <a:bodyPr wrap="none" rtlCol="0">
            <a:spAutoFit/>
          </a:bodyPr>
          <a:lstStyle/>
          <a:p>
            <a:r>
              <a:rPr lang="en-US" sz="1000" i="1" dirty="0"/>
              <a:t>2025 Pay Scale</a:t>
            </a:r>
          </a:p>
        </p:txBody>
      </p:sp>
      <p:sp>
        <p:nvSpPr>
          <p:cNvPr id="5" name="TextBox 1"/>
          <p:cNvSpPr txBox="1"/>
          <p:nvPr/>
        </p:nvSpPr>
        <p:spPr>
          <a:xfrm>
            <a:off x="76200" y="6019801"/>
            <a:ext cx="2667000" cy="774532"/>
          </a:xfrm>
          <a:prstGeom prst="rect">
            <a:avLst/>
          </a:prstGeom>
          <a:solidFill>
            <a:schemeClr val="accent2">
              <a:lumMod val="20000"/>
              <a:lumOff val="80000"/>
            </a:schemeClr>
          </a:solidFill>
          <a:ln w="57150">
            <a:solidFill>
              <a:schemeClr val="tx1"/>
            </a:solidFill>
          </a:ln>
        </p:spPr>
        <p:txBody>
          <a:bodyPr wrap="non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100" u="sng" dirty="0">
                <a:solidFill>
                  <a:schemeClr val="bg1"/>
                </a:solidFill>
              </a:rPr>
              <a:t>APPROX SNAPSHOT</a:t>
            </a:r>
          </a:p>
          <a:p>
            <a:pPr algn="ctr"/>
            <a:r>
              <a:rPr lang="en-US" dirty="0">
                <a:solidFill>
                  <a:schemeClr val="bg1"/>
                </a:solidFill>
              </a:rPr>
              <a:t>E-5 vs W-1 at 6 years TIS = $1042  </a:t>
            </a:r>
          </a:p>
          <a:p>
            <a:pPr algn="ctr"/>
            <a:r>
              <a:rPr lang="en-US" sz="1100" dirty="0">
                <a:solidFill>
                  <a:schemeClr val="bg1"/>
                </a:solidFill>
              </a:rPr>
              <a:t>E-6 vs W1 at 10 years TIS = $</a:t>
            </a:r>
            <a:r>
              <a:rPr lang="en-US" dirty="0">
                <a:solidFill>
                  <a:schemeClr val="bg1"/>
                </a:solidFill>
              </a:rPr>
              <a:t>1027</a:t>
            </a:r>
            <a:r>
              <a:rPr lang="en-US" sz="1100" dirty="0">
                <a:solidFill>
                  <a:schemeClr val="bg1"/>
                </a:solidFill>
              </a:rPr>
              <a:t> </a:t>
            </a:r>
          </a:p>
          <a:p>
            <a:pPr algn="ctr"/>
            <a:r>
              <a:rPr lang="en-US" dirty="0">
                <a:solidFill>
                  <a:schemeClr val="bg1"/>
                </a:solidFill>
              </a:rPr>
              <a:t>E-7 vs W1 at 16 years = $564</a:t>
            </a:r>
            <a:endParaRPr lang="en-US" sz="1100" dirty="0">
              <a:solidFill>
                <a:schemeClr val="bg1"/>
              </a:solidFill>
            </a:endParaRPr>
          </a:p>
        </p:txBody>
      </p:sp>
    </p:spTree>
    <p:extLst>
      <p:ext uri="{BB962C8B-B14F-4D97-AF65-F5344CB8AC3E}">
        <p14:creationId xmlns:p14="http://schemas.microsoft.com/office/powerpoint/2010/main" val="1910321050"/>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CBE4B13-C862-B6EF-99AA-661ED722DCAE}"/>
              </a:ext>
            </a:extLst>
          </p:cNvPr>
          <p:cNvGraphicFramePr>
            <a:graphicFrameLocks/>
          </p:cNvGraphicFramePr>
          <p:nvPr>
            <p:extLst>
              <p:ext uri="{D42A27DB-BD31-4B8C-83A1-F6EECF244321}">
                <p14:modId xmlns:p14="http://schemas.microsoft.com/office/powerpoint/2010/main" val="2591581777"/>
              </p:ext>
            </p:extLst>
          </p:nvPr>
        </p:nvGraphicFramePr>
        <p:xfrm>
          <a:off x="609600" y="1143000"/>
          <a:ext cx="7696200" cy="51816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76CDB7E-489E-0576-8AAA-60F586DFA7DC}"/>
              </a:ext>
            </a:extLst>
          </p:cNvPr>
          <p:cNvSpPr>
            <a:spLocks noGrp="1"/>
          </p:cNvSpPr>
          <p:nvPr>
            <p:ph type="title"/>
          </p:nvPr>
        </p:nvSpPr>
        <p:spPr/>
        <p:txBody>
          <a:bodyPr/>
          <a:lstStyle/>
          <a:p>
            <a:r>
              <a:rPr lang="en-US" dirty="0"/>
              <a:t>MILITARY RETIRMENT PAY</a:t>
            </a:r>
          </a:p>
        </p:txBody>
      </p:sp>
    </p:spTree>
    <p:extLst>
      <p:ext uri="{BB962C8B-B14F-4D97-AF65-F5344CB8AC3E}">
        <p14:creationId xmlns:p14="http://schemas.microsoft.com/office/powerpoint/2010/main" val="258435191"/>
      </p:ext>
    </p:extLst>
  </p:cSld>
  <p:clrMapOvr>
    <a:masterClrMapping/>
  </p:clrMapOvr>
  <p:transition advClick="0"/>
</p:sld>
</file>

<file path=ppt/theme/theme1.xml><?xml version="1.0" encoding="utf-8"?>
<a:theme xmlns:a="http://schemas.openxmlformats.org/drawingml/2006/main" name="4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d7a46b7f-bbdc-422f-b9e0-20b6fc8455c0">XFSUVD73SY5M-874820746-1709</_dlc_DocId>
    <_dlc_DocIdUrl xmlns="d7a46b7f-bbdc-422f-b9e0-20b6fc8455c0">
      <Url>https://recruiting.rsn.army.mil/mrb/SORB/WOR/_layouts/15/DocIdRedir.aspx?ID=XFSUVD73SY5M-874820746-1709</Url>
      <Description>XFSUVD73SY5M-874820746-1709</Description>
    </_dlc_DocIdUrl>
    <_dlc_DocIdPersistId xmlns="d7a46b7f-bbdc-422f-b9e0-20b6fc8455c0" xsi:nil="true"/>
    <Content1 xmlns="http://schemas.microsoft.com/sharepoint/v3/fields">FOUO</Content1>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C9BA89171972C489D88839C5FC21639" ma:contentTypeVersion="7" ma:contentTypeDescription="Create a new document." ma:contentTypeScope="" ma:versionID="d852458ac52d026accc64789c53cfbfe">
  <xsd:schema xmlns:xsd="http://www.w3.org/2001/XMLSchema" xmlns:xs="http://www.w3.org/2001/XMLSchema" xmlns:p="http://schemas.microsoft.com/office/2006/metadata/properties" xmlns:ns2="http://schemas.microsoft.com/sharepoint/v3/fields" xmlns:ns3="d7a46b7f-bbdc-422f-b9e0-20b6fc8455c0" targetNamespace="http://schemas.microsoft.com/office/2006/metadata/properties" ma:root="true" ma:fieldsID="a57044813d8601dc420b00f33d07c5d1" ns2:_="" ns3:_="">
    <xsd:import namespace="http://schemas.microsoft.com/sharepoint/v3/fields"/>
    <xsd:import namespace="d7a46b7f-bbdc-422f-b9e0-20b6fc8455c0"/>
    <xsd:element name="properties">
      <xsd:complexType>
        <xsd:sequence>
          <xsd:element name="documentManagement">
            <xsd:complexType>
              <xsd:all>
                <xsd:element ref="ns2:Content1"/>
                <xsd:element ref="ns3:_dlc_DocId" minOccurs="0"/>
                <xsd:element ref="ns3:_dlc_DocIdUrl" minOccurs="0"/>
                <xsd:element ref="ns3:_dlc_DocIdPersist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Content1" ma:index="8" ma:displayName="FOUO" ma:default="FOUO" ma:format="Dropdown" ma:internalName="Content1" ma:readOnly="false">
      <xsd:simpleType>
        <xsd:restriction base="dms:Choice">
          <xsd:enumeration value="FOUO"/>
          <xsd:enumeration value="FOUO Sensitive"/>
        </xsd:restriction>
      </xsd:simpleType>
    </xsd:element>
  </xsd:schema>
  <xsd:schema xmlns:xsd="http://www.w3.org/2001/XMLSchema" xmlns:xs="http://www.w3.org/2001/XMLSchema" xmlns:dms="http://schemas.microsoft.com/office/2006/documentManagement/types" xmlns:pc="http://schemas.microsoft.com/office/infopath/2007/PartnerControls" targetNamespace="d7a46b7f-bbdc-422f-b9e0-20b6fc8455c0"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fals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78D22A1-CDCB-4EFF-84EB-B4D9D3DCAE28}">
  <ds:schemaRefs>
    <ds:schemaRef ds:uri="http://schemas.microsoft.com/sharepoint/v3/contenttype/forms"/>
  </ds:schemaRefs>
</ds:datastoreItem>
</file>

<file path=customXml/itemProps2.xml><?xml version="1.0" encoding="utf-8"?>
<ds:datastoreItem xmlns:ds="http://schemas.openxmlformats.org/officeDocument/2006/customXml" ds:itemID="{D0740C6B-7111-43CA-B3D4-E9538721DDE0}">
  <ds:schemaRefs>
    <ds:schemaRef ds:uri="http://purl.org/dc/terms/"/>
    <ds:schemaRef ds:uri="http://schemas.microsoft.com/sharepoint/v3/fields"/>
    <ds:schemaRef ds:uri="http://schemas.openxmlformats.org/package/2006/metadata/core-propertie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d7a46b7f-bbdc-422f-b9e0-20b6fc8455c0"/>
    <ds:schemaRef ds:uri="http://schemas.microsoft.com/office/2006/metadata/properties"/>
  </ds:schemaRefs>
</ds:datastoreItem>
</file>

<file path=customXml/itemProps3.xml><?xml version="1.0" encoding="utf-8"?>
<ds:datastoreItem xmlns:ds="http://schemas.openxmlformats.org/officeDocument/2006/customXml" ds:itemID="{6C87F25A-42D0-45EB-8EB1-EE2B54D12E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d7a46b7f-bbdc-422f-b9e0-20b6fc8455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B89516B-8E4E-4DC1-B8AE-C5F5534F9FC0}">
  <ds:schemaRefs>
    <ds:schemaRef ds:uri="http://schemas.microsoft.com/sharepoint/events"/>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emplate/>
  <TotalTime>38080</TotalTime>
  <Words>3019</Words>
  <Application>Microsoft Office PowerPoint</Application>
  <PresentationFormat>On-screen Show (4:3)</PresentationFormat>
  <Paragraphs>480</Paragraphs>
  <Slides>39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Calibri</vt:lpstr>
      <vt:lpstr>Helvetica Neue</vt:lpstr>
      <vt:lpstr>inherit</vt:lpstr>
      <vt:lpstr>Times New Roman</vt:lpstr>
      <vt:lpstr>Wingdings</vt:lpstr>
      <vt:lpstr>4_Default Design</vt:lpstr>
      <vt:lpstr>Warrant Officer Applicant Brief</vt:lpstr>
      <vt:lpstr>Warrant Officer Recruiting Mission</vt:lpstr>
      <vt:lpstr>Terms of Reference</vt:lpstr>
      <vt:lpstr>Define a Warrant Officer DA Pam 600 - 3</vt:lpstr>
      <vt:lpstr>Applicant Characteristics</vt:lpstr>
      <vt:lpstr>Promotion Timeline</vt:lpstr>
      <vt:lpstr>Extended Career</vt:lpstr>
      <vt:lpstr>Base Pay Comparison</vt:lpstr>
      <vt:lpstr>MILITARY RETIRMENT PAY</vt:lpstr>
      <vt:lpstr>Aviation Incentive Pay</vt:lpstr>
      <vt:lpstr> Sea Pay </vt:lpstr>
      <vt:lpstr>Where to Begin</vt:lpstr>
      <vt:lpstr>Administrative Requirements</vt:lpstr>
      <vt:lpstr>Warrant Officer MOSs</vt:lpstr>
      <vt:lpstr>Warrant Officer MOSs</vt:lpstr>
      <vt:lpstr>Board Schedule</vt:lpstr>
      <vt:lpstr>Packet Submission Deadlines</vt:lpstr>
      <vt:lpstr>Application Documents</vt:lpstr>
      <vt:lpstr>The Application</vt:lpstr>
      <vt:lpstr>Application for Appointment DA Form 61</vt:lpstr>
      <vt:lpstr>Letter of Recommendation USAREC Form 3.3</vt:lpstr>
      <vt:lpstr>Resume USAREC Form 3.2</vt:lpstr>
      <vt:lpstr>Security Clearance Verification </vt:lpstr>
      <vt:lpstr>SIFT Selection Instrument for Flight Training</vt:lpstr>
      <vt:lpstr>Physical Cover Sheet USAREC Form 3.1</vt:lpstr>
      <vt:lpstr>Application for Active Duty DA Form 160</vt:lpstr>
      <vt:lpstr>Statement of Understanding</vt:lpstr>
      <vt:lpstr>Waiver / ETP Requests</vt:lpstr>
      <vt:lpstr>Tattoo Guidance IAW Army Directive 2022-09</vt:lpstr>
      <vt:lpstr>Tattoo Compliance Validation Interservice Applicants Only</vt:lpstr>
      <vt:lpstr>Tattoo ETP Request Army Applicants Only</vt:lpstr>
      <vt:lpstr>ETP and Waiver Requests</vt:lpstr>
      <vt:lpstr>Application Checklist</vt:lpstr>
      <vt:lpstr>Application Process</vt:lpstr>
      <vt:lpstr>Selection Board Notes</vt:lpstr>
      <vt:lpstr>Applicant Key Points</vt:lpstr>
      <vt:lpstr>Contact Us</vt:lpstr>
      <vt:lpstr>Warrant Officer Recruiting Company </vt:lpstr>
      <vt:lpstr>Questions</vt:lpstr>
    </vt:vector>
  </TitlesOfParts>
  <Company>United States Army Accessions Command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HUGHESRL</dc:creator>
  <cp:lastModifiedBy>Polite, Jamal D CW3 USARMY USARD (USA)</cp:lastModifiedBy>
  <cp:revision>1280</cp:revision>
  <cp:lastPrinted>2024-02-27T04:03:51Z</cp:lastPrinted>
  <dcterms:created xsi:type="dcterms:W3CDTF">2010-04-13T03:50:13Z</dcterms:created>
  <dcterms:modified xsi:type="dcterms:W3CDTF">2026-08-25T23:09:44Z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0x010100BC9BA89171972C489D88839C5FC21639</vt:lpwstr>
  </property>
  <property fmtid="{D5CDD505-2E9C-101B-9397-08002B2CF9AE}" pid="3" name="ItemRetentionFormula">
    <vt:lpwstr/>
  </property>
  <property fmtid="{D5CDD505-2E9C-101B-9397-08002B2CF9AE}" pid="4" name="_dlc_policyId">
    <vt:lpwstr/>
  </property>
  <property fmtid="{D5CDD505-2E9C-101B-9397-08002B2CF9AE}" pid="5" name="_dlc_DocIdItemGuid">
    <vt:lpwstr>59461801-de92-46f6-b312-fc776c8a7935</vt:lpwstr>
  </property>
</Properties>
</file>