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5"/>
  </p:notesMasterIdLst>
  <p:handoutMasterIdLst>
    <p:handoutMasterId r:id="rId46"/>
  </p:handoutMasterIdLst>
  <p:sldIdLst>
    <p:sldId id="455" r:id="rId6"/>
    <p:sldId id="384" r:id="rId7"/>
    <p:sldId id="388" r:id="rId8"/>
    <p:sldId id="385" r:id="rId9"/>
    <p:sldId id="391" r:id="rId10"/>
    <p:sldId id="483" r:id="rId11"/>
    <p:sldId id="404" r:id="rId12"/>
    <p:sldId id="499" r:id="rId13"/>
    <p:sldId id="504" r:id="rId14"/>
    <p:sldId id="473" r:id="rId15"/>
    <p:sldId id="503" r:id="rId16"/>
    <p:sldId id="445" r:id="rId17"/>
    <p:sldId id="497" r:id="rId18"/>
    <p:sldId id="387" r:id="rId19"/>
    <p:sldId id="390" r:id="rId20"/>
    <p:sldId id="446" r:id="rId21"/>
    <p:sldId id="505" r:id="rId22"/>
    <p:sldId id="447" r:id="rId23"/>
    <p:sldId id="409" r:id="rId24"/>
    <p:sldId id="495" r:id="rId25"/>
    <p:sldId id="411" r:id="rId26"/>
    <p:sldId id="412" r:id="rId27"/>
    <p:sldId id="413" r:id="rId28"/>
    <p:sldId id="414" r:id="rId29"/>
    <p:sldId id="506" r:id="rId30"/>
    <p:sldId id="415" r:id="rId31"/>
    <p:sldId id="416" r:id="rId32"/>
    <p:sldId id="428" r:id="rId33"/>
    <p:sldId id="489" r:id="rId34"/>
    <p:sldId id="429" r:id="rId35"/>
    <p:sldId id="430" r:id="rId36"/>
    <p:sldId id="425" r:id="rId37"/>
    <p:sldId id="419" r:id="rId38"/>
    <p:sldId id="491" r:id="rId39"/>
    <p:sldId id="421" r:id="rId40"/>
    <p:sldId id="422" r:id="rId41"/>
    <p:sldId id="448" r:id="rId42"/>
    <p:sldId id="500" r:id="rId43"/>
    <p:sldId id="42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695EB3A-A828-4E21-A85A-D86AB5B2983F}">
          <p14:sldIdLst>
            <p14:sldId id="455"/>
            <p14:sldId id="384"/>
            <p14:sldId id="388"/>
            <p14:sldId id="385"/>
            <p14:sldId id="391"/>
            <p14:sldId id="483"/>
            <p14:sldId id="404"/>
            <p14:sldId id="499"/>
            <p14:sldId id="504"/>
            <p14:sldId id="473"/>
            <p14:sldId id="503"/>
            <p14:sldId id="445"/>
            <p14:sldId id="497"/>
            <p14:sldId id="387"/>
            <p14:sldId id="390"/>
            <p14:sldId id="446"/>
            <p14:sldId id="505"/>
            <p14:sldId id="447"/>
            <p14:sldId id="409"/>
            <p14:sldId id="495"/>
            <p14:sldId id="411"/>
            <p14:sldId id="412"/>
            <p14:sldId id="413"/>
            <p14:sldId id="414"/>
            <p14:sldId id="506"/>
            <p14:sldId id="415"/>
            <p14:sldId id="416"/>
            <p14:sldId id="428"/>
            <p14:sldId id="489"/>
            <p14:sldId id="429"/>
            <p14:sldId id="430"/>
            <p14:sldId id="425"/>
            <p14:sldId id="419"/>
            <p14:sldId id="491"/>
            <p14:sldId id="421"/>
            <p14:sldId id="422"/>
            <p14:sldId id="448"/>
            <p14:sldId id="500"/>
            <p14:sldId id="426"/>
          </p14:sldIdLst>
        </p14:section>
        <p14:section name="Untitled Section" id="{7952DEF9-BBEC-4D2A-983B-48549A3F670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000FF"/>
    <a:srgbClr val="0A0A0A"/>
    <a:srgbClr val="666633"/>
    <a:srgbClr val="92D050"/>
    <a:srgbClr val="98A15F"/>
    <a:srgbClr val="005426"/>
    <a:srgbClr val="00B15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31B96-8626-4377-942C-BA3CF7528AA0}" v="1" dt="2025-06-24T17:35:47.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10" autoAdjust="0"/>
    <p:restoredTop sz="82692" autoAdjust="0"/>
  </p:normalViewPr>
  <p:slideViewPr>
    <p:cSldViewPr>
      <p:cViewPr varScale="1">
        <p:scale>
          <a:sx n="90" d="100"/>
          <a:sy n="90" d="100"/>
        </p:scale>
        <p:origin x="181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30" d="100"/>
          <a:sy n="130" d="100"/>
        </p:scale>
        <p:origin x="4824" y="-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ite, Jamal D CW3 USARMY USARD (USA)" userId="e5743d9a-0e2f-4a21-a8c0-5535774b8cd0" providerId="ADAL" clId="{91831B96-8626-4377-942C-BA3CF7528AA0}"/>
    <pc:docChg chg="modSld">
      <pc:chgData name="Polite, Jamal D CW3 USARMY USARD (USA)" userId="e5743d9a-0e2f-4a21-a8c0-5535774b8cd0" providerId="ADAL" clId="{91831B96-8626-4377-942C-BA3CF7528AA0}" dt="2025-06-24T17:35:56.249" v="70" actId="20577"/>
      <pc:docMkLst>
        <pc:docMk/>
      </pc:docMkLst>
      <pc:sldChg chg="modSp mod">
        <pc:chgData name="Polite, Jamal D CW3 USARMY USARD (USA)" userId="e5743d9a-0e2f-4a21-a8c0-5535774b8cd0" providerId="ADAL" clId="{91831B96-8626-4377-942C-BA3CF7528AA0}" dt="2025-06-24T17:35:56.249" v="70" actId="20577"/>
        <pc:sldMkLst>
          <pc:docMk/>
          <pc:sldMk cId="2134733133" sldId="500"/>
        </pc:sldMkLst>
        <pc:spChg chg="mod">
          <ac:chgData name="Polite, Jamal D CW3 USARMY USARD (USA)" userId="e5743d9a-0e2f-4a21-a8c0-5535774b8cd0" providerId="ADAL" clId="{91831B96-8626-4377-942C-BA3CF7528AA0}" dt="2025-06-24T17:35:47.159" v="59" actId="1076"/>
          <ac:spMkLst>
            <pc:docMk/>
            <pc:sldMk cId="2134733133" sldId="500"/>
            <ac:spMk id="15"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18"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26"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27"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48" creationId="{00000000-0000-0000-0000-000000000000}"/>
          </ac:spMkLst>
        </pc:spChg>
        <pc:spChg chg="mod">
          <ac:chgData name="Polite, Jamal D CW3 USARMY USARD (USA)" userId="e5743d9a-0e2f-4a21-a8c0-5535774b8cd0" providerId="ADAL" clId="{91831B96-8626-4377-942C-BA3CF7528AA0}" dt="2025-06-24T17:30:59.437" v="34" actId="20577"/>
          <ac:spMkLst>
            <pc:docMk/>
            <pc:sldMk cId="2134733133" sldId="500"/>
            <ac:spMk id="63"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66" creationId="{00000000-0000-0000-0000-000000000000}"/>
          </ac:spMkLst>
        </pc:spChg>
        <pc:spChg chg="mod">
          <ac:chgData name="Polite, Jamal D CW3 USARMY USARD (USA)" userId="e5743d9a-0e2f-4a21-a8c0-5535774b8cd0" providerId="ADAL" clId="{91831B96-8626-4377-942C-BA3CF7528AA0}" dt="2025-06-24T17:30:47.683" v="23" actId="20577"/>
          <ac:spMkLst>
            <pc:docMk/>
            <pc:sldMk cId="2134733133" sldId="500"/>
            <ac:spMk id="69"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76" creationId="{00000000-0000-0000-0000-000000000000}"/>
          </ac:spMkLst>
        </pc:spChg>
        <pc:spChg chg="mod">
          <ac:chgData name="Polite, Jamal D CW3 USARMY USARD (USA)" userId="e5743d9a-0e2f-4a21-a8c0-5535774b8cd0" providerId="ADAL" clId="{91831B96-8626-4377-942C-BA3CF7528AA0}" dt="2025-06-24T17:35:21.657" v="58" actId="20577"/>
          <ac:spMkLst>
            <pc:docMk/>
            <pc:sldMk cId="2134733133" sldId="500"/>
            <ac:spMk id="78"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79" creationId="{00000000-0000-0000-0000-000000000000}"/>
          </ac:spMkLst>
        </pc:spChg>
        <pc:spChg chg="mod">
          <ac:chgData name="Polite, Jamal D CW3 USARMY USARD (USA)" userId="e5743d9a-0e2f-4a21-a8c0-5535774b8cd0" providerId="ADAL" clId="{91831B96-8626-4377-942C-BA3CF7528AA0}" dt="2025-06-24T17:35:47.159" v="59" actId="1076"/>
          <ac:spMkLst>
            <pc:docMk/>
            <pc:sldMk cId="2134733133" sldId="500"/>
            <ac:spMk id="106" creationId="{00000000-0000-0000-0000-000000000000}"/>
          </ac:spMkLst>
        </pc:spChg>
        <pc:spChg chg="mod">
          <ac:chgData name="Polite, Jamal D CW3 USARMY USARD (USA)" userId="e5743d9a-0e2f-4a21-a8c0-5535774b8cd0" providerId="ADAL" clId="{91831B96-8626-4377-942C-BA3CF7528AA0}" dt="2025-06-24T17:35:56.249" v="70" actId="20577"/>
          <ac:spMkLst>
            <pc:docMk/>
            <pc:sldMk cId="2134733133" sldId="500"/>
            <ac:spMk id="110"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0496735984924961"/>
          <c:y val="2.5426083103248457E-2"/>
          <c:w val="0.8750896202077304"/>
          <c:h val="0.8708179045186919"/>
        </c:manualLayout>
      </c:layout>
      <c:bar3DChart>
        <c:barDir val="col"/>
        <c:grouping val="clustered"/>
        <c:varyColors val="0"/>
        <c:ser>
          <c:idx val="0"/>
          <c:order val="0"/>
          <c:tx>
            <c:strRef>
              <c:f>Sheet1!$B$1</c:f>
              <c:strCache>
                <c:ptCount val="1"/>
                <c:pt idx="0">
                  <c:v>SGT</c:v>
                </c:pt>
              </c:strCache>
            </c:strRef>
          </c:tx>
          <c:spPr>
            <a:solidFill>
              <a:srgbClr val="FF000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Sheet1!$B$2:$B$6</c:f>
              <c:numCache>
                <c:formatCode>#,##0.00</c:formatCode>
                <c:ptCount val="5"/>
                <c:pt idx="0">
                  <c:v>3601.8</c:v>
                </c:pt>
                <c:pt idx="1">
                  <c:v>4052.1</c:v>
                </c:pt>
              </c:numCache>
            </c:numRef>
          </c:val>
          <c:extLst>
            <c:ext xmlns:c16="http://schemas.microsoft.com/office/drawing/2014/chart" uri="{C3380CC4-5D6E-409C-BE32-E72D297353CC}">
              <c16:uniqueId val="{00000000-6DAA-4424-ABB6-7650B5EB4B81}"/>
            </c:ext>
          </c:extLst>
        </c:ser>
        <c:ser>
          <c:idx val="1"/>
          <c:order val="1"/>
          <c:tx>
            <c:strRef>
              <c:f>Sheet1!$C$1</c:f>
              <c:strCache>
                <c:ptCount val="1"/>
                <c:pt idx="0">
                  <c:v>SSG</c:v>
                </c:pt>
              </c:strCache>
            </c:strRef>
          </c:tx>
          <c:spPr>
            <a:solidFill>
              <a:schemeClr val="tx1"/>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Sheet1!$C$2:$C$6</c:f>
              <c:numCache>
                <c:formatCode>#,##0.00</c:formatCode>
                <c:ptCount val="5"/>
                <c:pt idx="0">
                  <c:v>3904.8</c:v>
                </c:pt>
                <c:pt idx="1">
                  <c:v>4387.5</c:v>
                </c:pt>
                <c:pt idx="2">
                  <c:v>4788</c:v>
                </c:pt>
                <c:pt idx="3">
                  <c:v>4856.3999999999996</c:v>
                </c:pt>
              </c:numCache>
            </c:numRef>
          </c:val>
          <c:extLst>
            <c:ext xmlns:c16="http://schemas.microsoft.com/office/drawing/2014/chart" uri="{C3380CC4-5D6E-409C-BE32-E72D297353CC}">
              <c16:uniqueId val="{00000001-6DAA-4424-ABB6-7650B5EB4B81}"/>
            </c:ext>
          </c:extLst>
        </c:ser>
        <c:ser>
          <c:idx val="2"/>
          <c:order val="2"/>
          <c:tx>
            <c:strRef>
              <c:f>Sheet1!$D$1</c:f>
              <c:strCache>
                <c:ptCount val="1"/>
                <c:pt idx="0">
                  <c:v>SFC</c:v>
                </c:pt>
              </c:strCache>
            </c:strRef>
          </c:tx>
          <c:spPr>
            <a:solidFill>
              <a:srgbClr val="0070C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Sheet1!$D$2:$D$6</c:f>
              <c:numCache>
                <c:formatCode>#,##0.00</c:formatCode>
                <c:ptCount val="5"/>
                <c:pt idx="1">
                  <c:v>4886.3999999999996</c:v>
                </c:pt>
                <c:pt idx="2">
                  <c:v>5532.3</c:v>
                </c:pt>
                <c:pt idx="3">
                  <c:v>5757.9</c:v>
                </c:pt>
              </c:numCache>
            </c:numRef>
          </c:val>
          <c:extLst>
            <c:ext xmlns:c16="http://schemas.microsoft.com/office/drawing/2014/chart" uri="{C3380CC4-5D6E-409C-BE32-E72D297353CC}">
              <c16:uniqueId val="{00000003-6DAA-4424-ABB6-7650B5EB4B81}"/>
            </c:ext>
          </c:extLst>
        </c:ser>
        <c:ser>
          <c:idx val="3"/>
          <c:order val="3"/>
          <c:tx>
            <c:strRef>
              <c:f>Sheet1!$E$1</c:f>
              <c:strCache>
                <c:ptCount val="1"/>
                <c:pt idx="0">
                  <c:v>W-1</c:v>
                </c:pt>
              </c:strCache>
            </c:strRef>
          </c:tx>
          <c:spPr>
            <a:solidFill>
              <a:srgbClr val="92D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Sheet1!$E$2:$E$6</c:f>
              <c:numCache>
                <c:formatCode>#,##0.00</c:formatCode>
                <c:ptCount val="5"/>
                <c:pt idx="0">
                  <c:v>4749.8999999999996</c:v>
                </c:pt>
                <c:pt idx="1">
                  <c:v>5334.3</c:v>
                </c:pt>
                <c:pt idx="2">
                  <c:v>6052.2</c:v>
                </c:pt>
                <c:pt idx="3">
                  <c:v>6462.9</c:v>
                </c:pt>
                <c:pt idx="4">
                  <c:v>6462.9</c:v>
                </c:pt>
              </c:numCache>
            </c:numRef>
          </c:val>
          <c:extLst>
            <c:ext xmlns:c16="http://schemas.microsoft.com/office/drawing/2014/chart" uri="{C3380CC4-5D6E-409C-BE32-E72D297353CC}">
              <c16:uniqueId val="{00000004-6DAA-4424-ABB6-7650B5EB4B81}"/>
            </c:ext>
          </c:extLst>
        </c:ser>
        <c:ser>
          <c:idx val="4"/>
          <c:order val="4"/>
          <c:tx>
            <c:strRef>
              <c:f>Sheet1!$F$1</c:f>
              <c:strCache>
                <c:ptCount val="1"/>
                <c:pt idx="0">
                  <c:v>W-2</c:v>
                </c:pt>
              </c:strCache>
            </c:strRef>
          </c:tx>
          <c:spPr>
            <a:solidFill>
              <a:srgbClr val="00B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Sheet1!$F$2:$F$6</c:f>
              <c:numCache>
                <c:formatCode>#,##0.00</c:formatCode>
                <c:ptCount val="5"/>
                <c:pt idx="0">
                  <c:v>5149.2</c:v>
                </c:pt>
                <c:pt idx="1">
                  <c:v>5791.8</c:v>
                </c:pt>
                <c:pt idx="2">
                  <c:v>6457.8</c:v>
                </c:pt>
                <c:pt idx="3">
                  <c:v>6856.2</c:v>
                </c:pt>
                <c:pt idx="4">
                  <c:v>7111.8</c:v>
                </c:pt>
              </c:numCache>
            </c:numRef>
          </c:val>
          <c:extLst>
            <c:ext xmlns:c16="http://schemas.microsoft.com/office/drawing/2014/chart" uri="{C3380CC4-5D6E-409C-BE32-E72D297353CC}">
              <c16:uniqueId val="{00000005-6DAA-4424-ABB6-7650B5EB4B81}"/>
            </c:ext>
          </c:extLst>
        </c:ser>
        <c:ser>
          <c:idx val="5"/>
          <c:order val="5"/>
          <c:tx>
            <c:strRef>
              <c:f>Sheet1!$G$1</c:f>
              <c:strCache>
                <c:ptCount val="1"/>
                <c:pt idx="0">
                  <c:v>W-3</c:v>
                </c:pt>
              </c:strCache>
            </c:strRef>
          </c:tx>
          <c:spPr>
            <a:solidFill>
              <a:srgbClr val="005426"/>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Sheet1!$G$2:$G$6</c:f>
              <c:numCache>
                <c:formatCode>#,##0.00</c:formatCode>
                <c:ptCount val="5"/>
                <c:pt idx="0">
                  <c:v>5504.4</c:v>
                </c:pt>
                <c:pt idx="1">
                  <c:v>6370.8</c:v>
                </c:pt>
                <c:pt idx="2">
                  <c:v>7067.4</c:v>
                </c:pt>
                <c:pt idx="3">
                  <c:v>7814.7</c:v>
                </c:pt>
                <c:pt idx="4">
                  <c:v>8447.1</c:v>
                </c:pt>
              </c:numCache>
            </c:numRef>
          </c:val>
          <c:extLst>
            <c:ext xmlns:c16="http://schemas.microsoft.com/office/drawing/2014/chart" uri="{C3380CC4-5D6E-409C-BE32-E72D297353CC}">
              <c16:uniqueId val="{00000006-6DAA-4424-ABB6-7650B5EB4B81}"/>
            </c:ext>
          </c:extLst>
        </c:ser>
        <c:ser>
          <c:idx val="6"/>
          <c:order val="6"/>
          <c:tx>
            <c:strRef>
              <c:f>Sheet1!$H$1</c:f>
              <c:strCache>
                <c:ptCount val="1"/>
                <c:pt idx="0">
                  <c:v>W-4</c:v>
                </c:pt>
              </c:strCache>
            </c:strRef>
          </c:tx>
          <c:spPr>
            <a:solidFill>
              <a:schemeClr val="accent1">
                <a:lumMod val="60000"/>
              </a:schemeClr>
            </a:solidFill>
            <a:ln w="12700">
              <a:solidFill>
                <a:schemeClr val="tx1"/>
              </a:solidFill>
            </a:ln>
            <a:effectLst/>
            <a:sp3d contourW="12700">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Sheet1!$H$2:$H$6</c:f>
              <c:numCache>
                <c:formatCode>#,##0.00</c:formatCode>
                <c:ptCount val="5"/>
                <c:pt idx="1">
                  <c:v>6820.2</c:v>
                </c:pt>
                <c:pt idx="2">
                  <c:v>7946.7</c:v>
                </c:pt>
                <c:pt idx="3">
                  <c:v>8508.2999999999993</c:v>
                </c:pt>
                <c:pt idx="4">
                  <c:v>9629.7000000000007</c:v>
                </c:pt>
              </c:numCache>
            </c:numRef>
          </c:val>
          <c:extLst>
            <c:ext xmlns:c16="http://schemas.microsoft.com/office/drawing/2014/chart" uri="{C3380CC4-5D6E-409C-BE32-E72D297353CC}">
              <c16:uniqueId val="{00000007-6DAA-4424-ABB6-7650B5EB4B81}"/>
            </c:ext>
          </c:extLst>
        </c:ser>
        <c:ser>
          <c:idx val="7"/>
          <c:order val="7"/>
          <c:tx>
            <c:strRef>
              <c:f>Sheet1!$I$1</c:f>
              <c:strCache>
                <c:ptCount val="1"/>
                <c:pt idx="0">
                  <c:v>W-5</c:v>
                </c:pt>
              </c:strCache>
            </c:strRef>
          </c:tx>
          <c:spPr>
            <a:solidFill>
              <a:srgbClr val="666633"/>
            </a:solidFill>
            <a:ln>
              <a:solidFill>
                <a:schemeClr val="tx1"/>
              </a:solidFill>
            </a:ln>
            <a:effectLst/>
            <a:sp3d>
              <a:contourClr>
                <a:schemeClr val="tx1"/>
              </a:contourClr>
            </a:sp3d>
          </c:spPr>
          <c:invertIfNegative val="0"/>
          <c:dPt>
            <c:idx val="3"/>
            <c:invertIfNegative val="0"/>
            <c:bubble3D val="0"/>
            <c:spPr>
              <a:solidFill>
                <a:srgbClr val="666633"/>
              </a:solidFill>
              <a:ln w="12700">
                <a:solidFill>
                  <a:schemeClr val="tx1"/>
                </a:solidFill>
              </a:ln>
              <a:effectLst/>
              <a:sp3d contourW="12700">
                <a:contourClr>
                  <a:schemeClr val="tx1"/>
                </a:contourClr>
              </a:sp3d>
            </c:spPr>
            <c:extLst>
              <c:ext xmlns:c16="http://schemas.microsoft.com/office/drawing/2014/chart" uri="{C3380CC4-5D6E-409C-BE32-E72D297353CC}">
                <c16:uniqueId val="{0000000F-6DAA-4424-ABB6-7650B5EB4B81}"/>
              </c:ext>
            </c:extLst>
          </c:dPt>
          <c:dPt>
            <c:idx val="4"/>
            <c:invertIfNegative val="0"/>
            <c:bubble3D val="0"/>
            <c:extLst>
              <c:ext xmlns:c16="http://schemas.microsoft.com/office/drawing/2014/chart" uri="{C3380CC4-5D6E-409C-BE32-E72D297353CC}">
                <c16:uniqueId val="{00000010-6DAA-4424-ABB6-7650B5EB4B81}"/>
              </c:ext>
            </c:extLst>
          </c:dPt>
          <c:cat>
            <c:strRef>
              <c:f>Sheet1!$A$2:$A$6</c:f>
              <c:strCache>
                <c:ptCount val="5"/>
                <c:pt idx="0">
                  <c:v>6 Years TIS</c:v>
                </c:pt>
                <c:pt idx="1">
                  <c:v>10 Years TIS</c:v>
                </c:pt>
                <c:pt idx="2">
                  <c:v>16 Years TIS</c:v>
                </c:pt>
                <c:pt idx="3">
                  <c:v>20 Years TIS</c:v>
                </c:pt>
                <c:pt idx="4">
                  <c:v>26 Years TIS</c:v>
                </c:pt>
              </c:strCache>
            </c:strRef>
          </c:cat>
          <c:val>
            <c:numRef>
              <c:f>Sheet1!$I$2:$I$6</c:f>
              <c:numCache>
                <c:formatCode>General</c:formatCode>
                <c:ptCount val="5"/>
                <c:pt idx="3" formatCode="#,##0.00">
                  <c:v>9375.6</c:v>
                </c:pt>
                <c:pt idx="4" formatCode="#,##0.00">
                  <c:v>10597.2</c:v>
                </c:pt>
              </c:numCache>
            </c:numRef>
          </c:val>
          <c:extLst>
            <c:ext xmlns:c16="http://schemas.microsoft.com/office/drawing/2014/chart" uri="{C3380CC4-5D6E-409C-BE32-E72D297353CC}">
              <c16:uniqueId val="{00000008-6DAA-4424-ABB6-7650B5EB4B81}"/>
            </c:ext>
          </c:extLst>
        </c:ser>
        <c:dLbls>
          <c:showLegendKey val="0"/>
          <c:showVal val="0"/>
          <c:showCatName val="0"/>
          <c:showSerName val="0"/>
          <c:showPercent val="0"/>
          <c:showBubbleSize val="0"/>
        </c:dLbls>
        <c:gapWidth val="0"/>
        <c:gapDepth val="0"/>
        <c:shape val="box"/>
        <c:axId val="622617488"/>
        <c:axId val="622618144"/>
        <c:axId val="0"/>
      </c:bar3DChart>
      <c:catAx>
        <c:axId val="622617488"/>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8144"/>
        <c:crosses val="autoZero"/>
        <c:auto val="1"/>
        <c:lblAlgn val="ctr"/>
        <c:lblOffset val="100"/>
        <c:noMultiLvlLbl val="0"/>
      </c:catAx>
      <c:valAx>
        <c:axId val="622618144"/>
        <c:scaling>
          <c:orientation val="minMax"/>
          <c:max val="10000"/>
          <c:min val="20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7488"/>
        <c:crosses val="autoZero"/>
        <c:crossBetween val="between"/>
        <c:minorUnit val="1000"/>
      </c:valAx>
      <c:spPr>
        <a:noFill/>
        <a:ln>
          <a:noFill/>
        </a:ln>
        <a:effectLst/>
      </c:spPr>
    </c:plotArea>
    <c:legend>
      <c:legendPos val="b"/>
      <c:layout>
        <c:manualLayout>
          <c:xMode val="edge"/>
          <c:yMode val="edge"/>
          <c:x val="0.28935314175471655"/>
          <c:y val="0.94466074342058592"/>
          <c:w val="0.47827377347062389"/>
          <c:h val="4.3325175569270055E-2"/>
        </c:manualLayout>
      </c:layout>
      <c:overlay val="0"/>
      <c:spPr>
        <a:solidFill>
          <a:srgbClr val="666633"/>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71207349081365"/>
          <c:y val="0.10300995024875621"/>
          <c:w val="0.73195879265091868"/>
          <c:h val="0.82959356759509539"/>
        </c:manualLayout>
      </c:layout>
      <c:barChart>
        <c:barDir val="bar"/>
        <c:grouping val="clustered"/>
        <c:varyColors val="0"/>
        <c:ser>
          <c:idx val="0"/>
          <c:order val="0"/>
          <c:tx>
            <c:strRef>
              <c:f>Sheet1!$B$1</c:f>
              <c:strCache>
                <c:ptCount val="1"/>
                <c:pt idx="0">
                  <c:v>Retirement Pay</c:v>
                </c:pt>
              </c:strCache>
            </c:strRef>
          </c:tx>
          <c:spPr>
            <a:solidFill>
              <a:schemeClr val="accent2"/>
            </a:solidFill>
            <a:ln>
              <a:noFill/>
            </a:ln>
            <a:effectLst/>
          </c:spPr>
          <c:invertIfNegative val="0"/>
          <c:cat>
            <c:strRef>
              <c:f>Sheet1!$A$2:$A$10</c:f>
              <c:strCache>
                <c:ptCount val="9"/>
                <c:pt idx="0">
                  <c:v>SFC- 20 years</c:v>
                </c:pt>
                <c:pt idx="1">
                  <c:v>MSG- 20 years</c:v>
                </c:pt>
                <c:pt idx="2">
                  <c:v>CSM- 20 years</c:v>
                </c:pt>
                <c:pt idx="3">
                  <c:v>CW3- 20 years</c:v>
                </c:pt>
                <c:pt idx="4">
                  <c:v>CW4- 20 years</c:v>
                </c:pt>
                <c:pt idx="5">
                  <c:v>MSG(P)- 30 years</c:v>
                </c:pt>
                <c:pt idx="6">
                  <c:v>CSM- 30 years</c:v>
                </c:pt>
                <c:pt idx="7">
                  <c:v>CW4- 30 years</c:v>
                </c:pt>
                <c:pt idx="8">
                  <c:v>CW5-30 years</c:v>
                </c:pt>
              </c:strCache>
            </c:strRef>
          </c:cat>
          <c:val>
            <c:numRef>
              <c:f>Sheet1!$B$2:$B$10</c:f>
              <c:numCache>
                <c:formatCode>_("$"* #,##0.00_);_("$"* \(#,##0.00\);_("$"* "-"??_);_(@_)</c:formatCode>
                <c:ptCount val="9"/>
                <c:pt idx="0">
                  <c:v>34542</c:v>
                </c:pt>
                <c:pt idx="1">
                  <c:v>38694</c:v>
                </c:pt>
                <c:pt idx="2">
                  <c:v>44832</c:v>
                </c:pt>
                <c:pt idx="3">
                  <c:v>46884</c:v>
                </c:pt>
                <c:pt idx="4">
                  <c:v>51048</c:v>
                </c:pt>
                <c:pt idx="5">
                  <c:v>66933</c:v>
                </c:pt>
                <c:pt idx="6">
                  <c:v>80730</c:v>
                </c:pt>
                <c:pt idx="7">
                  <c:v>88389</c:v>
                </c:pt>
                <c:pt idx="8">
                  <c:v>100152</c:v>
                </c:pt>
              </c:numCache>
            </c:numRef>
          </c:val>
          <c:extLst>
            <c:ext xmlns:c16="http://schemas.microsoft.com/office/drawing/2014/chart" uri="{C3380CC4-5D6E-409C-BE32-E72D297353CC}">
              <c16:uniqueId val="{00000000-B9A6-4D27-8631-82A6D9E37E0D}"/>
            </c:ext>
          </c:extLst>
        </c:ser>
        <c:dLbls>
          <c:showLegendKey val="0"/>
          <c:showVal val="0"/>
          <c:showCatName val="0"/>
          <c:showSerName val="0"/>
          <c:showPercent val="0"/>
          <c:showBubbleSize val="0"/>
        </c:dLbls>
        <c:gapWidth val="182"/>
        <c:axId val="1596245680"/>
        <c:axId val="1596244720"/>
      </c:barChart>
      <c:catAx>
        <c:axId val="159624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4720"/>
        <c:crosses val="autoZero"/>
        <c:auto val="1"/>
        <c:lblAlgn val="ctr"/>
        <c:lblOffset val="100"/>
        <c:noMultiLvlLbl val="0"/>
      </c:catAx>
      <c:valAx>
        <c:axId val="1596244720"/>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5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16C4D-8FAE-4C43-A237-F8E071C1D988}"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zoom="82000">
            <a:rot lat="21300000" lon="20700000" rev="180000"/>
          </a:camera>
          <a:lightRig rig="morning" dir="t">
            <a:rot lat="0" lon="0" rev="0"/>
          </a:lightRig>
        </a:scene3d>
      </dgm:spPr>
      <dgm:t>
        <a:bodyPr/>
        <a:lstStyle/>
        <a:p>
          <a:endParaRPr lang="en-US"/>
        </a:p>
      </dgm:t>
    </dgm:pt>
    <dgm:pt modelId="{9CEE4436-6C2D-4C0F-8849-16F99B8C20AF}">
      <dgm:prSet phldrT="[Text]" custT="1"/>
      <dgm:spPr>
        <a:sp3d extrusionH="190500" prstMaterial="matte">
          <a:bevelT w="120650" h="38100"/>
          <a:bevelB w="120650" h="57150" prst="relaxedInset"/>
          <a:contourClr>
            <a:schemeClr val="bg1"/>
          </a:contourClr>
        </a:sp3d>
      </dgm:spPr>
      <dgm:t>
        <a:bodyPr lIns="2103120" anchor="ctr"/>
        <a:lstStyle/>
        <a:p>
          <a:pPr algn="l"/>
          <a:r>
            <a:rPr lang="en-US" sz="3200" b="1" u="none" dirty="0"/>
            <a:t>     </a:t>
          </a:r>
          <a:r>
            <a:rPr lang="en-US" sz="3200" b="1" u="sng" dirty="0"/>
            <a:t>Technicians</a:t>
          </a:r>
        </a:p>
      </dgm:t>
    </dgm:pt>
    <dgm:pt modelId="{347CAC96-7FC4-4727-B97A-5D6C4A623E0F}" type="parTrans" cxnId="{2D021F8A-2A5E-4CA3-99C7-DCC1EF2052DA}">
      <dgm:prSet/>
      <dgm:spPr/>
      <dgm:t>
        <a:bodyPr/>
        <a:lstStyle/>
        <a:p>
          <a:endParaRPr lang="en-US"/>
        </a:p>
      </dgm:t>
    </dgm:pt>
    <dgm:pt modelId="{FA6C32D0-40CD-427C-8537-B3C8244995EC}" type="sibTrans" cxnId="{2D021F8A-2A5E-4CA3-99C7-DCC1EF2052DA}">
      <dgm:prSet/>
      <dgm:spPr/>
      <dgm:t>
        <a:bodyPr/>
        <a:lstStyle/>
        <a:p>
          <a:endParaRPr lang="en-US"/>
        </a:p>
      </dgm:t>
    </dgm:pt>
    <dgm:pt modelId="{DBBAEA62-49AE-4D73-91E3-6EA1E0E62A3D}">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Usually SGT or higher</a:t>
          </a:r>
        </a:p>
      </dgm:t>
    </dgm:pt>
    <dgm:pt modelId="{A03D6AB6-C98F-4CF4-8F16-829B085DF96B}" type="sibTrans" cxnId="{A12B6F59-C67C-467A-9648-7745B545DEF9}">
      <dgm:prSet/>
      <dgm:spPr/>
      <dgm:t>
        <a:bodyPr/>
        <a:lstStyle/>
        <a:p>
          <a:endParaRPr lang="en-US"/>
        </a:p>
      </dgm:t>
    </dgm:pt>
    <dgm:pt modelId="{295FA95F-98ED-4D30-89BB-9173A9618EDA}" type="parTrans" cxnId="{A12B6F59-C67C-467A-9648-7745B545DEF9}">
      <dgm:prSet/>
      <dgm:spPr/>
      <dgm:t>
        <a:bodyPr/>
        <a:lstStyle/>
        <a:p>
          <a:endParaRPr lang="en-US"/>
        </a:p>
      </dgm:t>
    </dgm:pt>
    <dgm:pt modelId="{ECD8605F-43F8-43BE-8246-D2EBE37A21A3}">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Most require completion of ALC</a:t>
          </a:r>
        </a:p>
      </dgm:t>
    </dgm:pt>
    <dgm:pt modelId="{947F61E5-5CE6-45F0-8D5D-9B6B16087070}" type="sibTrans" cxnId="{B63BE88C-E963-46A2-9D01-73D1BB106BEE}">
      <dgm:prSet/>
      <dgm:spPr/>
      <dgm:t>
        <a:bodyPr/>
        <a:lstStyle/>
        <a:p>
          <a:endParaRPr lang="en-US"/>
        </a:p>
      </dgm:t>
    </dgm:pt>
    <dgm:pt modelId="{6A0A794B-783F-4D17-82D3-E5D36CB92637}" type="parTrans" cxnId="{B63BE88C-E963-46A2-9D01-73D1BB106BEE}">
      <dgm:prSet/>
      <dgm:spPr/>
      <dgm:t>
        <a:bodyPr/>
        <a:lstStyle/>
        <a:p>
          <a:endParaRPr lang="en-US"/>
        </a:p>
      </dgm:t>
    </dgm:pt>
    <dgm:pt modelId="{A786E2D6-643A-47B4-BEF1-626DC230E4A1}">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Meet MOS prerequisites </a:t>
          </a:r>
        </a:p>
      </dgm:t>
    </dgm:pt>
    <dgm:pt modelId="{A460D60B-23B1-40C1-A811-474F2DBF9D4F}" type="sibTrans" cxnId="{2D398B08-67FF-40DB-A477-9D28842ABEE6}">
      <dgm:prSet/>
      <dgm:spPr/>
      <dgm:t>
        <a:bodyPr/>
        <a:lstStyle/>
        <a:p>
          <a:endParaRPr lang="en-US"/>
        </a:p>
      </dgm:t>
    </dgm:pt>
    <dgm:pt modelId="{C3409AB7-35CC-4642-A0CE-C89E5CFAB23B}" type="parTrans" cxnId="{2D398B08-67FF-40DB-A477-9D28842ABEE6}">
      <dgm:prSet/>
      <dgm:spPr/>
      <dgm:t>
        <a:bodyPr/>
        <a:lstStyle/>
        <a:p>
          <a:endParaRPr lang="en-US"/>
        </a:p>
      </dgm:t>
    </dgm:pt>
    <dgm:pt modelId="{4209CECD-88FF-47A1-8426-41821CD62357}">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17 Branches, 49 Specialties</a:t>
          </a:r>
        </a:p>
      </dgm:t>
    </dgm:pt>
    <dgm:pt modelId="{F809C43C-D11E-4CF2-9075-030A89E5FEE1}" type="sibTrans" cxnId="{C624A9EC-2C2B-440F-830E-DE8F047B6A2A}">
      <dgm:prSet/>
      <dgm:spPr/>
      <dgm:t>
        <a:bodyPr/>
        <a:lstStyle/>
        <a:p>
          <a:endParaRPr lang="en-US"/>
        </a:p>
      </dgm:t>
    </dgm:pt>
    <dgm:pt modelId="{1BE46D1A-165E-494D-A7B0-8744A327D278}" type="parTrans" cxnId="{C624A9EC-2C2B-440F-830E-DE8F047B6A2A}">
      <dgm:prSet/>
      <dgm:spPr/>
      <dgm:t>
        <a:bodyPr/>
        <a:lstStyle/>
        <a:p>
          <a:endParaRPr lang="en-US"/>
        </a:p>
      </dgm:t>
    </dgm:pt>
    <dgm:pt modelId="{3429DEFF-644B-49FA-87DF-1125347D9B65}" type="pres">
      <dgm:prSet presAssocID="{F5916C4D-8FAE-4C43-A237-F8E071C1D988}" presName="Name0" presStyleCnt="0">
        <dgm:presLayoutVars>
          <dgm:dir/>
          <dgm:resizeHandles val="exact"/>
        </dgm:presLayoutVars>
      </dgm:prSet>
      <dgm:spPr/>
    </dgm:pt>
    <dgm:pt modelId="{7EEE1545-A8C6-454F-80F3-C8FABA2D0847}" type="pres">
      <dgm:prSet presAssocID="{9CEE4436-6C2D-4C0F-8849-16F99B8C20AF}" presName="composite" presStyleCnt="0"/>
      <dgm:spPr/>
    </dgm:pt>
    <dgm:pt modelId="{2DE37E9E-1857-4A9A-8268-EA262956783C}" type="pres">
      <dgm:prSet presAssocID="{9CEE4436-6C2D-4C0F-8849-16F99B8C20AF}" presName="rect1" presStyleLbl="trAlignAcc1" presStyleIdx="0" presStyleCnt="1" custScaleX="107540" custScaleY="115704" custLinFactNeighborX="943">
        <dgm:presLayoutVars>
          <dgm:bulletEnabled val="1"/>
        </dgm:presLayoutVars>
      </dgm:prSet>
      <dgm:spPr/>
    </dgm:pt>
    <dgm:pt modelId="{06377CEF-F839-4021-93E4-CF513623CEC0}" type="pres">
      <dgm:prSet presAssocID="{9CEE4436-6C2D-4C0F-8849-16F99B8C20AF}" presName="rect2" presStyleLbl="fgImgPlace1" presStyleIdx="0" presStyleCnt="1"/>
      <dgm:spPr>
        <a:prstGeom prst="snip1Rect">
          <a:avLst/>
        </a:prstGeom>
        <a:blipFill rotWithShape="1">
          <a:blip xmlns:r="http://schemas.openxmlformats.org/officeDocument/2006/relationships" r:embed="rId1"/>
          <a:stretch>
            <a:fillRect/>
          </a:stretch>
        </a:blipFill>
      </dgm:spPr>
    </dgm:pt>
  </dgm:ptLst>
  <dgm:cxnLst>
    <dgm:cxn modelId="{3D33DC00-6C8F-4F6C-A10D-580D2548C0B3}" type="presOf" srcId="{F5916C4D-8FAE-4C43-A237-F8E071C1D988}" destId="{3429DEFF-644B-49FA-87DF-1125347D9B65}" srcOrd="0" destOrd="0" presId="urn:microsoft.com/office/officeart/2008/layout/PictureStrips"/>
    <dgm:cxn modelId="{2D398B08-67FF-40DB-A477-9D28842ABEE6}" srcId="{9CEE4436-6C2D-4C0F-8849-16F99B8C20AF}" destId="{A786E2D6-643A-47B4-BEF1-626DC230E4A1}" srcOrd="3" destOrd="0" parTransId="{C3409AB7-35CC-4642-A0CE-C89E5CFAB23B}" sibTransId="{A460D60B-23B1-40C1-A811-474F2DBF9D4F}"/>
    <dgm:cxn modelId="{3F79AF3C-2552-41F8-83A7-3CCFC42660B6}" type="presOf" srcId="{DBBAEA62-49AE-4D73-91E3-6EA1E0E62A3D}" destId="{2DE37E9E-1857-4A9A-8268-EA262956783C}" srcOrd="0" destOrd="2" presId="urn:microsoft.com/office/officeart/2008/layout/PictureStrips"/>
    <dgm:cxn modelId="{42D2C34F-F062-4A08-A0FC-3DDC673468D5}" type="presOf" srcId="{4209CECD-88FF-47A1-8426-41821CD62357}" destId="{2DE37E9E-1857-4A9A-8268-EA262956783C}" srcOrd="0" destOrd="1" presId="urn:microsoft.com/office/officeart/2008/layout/PictureStrips"/>
    <dgm:cxn modelId="{A12B6F59-C67C-467A-9648-7745B545DEF9}" srcId="{9CEE4436-6C2D-4C0F-8849-16F99B8C20AF}" destId="{DBBAEA62-49AE-4D73-91E3-6EA1E0E62A3D}" srcOrd="1" destOrd="0" parTransId="{295FA95F-98ED-4D30-89BB-9173A9618EDA}" sibTransId="{A03D6AB6-C98F-4CF4-8F16-829B085DF96B}"/>
    <dgm:cxn modelId="{2C6B937A-9837-480C-9661-DAA08956EB31}" type="presOf" srcId="{9CEE4436-6C2D-4C0F-8849-16F99B8C20AF}" destId="{2DE37E9E-1857-4A9A-8268-EA262956783C}" srcOrd="0" destOrd="0" presId="urn:microsoft.com/office/officeart/2008/layout/PictureStrips"/>
    <dgm:cxn modelId="{2D021F8A-2A5E-4CA3-99C7-DCC1EF2052DA}" srcId="{F5916C4D-8FAE-4C43-A237-F8E071C1D988}" destId="{9CEE4436-6C2D-4C0F-8849-16F99B8C20AF}" srcOrd="0" destOrd="0" parTransId="{347CAC96-7FC4-4727-B97A-5D6C4A623E0F}" sibTransId="{FA6C32D0-40CD-427C-8537-B3C8244995EC}"/>
    <dgm:cxn modelId="{B63BE88C-E963-46A2-9D01-73D1BB106BEE}" srcId="{9CEE4436-6C2D-4C0F-8849-16F99B8C20AF}" destId="{ECD8605F-43F8-43BE-8246-D2EBE37A21A3}" srcOrd="2" destOrd="0" parTransId="{6A0A794B-783F-4D17-82D3-E5D36CB92637}" sibTransId="{947F61E5-5CE6-45F0-8D5D-9B6B16087070}"/>
    <dgm:cxn modelId="{CDB05BE2-9728-4EEB-A401-1A2FCFC71F59}" type="presOf" srcId="{A786E2D6-643A-47B4-BEF1-626DC230E4A1}" destId="{2DE37E9E-1857-4A9A-8268-EA262956783C}" srcOrd="0" destOrd="4" presId="urn:microsoft.com/office/officeart/2008/layout/PictureStrips"/>
    <dgm:cxn modelId="{C624A9EC-2C2B-440F-830E-DE8F047B6A2A}" srcId="{9CEE4436-6C2D-4C0F-8849-16F99B8C20AF}" destId="{4209CECD-88FF-47A1-8426-41821CD62357}" srcOrd="0" destOrd="0" parTransId="{1BE46D1A-165E-494D-A7B0-8744A327D278}" sibTransId="{F809C43C-D11E-4CF2-9075-030A89E5FEE1}"/>
    <dgm:cxn modelId="{1D50EDF7-2B60-4D7E-ABE1-73768F8BE170}" type="presOf" srcId="{ECD8605F-43F8-43BE-8246-D2EBE37A21A3}" destId="{2DE37E9E-1857-4A9A-8268-EA262956783C}" srcOrd="0" destOrd="3" presId="urn:microsoft.com/office/officeart/2008/layout/PictureStrips"/>
    <dgm:cxn modelId="{2FFF1651-02BE-418A-B84D-BECEE6124963}" type="presParOf" srcId="{3429DEFF-644B-49FA-87DF-1125347D9B65}" destId="{7EEE1545-A8C6-454F-80F3-C8FABA2D0847}" srcOrd="0" destOrd="0" presId="urn:microsoft.com/office/officeart/2008/layout/PictureStrips"/>
    <dgm:cxn modelId="{70C59EE0-CFEC-4E00-92D6-36411A3F9795}" type="presParOf" srcId="{7EEE1545-A8C6-454F-80F3-C8FABA2D0847}" destId="{2DE37E9E-1857-4A9A-8268-EA262956783C}" srcOrd="0" destOrd="0" presId="urn:microsoft.com/office/officeart/2008/layout/PictureStrips"/>
    <dgm:cxn modelId="{4AB65F38-21F4-4742-A575-260338232569}" type="presParOf" srcId="{7EEE1545-A8C6-454F-80F3-C8FABA2D0847}" destId="{06377CEF-F839-4021-93E4-CF513623CEC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03760-D565-43C1-9468-FABCDC243AC6}"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fov="4800000" zoom="82000">
            <a:rot lat="21250295" lon="907583" rev="5433"/>
          </a:camera>
          <a:lightRig rig="morning" dir="t">
            <a:rot lat="0" lon="0" rev="20400000"/>
          </a:lightRig>
        </a:scene3d>
      </dgm:spPr>
      <dgm:t>
        <a:bodyPr/>
        <a:lstStyle/>
        <a:p>
          <a:endParaRPr lang="en-US"/>
        </a:p>
      </dgm:t>
    </dgm:pt>
    <dgm:pt modelId="{38CD78E0-4771-478C-A3F2-1B134A5CACF5}">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2800" b="1" dirty="0"/>
            <a:t>    </a:t>
          </a:r>
          <a:r>
            <a:rPr lang="en-US" sz="3200" b="1" dirty="0"/>
            <a:t>                 </a:t>
          </a:r>
          <a:r>
            <a:rPr lang="en-US" sz="3200" b="1" u="sng" dirty="0"/>
            <a:t>Aviators</a:t>
          </a:r>
        </a:p>
      </dgm:t>
    </dgm:pt>
    <dgm:pt modelId="{AF1ED80C-FA0A-4561-8B59-581BF5A0D328}" type="parTrans" cxnId="{B9784731-0A78-41B9-AAE5-349ED2CCC15A}">
      <dgm:prSet/>
      <dgm:spPr/>
      <dgm:t>
        <a:bodyPr/>
        <a:lstStyle/>
        <a:p>
          <a:endParaRPr lang="en-US"/>
        </a:p>
      </dgm:t>
    </dgm:pt>
    <dgm:pt modelId="{FABB5CF4-2F5E-469B-AB47-6CAB2B4E5B88}" type="sibTrans" cxnId="{B9784731-0A78-41B9-AAE5-349ED2CCC15A}">
      <dgm:prSet/>
      <dgm:spPr/>
      <dgm:t>
        <a:bodyPr/>
        <a:lstStyle/>
        <a:p>
          <a:endParaRPr lang="en-US"/>
        </a:p>
      </dgm:t>
    </dgm:pt>
    <dgm:pt modelId="{E0B745D9-288D-494A-9587-99FB1964F462}">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1 Specialty - 153A</a:t>
          </a:r>
          <a:endParaRPr lang="en-US" sz="3000" dirty="0"/>
        </a:p>
      </dgm:t>
    </dgm:pt>
    <dgm:pt modelId="{AD975DEA-648E-4C10-8FB6-674DC3E544EA}" type="sibTrans" cxnId="{ECE327C0-78D5-4549-9D22-93B3E1F42BC9}">
      <dgm:prSet/>
      <dgm:spPr/>
      <dgm:t>
        <a:bodyPr/>
        <a:lstStyle/>
        <a:p>
          <a:endParaRPr lang="en-US"/>
        </a:p>
      </dgm:t>
    </dgm:pt>
    <dgm:pt modelId="{19AEA523-3F6A-4B0B-B2FA-1C43A5127F65}" type="parTrans" cxnId="{ECE327C0-78D5-4549-9D22-93B3E1F42BC9}">
      <dgm:prSet/>
      <dgm:spPr/>
      <dgm:t>
        <a:bodyPr/>
        <a:lstStyle/>
        <a:p>
          <a:endParaRPr lang="en-US"/>
        </a:p>
      </dgm:t>
    </dgm:pt>
    <dgm:pt modelId="{EBA2E17D-F8D2-4F55-8084-7C97D91F2CE6}">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Open to all MOSs and ranks</a:t>
          </a:r>
        </a:p>
      </dgm:t>
    </dgm:pt>
    <dgm:pt modelId="{D70C358A-CB2E-4BBD-B216-FB4A2FC0F5E8}" type="parTrans" cxnId="{3C4795BF-8047-4E30-B7B6-4702B641F240}">
      <dgm:prSet/>
      <dgm:spPr/>
      <dgm:t>
        <a:bodyPr/>
        <a:lstStyle/>
        <a:p>
          <a:endParaRPr lang="en-US"/>
        </a:p>
      </dgm:t>
    </dgm:pt>
    <dgm:pt modelId="{2E52836B-FCF6-437D-A700-A469190F4B2F}" type="sibTrans" cxnId="{3C4795BF-8047-4E30-B7B6-4702B641F240}">
      <dgm:prSet/>
      <dgm:spPr/>
      <dgm:t>
        <a:bodyPr/>
        <a:lstStyle/>
        <a:p>
          <a:endParaRPr lang="en-US"/>
        </a:p>
      </dgm:t>
    </dgm:pt>
    <dgm:pt modelId="{6FBC6A9A-88FF-4172-93E9-7C865ED77787}">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Passing SIFT Score - 40+</a:t>
          </a:r>
        </a:p>
      </dgm:t>
    </dgm:pt>
    <dgm:pt modelId="{6BC5DF40-9BCE-46A5-BAE4-E5531F667323}" type="parTrans" cxnId="{1DFC526D-2BF0-43F2-84DF-80BADF710823}">
      <dgm:prSet/>
      <dgm:spPr/>
      <dgm:t>
        <a:bodyPr/>
        <a:lstStyle/>
        <a:p>
          <a:endParaRPr lang="en-US"/>
        </a:p>
      </dgm:t>
    </dgm:pt>
    <dgm:pt modelId="{2476C0A2-2251-473B-BD01-8D1488CD745D}" type="sibTrans" cxnId="{1DFC526D-2BF0-43F2-84DF-80BADF710823}">
      <dgm:prSet/>
      <dgm:spPr/>
      <dgm:t>
        <a:bodyPr/>
        <a:lstStyle/>
        <a:p>
          <a:endParaRPr lang="en-US"/>
        </a:p>
      </dgm:t>
    </dgm:pt>
    <dgm:pt modelId="{CED03BAE-F307-4E1B-B78B-99C5FD390E4E}">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Class I Flight Physical</a:t>
          </a:r>
        </a:p>
      </dgm:t>
    </dgm:pt>
    <dgm:pt modelId="{4687B1FA-C038-44E8-AA55-F700E3DB9A0C}" type="parTrans" cxnId="{43884447-2AB5-4FF8-99D4-CF3779A3B5C1}">
      <dgm:prSet/>
      <dgm:spPr/>
      <dgm:t>
        <a:bodyPr/>
        <a:lstStyle/>
        <a:p>
          <a:endParaRPr lang="en-US"/>
        </a:p>
      </dgm:t>
    </dgm:pt>
    <dgm:pt modelId="{A25A3BE3-042C-402E-B644-FC5AB3EAF21F}" type="sibTrans" cxnId="{43884447-2AB5-4FF8-99D4-CF3779A3B5C1}">
      <dgm:prSet/>
      <dgm:spPr/>
      <dgm:t>
        <a:bodyPr/>
        <a:lstStyle/>
        <a:p>
          <a:endParaRPr lang="en-US"/>
        </a:p>
      </dgm:t>
    </dgm:pt>
    <dgm:pt modelId="{342557FF-0A50-4C0F-B5D5-6C326CC669F9}" type="pres">
      <dgm:prSet presAssocID="{5D403760-D565-43C1-9468-FABCDC243AC6}" presName="Name0" presStyleCnt="0">
        <dgm:presLayoutVars>
          <dgm:dir/>
          <dgm:resizeHandles val="exact"/>
        </dgm:presLayoutVars>
      </dgm:prSet>
      <dgm:spPr/>
    </dgm:pt>
    <dgm:pt modelId="{7D461BC1-6EB5-4F82-8BC3-E00E337127E8}" type="pres">
      <dgm:prSet presAssocID="{38CD78E0-4771-478C-A3F2-1B134A5CACF5}" presName="composite" presStyleCnt="0"/>
      <dgm:spPr>
        <a:scene3d>
          <a:camera prst="perspectiveHeroicExtremeRightFacing" fov="4800000" zoom="82000">
            <a:rot lat="21250295" lon="907583" rev="5433"/>
          </a:camera>
          <a:lightRig rig="morning" dir="t">
            <a:rot lat="0" lon="0" rev="20400000"/>
          </a:lightRig>
        </a:scene3d>
        <a:sp3d z="260350"/>
      </dgm:spPr>
    </dgm:pt>
    <dgm:pt modelId="{7354CECE-BC08-4CAA-A3A9-F25A5F559C19}" type="pres">
      <dgm:prSet presAssocID="{38CD78E0-4771-478C-A3F2-1B134A5CACF5}" presName="rect1" presStyleLbl="trAlignAcc1" presStyleIdx="0" presStyleCnt="1" custScaleX="105202" custScaleY="101420" custLinFactNeighborX="-9040" custLinFactNeighborY="-11088">
        <dgm:presLayoutVars>
          <dgm:bulletEnabled val="1"/>
        </dgm:presLayoutVars>
      </dgm:prSet>
      <dgm:spPr/>
    </dgm:pt>
    <dgm:pt modelId="{EEE33A81-2721-40CB-99DE-D63D1B656E58}" type="pres">
      <dgm:prSet presAssocID="{38CD78E0-4771-478C-A3F2-1B134A5CACF5}" presName="rect2" presStyleLbl="fgImgPlace1" presStyleIdx="0" presStyleCnt="1" custScaleX="176299" custScaleY="87812" custLinFactX="168590" custLinFactNeighborX="200000" custLinFactNeighborY="8108"/>
      <dgm:spPr>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gm:spPr>
    </dgm:pt>
  </dgm:ptLst>
  <dgm:cxnLst>
    <dgm:cxn modelId="{E05AFC07-B3DA-414C-AD55-A4870C71E762}" type="presOf" srcId="{5D403760-D565-43C1-9468-FABCDC243AC6}" destId="{342557FF-0A50-4C0F-B5D5-6C326CC669F9}" srcOrd="0" destOrd="0" presId="urn:microsoft.com/office/officeart/2008/layout/PictureStrips"/>
    <dgm:cxn modelId="{AD0A700D-DEE0-48BE-A919-979D95D3A114}" type="presOf" srcId="{E0B745D9-288D-494A-9587-99FB1964F462}" destId="{7354CECE-BC08-4CAA-A3A9-F25A5F559C19}" srcOrd="0" destOrd="1" presId="urn:microsoft.com/office/officeart/2008/layout/PictureStrips"/>
    <dgm:cxn modelId="{E2ADC51B-B101-49F2-A844-E941545CB359}" type="presOf" srcId="{CED03BAE-F307-4E1B-B78B-99C5FD390E4E}" destId="{7354CECE-BC08-4CAA-A3A9-F25A5F559C19}" srcOrd="0" destOrd="4" presId="urn:microsoft.com/office/officeart/2008/layout/PictureStrips"/>
    <dgm:cxn modelId="{B9784731-0A78-41B9-AAE5-349ED2CCC15A}" srcId="{5D403760-D565-43C1-9468-FABCDC243AC6}" destId="{38CD78E0-4771-478C-A3F2-1B134A5CACF5}" srcOrd="0" destOrd="0" parTransId="{AF1ED80C-FA0A-4561-8B59-581BF5A0D328}" sibTransId="{FABB5CF4-2F5E-469B-AB47-6CAB2B4E5B88}"/>
    <dgm:cxn modelId="{CDC7245E-1FA1-4FA4-AAFB-5F3ECEE93FAC}" type="presOf" srcId="{6FBC6A9A-88FF-4172-93E9-7C865ED77787}" destId="{7354CECE-BC08-4CAA-A3A9-F25A5F559C19}" srcOrd="0" destOrd="3" presId="urn:microsoft.com/office/officeart/2008/layout/PictureStrips"/>
    <dgm:cxn modelId="{43884447-2AB5-4FF8-99D4-CF3779A3B5C1}" srcId="{38CD78E0-4771-478C-A3F2-1B134A5CACF5}" destId="{CED03BAE-F307-4E1B-B78B-99C5FD390E4E}" srcOrd="3" destOrd="0" parTransId="{4687B1FA-C038-44E8-AA55-F700E3DB9A0C}" sibTransId="{A25A3BE3-042C-402E-B644-FC5AB3EAF21F}"/>
    <dgm:cxn modelId="{1DFC526D-2BF0-43F2-84DF-80BADF710823}" srcId="{38CD78E0-4771-478C-A3F2-1B134A5CACF5}" destId="{6FBC6A9A-88FF-4172-93E9-7C865ED77787}" srcOrd="2" destOrd="0" parTransId="{6BC5DF40-9BCE-46A5-BAE4-E5531F667323}" sibTransId="{2476C0A2-2251-473B-BD01-8D1488CD745D}"/>
    <dgm:cxn modelId="{3C4795BF-8047-4E30-B7B6-4702B641F240}" srcId="{38CD78E0-4771-478C-A3F2-1B134A5CACF5}" destId="{EBA2E17D-F8D2-4F55-8084-7C97D91F2CE6}" srcOrd="1" destOrd="0" parTransId="{D70C358A-CB2E-4BBD-B216-FB4A2FC0F5E8}" sibTransId="{2E52836B-FCF6-437D-A700-A469190F4B2F}"/>
    <dgm:cxn modelId="{ECE327C0-78D5-4549-9D22-93B3E1F42BC9}" srcId="{38CD78E0-4771-478C-A3F2-1B134A5CACF5}" destId="{E0B745D9-288D-494A-9587-99FB1964F462}" srcOrd="0" destOrd="0" parTransId="{19AEA523-3F6A-4B0B-B2FA-1C43A5127F65}" sibTransId="{AD975DEA-648E-4C10-8FB6-674DC3E544EA}"/>
    <dgm:cxn modelId="{7C50B8C8-99D2-44D2-BF29-25AF51326059}" type="presOf" srcId="{EBA2E17D-F8D2-4F55-8084-7C97D91F2CE6}" destId="{7354CECE-BC08-4CAA-A3A9-F25A5F559C19}" srcOrd="0" destOrd="2" presId="urn:microsoft.com/office/officeart/2008/layout/PictureStrips"/>
    <dgm:cxn modelId="{D6EEBDFF-EE08-4229-9A02-EF2098D0F87E}" type="presOf" srcId="{38CD78E0-4771-478C-A3F2-1B134A5CACF5}" destId="{7354CECE-BC08-4CAA-A3A9-F25A5F559C19}" srcOrd="0" destOrd="0" presId="urn:microsoft.com/office/officeart/2008/layout/PictureStrips"/>
    <dgm:cxn modelId="{44E17C62-FBF2-42CF-94AC-10C9DE5A3785}" type="presParOf" srcId="{342557FF-0A50-4C0F-B5D5-6C326CC669F9}" destId="{7D461BC1-6EB5-4F82-8BC3-E00E337127E8}" srcOrd="0" destOrd="0" presId="urn:microsoft.com/office/officeart/2008/layout/PictureStrips"/>
    <dgm:cxn modelId="{797F1CD2-349B-49F9-9B61-AF3A3ABBD4C7}" type="presParOf" srcId="{7D461BC1-6EB5-4F82-8BC3-E00E337127E8}" destId="{7354CECE-BC08-4CAA-A3A9-F25A5F559C19}" srcOrd="0" destOrd="0" presId="urn:microsoft.com/office/officeart/2008/layout/PictureStrips"/>
    <dgm:cxn modelId="{F2629872-59BB-4F55-B732-4DB4BBCCA84E}" type="presParOf" srcId="{7D461BC1-6EB5-4F82-8BC3-E00E337127E8}" destId="{EEE33A81-2721-40CB-99DE-D63D1B656E5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82DEE63-EE4F-4E57-85FF-01E7754B3420}">
      <dgm:prSet phldrT="[Text]"/>
      <dgm:spPr>
        <a:blipFill rotWithShape="0">
          <a:blip xmlns:r="http://schemas.openxmlformats.org/officeDocument/2006/relationships" r:embed="rId1"/>
          <a:stretch>
            <a:fillRect/>
          </a:stretch>
        </a:blipFill>
      </dgm:spPr>
      <dgm:t>
        <a:bodyPr/>
        <a:lstStyle/>
        <a:p>
          <a:r>
            <a:rPr lang="en-US" dirty="0"/>
            <a:t> </a:t>
          </a:r>
        </a:p>
      </dgm:t>
    </dgm:pt>
    <dgm:pt modelId="{468CD86C-F581-4469-AD16-6BDFD3340108}" type="parTrans" cxnId="{31B6825D-A195-4F63-B61D-F90CF9712D7F}">
      <dgm:prSet/>
      <dgm:spPr/>
      <dgm:t>
        <a:bodyPr/>
        <a:lstStyle/>
        <a:p>
          <a:endParaRPr lang="en-US"/>
        </a:p>
      </dgm:t>
    </dgm:pt>
    <dgm:pt modelId="{61AA8177-FDF0-4554-B6CA-C58DDCE925B4}" type="sibTrans" cxnId="{31B6825D-A195-4F63-B61D-F90CF9712D7F}">
      <dgm:prSet/>
      <dgm:spPr/>
      <dgm:t>
        <a:bodyPr/>
        <a:lstStyle/>
        <a:p>
          <a:endParaRPr lang="en-US"/>
        </a:p>
      </dgm:t>
    </dgm:pt>
    <dgm:pt modelId="{3CEA83BB-A023-4EF4-97FD-2FAF166E565E}">
      <dgm:prSet phldrT="[Text]"/>
      <dgm:spPr/>
      <dgm:t>
        <a:bodyPr/>
        <a:lstStyle/>
        <a:p>
          <a:r>
            <a:rPr lang="en-US" dirty="0"/>
            <a:t>$125</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B511BAB7-3498-4409-8DFD-CA1763BAA1B6}">
      <dgm:prSet phldrT="[Text]"/>
      <dgm:spPr>
        <a:blipFill rotWithShape="0">
          <a:blip xmlns:r="http://schemas.openxmlformats.org/officeDocument/2006/relationships" r:embed="rId2"/>
          <a:stretch>
            <a:fillRect/>
          </a:stretch>
        </a:blipFill>
      </dgm:spPr>
      <dgm:t>
        <a:bodyPr/>
        <a:lstStyle/>
        <a:p>
          <a:r>
            <a:rPr lang="en-US" dirty="0"/>
            <a:t> </a:t>
          </a:r>
        </a:p>
      </dgm:t>
    </dgm:pt>
    <dgm:pt modelId="{DE59DE3B-2A30-4CCB-BB95-748B76ED407F}" type="parTrans" cxnId="{C89EEB82-5C27-426D-9F18-F7465506D034}">
      <dgm:prSet/>
      <dgm:spPr/>
      <dgm:t>
        <a:bodyPr/>
        <a:lstStyle/>
        <a:p>
          <a:endParaRPr lang="en-US"/>
        </a:p>
      </dgm:t>
    </dgm:pt>
    <dgm:pt modelId="{52988E62-E229-422B-A616-74BA47BE72AB}" type="sibTrans" cxnId="{C89EEB82-5C27-426D-9F18-F7465506D034}">
      <dgm:prSet/>
      <dgm:spPr/>
      <dgm:t>
        <a:bodyPr/>
        <a:lstStyle/>
        <a:p>
          <a:endParaRPr lang="en-US"/>
        </a:p>
      </dgm:t>
    </dgm:pt>
    <dgm:pt modelId="{13526685-078D-4095-A21A-76839344F710}">
      <dgm:prSet phldrT="[Text]"/>
      <dgm:spPr/>
      <dgm:t>
        <a:bodyPr/>
        <a:lstStyle/>
        <a:p>
          <a:r>
            <a:rPr lang="en-US" dirty="0"/>
            <a:t>Over 2 Years</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7B531164-63F0-4F08-99C0-14BC2B7B8202}">
      <dgm:prSet phldrT="[Text]"/>
      <dgm:spPr/>
      <dgm:t>
        <a:bodyPr/>
        <a:lstStyle/>
        <a:p>
          <a:r>
            <a:rPr lang="en-US" dirty="0"/>
            <a:t>$200</a:t>
          </a:r>
        </a:p>
      </dgm:t>
    </dgm:pt>
    <dgm:pt modelId="{877719D6-9797-419B-A862-F166B302AE0C}" type="parTrans" cxnId="{A41B346C-A82B-4329-9F07-F0A0CF599DEB}">
      <dgm:prSet/>
      <dgm:spPr/>
      <dgm:t>
        <a:bodyPr/>
        <a:lstStyle/>
        <a:p>
          <a:endParaRPr lang="en-US"/>
        </a:p>
      </dgm:t>
    </dgm:pt>
    <dgm:pt modelId="{228D1CAA-BFF6-415F-8DB6-40965A9691E4}" type="sibTrans" cxnId="{A41B346C-A82B-4329-9F07-F0A0CF599DEB}">
      <dgm:prSet/>
      <dgm:spPr/>
      <dgm:t>
        <a:bodyPr/>
        <a:lstStyle/>
        <a:p>
          <a:endParaRPr lang="en-US"/>
        </a:p>
      </dgm:t>
    </dgm:pt>
    <dgm:pt modelId="{07A97704-E7EB-498E-BDA3-BF3D40FA2222}">
      <dgm:prSet phldrT="[Text]"/>
      <dgm:spPr/>
      <dgm:t>
        <a:bodyPr/>
        <a:lstStyle/>
        <a:p>
          <a:r>
            <a:rPr lang="en-US" dirty="0"/>
            <a:t>Over 10 Years</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dirty="0"/>
            <a:t>Over 6 Years</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3"/>
          <a:stretch>
            <a:fillRect/>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4169AA8D-6280-4BC4-844F-C65531D8523A}">
      <dgm:prSet phldrT="[Text]"/>
      <dgm:spPr/>
      <dgm:t>
        <a:bodyPr/>
        <a:lstStyle/>
        <a:p>
          <a:r>
            <a:rPr lang="en-US" dirty="0"/>
            <a:t>$700</a:t>
          </a:r>
        </a:p>
      </dgm:t>
    </dgm:pt>
    <dgm:pt modelId="{610B1505-658E-4AF8-9AB0-BA73DE84675B}" type="parTrans" cxnId="{48890773-9D75-43B9-AAE0-882D196F8014}">
      <dgm:prSet/>
      <dgm:spPr/>
      <dgm:t>
        <a:bodyPr/>
        <a:lstStyle/>
        <a:p>
          <a:endParaRPr lang="en-US"/>
        </a:p>
      </dgm:t>
    </dgm:pt>
    <dgm:pt modelId="{797EEAB0-8D76-4104-AE36-A86276D5C71A}" type="sibTrans" cxnId="{48890773-9D75-43B9-AAE0-882D196F8014}">
      <dgm:prSet/>
      <dgm:spPr/>
      <dgm:t>
        <a:bodyPr/>
        <a:lstStyle/>
        <a:p>
          <a:endParaRPr lang="en-US"/>
        </a:p>
      </dgm:t>
    </dgm:pt>
    <dgm:pt modelId="{533731E6-5E1C-4B69-94E2-86E205709E7D}">
      <dgm:prSet phldrT="[Text]"/>
      <dgm:spPr>
        <a:blipFill rotWithShape="0">
          <a:blip xmlns:r="http://schemas.openxmlformats.org/officeDocument/2006/relationships" r:embed="rId4"/>
          <a:stretch>
            <a:fillRect/>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7838168B-7FD5-4CC3-9F43-08DE25FDAD56}">
      <dgm:prSet phldrT="[Text]"/>
      <dgm:spPr/>
      <dgm:t>
        <a:bodyPr/>
        <a:lstStyle/>
        <a:p>
          <a:r>
            <a:rPr lang="en-US" dirty="0"/>
            <a:t>$1000</a:t>
          </a:r>
        </a:p>
      </dgm:t>
    </dgm:pt>
    <dgm:pt modelId="{6E44C293-86A1-41D1-A878-2E6289964CD8}" type="parTrans" cxnId="{C3544137-3F01-4DC0-A52A-179FB204F5E8}">
      <dgm:prSet/>
      <dgm:spPr/>
      <dgm:t>
        <a:bodyPr/>
        <a:lstStyle/>
        <a:p>
          <a:endParaRPr lang="en-US"/>
        </a:p>
      </dgm:t>
    </dgm:pt>
    <dgm:pt modelId="{6E82B01E-7207-4985-99EC-3CC4E426EEAF}" type="sibTrans" cxnId="{C3544137-3F01-4DC0-A52A-179FB204F5E8}">
      <dgm:prSet/>
      <dgm:spPr/>
      <dgm:t>
        <a:bodyPr/>
        <a:lstStyle/>
        <a:p>
          <a:endParaRPr lang="en-US"/>
        </a:p>
      </dgm:t>
    </dgm:pt>
    <dgm:pt modelId="{6CE20F10-A3D6-4DE2-AC3A-5B93C184A961}">
      <dgm:prSet phldrT="[Text]"/>
      <dgm:spPr/>
      <dgm:t>
        <a:bodyPr/>
        <a:lstStyle/>
        <a:p>
          <a:r>
            <a:rPr lang="en-US" dirty="0"/>
            <a:t>Under 2 Years</a:t>
          </a:r>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A8AD81B-C5D1-47B4-807B-BC16C5687CB9}" type="pres">
      <dgm:prSet presAssocID="{082DEE63-EE4F-4E57-85FF-01E7754B3420}" presName="linNode" presStyleCnt="0"/>
      <dgm:spPr/>
    </dgm:pt>
    <dgm:pt modelId="{665334E2-ADCB-4D67-91E6-B6AB53944125}" type="pres">
      <dgm:prSet presAssocID="{082DEE63-EE4F-4E57-85FF-01E7754B3420}" presName="parentShp" presStyleLbl="node1" presStyleIdx="0" presStyleCnt="4">
        <dgm:presLayoutVars>
          <dgm:bulletEnabled val="1"/>
        </dgm:presLayoutVars>
      </dgm:prSet>
      <dgm:spPr/>
    </dgm:pt>
    <dgm:pt modelId="{D32117CC-7B0D-49AD-BCF2-4173E49746FF}" type="pres">
      <dgm:prSet presAssocID="{082DEE63-EE4F-4E57-85FF-01E7754B3420}" presName="childShp" presStyleLbl="bgAccFollowNode1" presStyleIdx="0" presStyleCnt="4">
        <dgm:presLayoutVars>
          <dgm:bulletEnabled val="1"/>
        </dgm:presLayoutVars>
      </dgm:prSet>
      <dgm:spPr/>
    </dgm:pt>
    <dgm:pt modelId="{2637FB33-86DE-4E79-AF84-6B7AE271E780}" type="pres">
      <dgm:prSet presAssocID="{61AA8177-FDF0-4554-B6CA-C58DDCE925B4}"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1F3B310E-29DE-433F-9AB0-BFCDB7AE37EF}" type="presOf" srcId="{6CE20F10-A3D6-4DE2-AC3A-5B93C184A961}" destId="{D32117CC-7B0D-49AD-BCF2-4173E49746FF}" srcOrd="0" destOrd="0" presId="urn:microsoft.com/office/officeart/2005/8/layout/vList6"/>
    <dgm:cxn modelId="{FF0AD41E-5B34-4163-A67D-9A20C827F6A1}" type="presOf" srcId="{13526685-078D-4095-A21A-76839344F710}" destId="{0DC37C2E-B403-4A3E-BD54-80E7489BD587}" srcOrd="0" destOrd="0"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5EA77025-42EE-4FD1-9D71-6A3F52AD37C0}" type="presOf" srcId="{082DEE63-EE4F-4E57-85FF-01E7754B3420}" destId="{665334E2-ADCB-4D67-91E6-B6AB53944125}" srcOrd="0" destOrd="0" presId="urn:microsoft.com/office/officeart/2005/8/layout/vList6"/>
    <dgm:cxn modelId="{C3544137-3F01-4DC0-A52A-179FB204F5E8}" srcId="{533731E6-5E1C-4B69-94E2-86E205709E7D}" destId="{7838168B-7FD5-4CC3-9F43-08DE25FDAD56}" srcOrd="1" destOrd="0" parTransId="{6E44C293-86A1-41D1-A878-2E6289964CD8}" sibTransId="{6E82B01E-7207-4985-99EC-3CC4E426EEAF}"/>
    <dgm:cxn modelId="{1AB1143C-2A5F-4852-81F1-54BD02A4C46A}" type="presOf" srcId="{533731E6-5E1C-4B69-94E2-86E205709E7D}" destId="{0563A39D-D8FA-43FE-AC2B-74E85C9B4CE5}" srcOrd="0" destOrd="0" presId="urn:microsoft.com/office/officeart/2005/8/layout/vList6"/>
    <dgm:cxn modelId="{31B6825D-A195-4F63-B61D-F90CF9712D7F}" srcId="{91231779-31BE-4077-8261-8B27F3C81F7D}" destId="{082DEE63-EE4F-4E57-85FF-01E7754B3420}" srcOrd="0" destOrd="0" parTransId="{468CD86C-F581-4469-AD16-6BDFD3340108}" sibTransId="{61AA8177-FDF0-4554-B6CA-C58DDCE925B4}"/>
    <dgm:cxn modelId="{67676D66-58E6-4382-88C2-14BDE6234736}" srcId="{B511BAB7-3498-4409-8DFD-CA1763BAA1B6}" destId="{13526685-078D-4095-A21A-76839344F710}" srcOrd="0" destOrd="0" parTransId="{83207EF3-70F0-4E25-ABAB-27012F654331}" sibTransId="{3AD10DC4-EC29-41C7-8FDB-8D8DF8F55D01}"/>
    <dgm:cxn modelId="{A41B346C-A82B-4329-9F07-F0A0CF599DEB}" srcId="{B511BAB7-3498-4409-8DFD-CA1763BAA1B6}" destId="{7B531164-63F0-4F08-99C0-14BC2B7B8202}" srcOrd="1" destOrd="0" parTransId="{877719D6-9797-419B-A862-F166B302AE0C}" sibTransId="{228D1CAA-BFF6-415F-8DB6-40965A9691E4}"/>
    <dgm:cxn modelId="{FC4E814D-DB20-41B6-AA86-1ADC01F0D915}" srcId="{533731E6-5E1C-4B69-94E2-86E205709E7D}" destId="{07A97704-E7EB-498E-BDA3-BF3D40FA2222}" srcOrd="0" destOrd="0" parTransId="{00513151-842C-4918-9AB3-4D070E3F32D9}" sibTransId="{A6B0FA8E-53F8-4D9A-BCE9-8F09D4D30538}"/>
    <dgm:cxn modelId="{E994AA72-D864-4E70-A834-4BFAFCCF54B9}" srcId="{082DEE63-EE4F-4E57-85FF-01E7754B3420}" destId="{6CE20F10-A3D6-4DE2-AC3A-5B93C184A961}" srcOrd="0" destOrd="0" parTransId="{7736AF8E-D326-4E08-827E-A356E60DE26D}" sibTransId="{49C2D7BA-0F84-4385-89CF-A63377B47D9A}"/>
    <dgm:cxn modelId="{48890773-9D75-43B9-AAE0-882D196F8014}" srcId="{BBF4EC31-BADB-42BF-8812-E5293D95F778}" destId="{4169AA8D-6280-4BC4-844F-C65531D8523A}" srcOrd="1" destOrd="0" parTransId="{610B1505-658E-4AF8-9AB0-BA73DE84675B}" sibTransId="{797EEAB0-8D76-4104-AE36-A86276D5C71A}"/>
    <dgm:cxn modelId="{2C14AE56-46D3-46AF-B529-4C11A5EA3512}" srcId="{082DEE63-EE4F-4E57-85FF-01E7754B3420}" destId="{3CEA83BB-A023-4EF4-97FD-2FAF166E565E}" srcOrd="1"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4B9D6795-9DAC-4A33-98FD-BA9C31B4FF27}" type="presOf" srcId="{3CEA83BB-A023-4EF4-97FD-2FAF166E565E}" destId="{D32117CC-7B0D-49AD-BCF2-4173E49746FF}" srcOrd="0" destOrd="1" presId="urn:microsoft.com/office/officeart/2005/8/layout/vList6"/>
    <dgm:cxn modelId="{A367DCBA-664E-4F9D-97D3-7245FC686D24}" type="presOf" srcId="{B511BAB7-3498-4409-8DFD-CA1763BAA1B6}" destId="{98C668FB-F0FF-4E1F-A716-2A73DBE2AF6C}" srcOrd="0" destOrd="0" presId="urn:microsoft.com/office/officeart/2005/8/layout/vList6"/>
    <dgm:cxn modelId="{EF23FEC1-44A8-4718-8A76-AE4C71ED3473}" type="presOf" srcId="{7838168B-7FD5-4CC3-9F43-08DE25FDAD56}" destId="{99675318-001F-4BCA-B09B-805943FD723B}" srcOrd="0" destOrd="1"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28510FE3-81E1-4DE7-88A8-D0D5710D96CD}" type="presOf" srcId="{7B531164-63F0-4F08-99C0-14BC2B7B8202}" destId="{0DC37C2E-B403-4A3E-BD54-80E7489BD587}" srcOrd="0" destOrd="1" presId="urn:microsoft.com/office/officeart/2005/8/layout/vList6"/>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9D0FE6EB-728E-4B64-97AE-AC40BD0134B4}" type="presOf" srcId="{4169AA8D-6280-4BC4-844F-C65531D8523A}" destId="{87F1E1FA-B381-42C7-9271-79158618396E}" srcOrd="0" destOrd="1" presId="urn:microsoft.com/office/officeart/2005/8/layout/vList6"/>
    <dgm:cxn modelId="{71FC6137-9CBF-48ED-ACF9-B61AE8D61598}" type="presParOf" srcId="{EF222539-D69C-4B6D-916F-3DA59B6E8288}" destId="{9A8AD81B-C5D1-47B4-807B-BC16C5687CB9}" srcOrd="0" destOrd="0" presId="urn:microsoft.com/office/officeart/2005/8/layout/vList6"/>
    <dgm:cxn modelId="{CD02DCF6-EA75-4EBE-9CDA-0E038C8A33F1}" type="presParOf" srcId="{9A8AD81B-C5D1-47B4-807B-BC16C5687CB9}" destId="{665334E2-ADCB-4D67-91E6-B6AB53944125}" srcOrd="0" destOrd="0" presId="urn:microsoft.com/office/officeart/2005/8/layout/vList6"/>
    <dgm:cxn modelId="{3267F7D2-A64B-4553-ACFC-78EB67429B2D}" type="presParOf" srcId="{9A8AD81B-C5D1-47B4-807B-BC16C5687CB9}" destId="{D32117CC-7B0D-49AD-BCF2-4173E49746FF}" srcOrd="1" destOrd="0" presId="urn:microsoft.com/office/officeart/2005/8/layout/vList6"/>
    <dgm:cxn modelId="{CCC2E337-9434-47E8-84DB-4147B4364F67}" type="presParOf" srcId="{EF222539-D69C-4B6D-916F-3DA59B6E8288}" destId="{2637FB33-86DE-4E79-AF84-6B7AE271E780}"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CEA83BB-A023-4EF4-97FD-2FAF166E565E}">
      <dgm:prSet phldrT="[Text]"/>
      <dgm:spPr/>
      <dgm:t>
        <a:bodyPr/>
        <a:lstStyle/>
        <a:p>
          <a:r>
            <a:rPr lang="en-US" sz="2700" dirty="0"/>
            <a:t>WO1</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13526685-078D-4095-A21A-76839344F710}">
      <dgm:prSet phldrT="[Text]"/>
      <dgm:spPr/>
      <dgm:t>
        <a:bodyPr/>
        <a:lstStyle/>
        <a:p>
          <a:r>
            <a:rPr lang="en-US" sz="2700" dirty="0"/>
            <a:t>CW2</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07A97704-E7EB-498E-BDA3-BF3D40FA2222}">
      <dgm:prSet phldrT="[Text]"/>
      <dgm:spPr/>
      <dgm:t>
        <a:bodyPr/>
        <a:lstStyle/>
        <a:p>
          <a:r>
            <a:rPr lang="en-US" sz="2700" dirty="0"/>
            <a:t>CW4 &amp; CW5</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sz="2700" dirty="0"/>
            <a:t>CW3</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1"/>
          <a:srcRect/>
          <a:stretch>
            <a:fillRect l="-23000" r="-23000"/>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533731E6-5E1C-4B69-94E2-86E205709E7D}">
      <dgm:prSet phldrT="[Text]"/>
      <dgm:spPr>
        <a:blipFill rotWithShape="0">
          <a:blip xmlns:r="http://schemas.openxmlformats.org/officeDocument/2006/relationships" r:embed="rId2"/>
          <a:srcRect/>
          <a:stretch>
            <a:fillRect l="-10000" r="-10000"/>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6CE20F10-A3D6-4DE2-AC3A-5B93C184A961}">
      <dgm:prSet phldrT="[Text]"/>
      <dgm:spPr>
        <a:blipFill rotWithShape="0">
          <a:blip xmlns:r="http://schemas.openxmlformats.org/officeDocument/2006/relationships" r:embed="rId3"/>
          <a:srcRect/>
          <a:stretch>
            <a:fillRect l="-25000" r="-25000"/>
          </a:stretch>
        </a:blipFill>
      </dgm:spPr>
      <dgm:t>
        <a:bodyPr/>
        <a:lstStyle/>
        <a:p>
          <a:endParaRPr lang="en-US" dirty="0"/>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9E608EC3-8FEE-4622-8932-A876D39B9CE2}">
      <dgm:prSet phldrT="[Text]" custT="1"/>
      <dgm:spPr/>
      <dgm:t>
        <a:bodyPr/>
        <a:lstStyle/>
        <a:p>
          <a:r>
            <a:rPr lang="en-US" sz="2700" dirty="0"/>
            <a:t>$210 - $695 </a:t>
          </a:r>
          <a:r>
            <a:rPr lang="en-US" sz="1400" dirty="0"/>
            <a:t>per month</a:t>
          </a:r>
        </a:p>
      </dgm:t>
    </dgm:pt>
    <dgm:pt modelId="{CAD2C0E9-4C2D-46E2-91C2-6BA480D74C1B}" type="parTrans" cxnId="{0D983DCE-3774-4811-A835-66F59681B19E}">
      <dgm:prSet/>
      <dgm:spPr/>
      <dgm:t>
        <a:bodyPr/>
        <a:lstStyle/>
        <a:p>
          <a:endParaRPr lang="en-US"/>
        </a:p>
      </dgm:t>
    </dgm:pt>
    <dgm:pt modelId="{85568B99-0B37-41FD-935A-95BEE49AAFD0}" type="sibTrans" cxnId="{0D983DCE-3774-4811-A835-66F59681B19E}">
      <dgm:prSet/>
      <dgm:spPr/>
      <dgm:t>
        <a:bodyPr/>
        <a:lstStyle/>
        <a:p>
          <a:endParaRPr lang="en-US"/>
        </a:p>
      </dgm:t>
    </dgm:pt>
    <dgm:pt modelId="{FD874CB7-8469-457C-93F6-F9C102B4CFA9}">
      <dgm:prSet phldrT="[Text]" custT="1"/>
      <dgm:spPr/>
      <dgm:t>
        <a:bodyPr/>
        <a:lstStyle/>
        <a:p>
          <a:r>
            <a:rPr lang="en-US" sz="2700" dirty="0"/>
            <a:t>$210 - $730 </a:t>
          </a:r>
          <a:r>
            <a:rPr lang="en-US" sz="1400" dirty="0"/>
            <a:t>per month</a:t>
          </a:r>
        </a:p>
      </dgm:t>
    </dgm:pt>
    <dgm:pt modelId="{BB121C21-8676-4B8A-9EED-3A2DB2513C41}" type="parTrans" cxnId="{BE98236F-DE65-4ADA-BC8C-FEE454CD64D5}">
      <dgm:prSet/>
      <dgm:spPr/>
      <dgm:t>
        <a:bodyPr/>
        <a:lstStyle/>
        <a:p>
          <a:endParaRPr lang="en-US"/>
        </a:p>
      </dgm:t>
    </dgm:pt>
    <dgm:pt modelId="{EF3D20BA-55D3-4A12-A26A-7F19E203B97F}" type="sibTrans" cxnId="{BE98236F-DE65-4ADA-BC8C-FEE454CD64D5}">
      <dgm:prSet/>
      <dgm:spPr/>
      <dgm:t>
        <a:bodyPr/>
        <a:lstStyle/>
        <a:p>
          <a:endParaRPr lang="en-US"/>
        </a:p>
      </dgm:t>
    </dgm:pt>
    <dgm:pt modelId="{FA57B738-EA58-42E4-ABCD-42F4B7A5DC47}">
      <dgm:prSet phldrT="[Text]" custT="1"/>
      <dgm:spPr/>
      <dgm:t>
        <a:bodyPr/>
        <a:lstStyle/>
        <a:p>
          <a:r>
            <a:rPr lang="en-US" sz="2700" dirty="0"/>
            <a:t>$210 - $625 </a:t>
          </a:r>
          <a:r>
            <a:rPr lang="en-US" sz="1400" dirty="0"/>
            <a:t>per month </a:t>
          </a:r>
        </a:p>
      </dgm:t>
    </dgm:pt>
    <dgm:pt modelId="{50C0BCDC-0FEA-47D4-81ED-D115A762BF5A}" type="parTrans" cxnId="{CD0B9C9F-06E5-4914-8512-0B30DE282DFE}">
      <dgm:prSet/>
      <dgm:spPr/>
      <dgm:t>
        <a:bodyPr/>
        <a:lstStyle/>
        <a:p>
          <a:endParaRPr lang="en-US"/>
        </a:p>
      </dgm:t>
    </dgm:pt>
    <dgm:pt modelId="{C65F5112-697B-4225-ADEA-E38612F22C66}" type="sibTrans" cxnId="{CD0B9C9F-06E5-4914-8512-0B30DE282DFE}">
      <dgm:prSet/>
      <dgm:spPr/>
      <dgm:t>
        <a:bodyPr/>
        <a:lstStyle/>
        <a:p>
          <a:endParaRPr lang="en-US"/>
        </a:p>
      </dgm:t>
    </dgm:pt>
    <dgm:pt modelId="{B511BAB7-3498-4409-8DFD-CA1763BAA1B6}">
      <dgm:prSet phldrT="[Text]"/>
      <dgm:spPr>
        <a:blipFill rotWithShape="0">
          <a:blip xmlns:r="http://schemas.openxmlformats.org/officeDocument/2006/relationships" r:embed="rId4"/>
          <a:srcRect/>
          <a:stretch>
            <a:fillRect l="-10000" r="-10000"/>
          </a:stretch>
        </a:blipFill>
      </dgm:spPr>
      <dgm:t>
        <a:bodyPr/>
        <a:lstStyle/>
        <a:p>
          <a:r>
            <a:rPr lang="en-US" dirty="0"/>
            <a:t> </a:t>
          </a:r>
        </a:p>
      </dgm:t>
    </dgm:pt>
    <dgm:pt modelId="{52988E62-E229-422B-A616-74BA47BE72AB}" type="sibTrans" cxnId="{C89EEB82-5C27-426D-9F18-F7465506D034}">
      <dgm:prSet/>
      <dgm:spPr/>
      <dgm:t>
        <a:bodyPr/>
        <a:lstStyle/>
        <a:p>
          <a:endParaRPr lang="en-US"/>
        </a:p>
      </dgm:t>
    </dgm:pt>
    <dgm:pt modelId="{DE59DE3B-2A30-4CCB-BB95-748B76ED407F}" type="parTrans" cxnId="{C89EEB82-5C27-426D-9F18-F7465506D034}">
      <dgm:prSet/>
      <dgm:spPr/>
      <dgm:t>
        <a:bodyPr/>
        <a:lstStyle/>
        <a:p>
          <a:endParaRPr lang="en-US"/>
        </a:p>
      </dgm:t>
    </dgm:pt>
    <dgm:pt modelId="{F3311603-9177-4E1B-A900-E268E2F85FD0}">
      <dgm:prSet phldrT="[Text]" custT="1"/>
      <dgm:spPr/>
      <dgm:t>
        <a:bodyPr/>
        <a:lstStyle/>
        <a:p>
          <a:r>
            <a:rPr lang="en-US" sz="2700" dirty="0"/>
            <a:t>$182 - $555 </a:t>
          </a:r>
          <a:r>
            <a:rPr lang="en-US" sz="1400" dirty="0"/>
            <a:t>per month</a:t>
          </a:r>
        </a:p>
      </dgm:t>
    </dgm:pt>
    <dgm:pt modelId="{D33AA348-5101-4ECA-8B0B-1A867186B977}" type="parTrans" cxnId="{02B2C128-2410-42AE-ACE1-24A0FF47244B}">
      <dgm:prSet/>
      <dgm:spPr/>
      <dgm:t>
        <a:bodyPr/>
        <a:lstStyle/>
        <a:p>
          <a:endParaRPr lang="en-US"/>
        </a:p>
      </dgm:t>
    </dgm:pt>
    <dgm:pt modelId="{B8E42BA1-A4A0-415A-9CE8-A4A7E6A1FF16}" type="sibTrans" cxnId="{02B2C128-2410-42AE-ACE1-24A0FF47244B}">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C295585-7DDC-471D-B7F0-76FF45B07CA7}" type="pres">
      <dgm:prSet presAssocID="{6CE20F10-A3D6-4DE2-AC3A-5B93C184A961}" presName="linNode" presStyleCnt="0"/>
      <dgm:spPr/>
    </dgm:pt>
    <dgm:pt modelId="{8B11F516-A53E-488D-A77B-B0CE43374CE0}" type="pres">
      <dgm:prSet presAssocID="{6CE20F10-A3D6-4DE2-AC3A-5B93C184A961}" presName="parentShp" presStyleLbl="node1" presStyleIdx="0" presStyleCnt="4" custLinFactNeighborY="6020">
        <dgm:presLayoutVars>
          <dgm:bulletEnabled val="1"/>
        </dgm:presLayoutVars>
      </dgm:prSet>
      <dgm:spPr/>
    </dgm:pt>
    <dgm:pt modelId="{2150DE07-3566-427C-BBE7-A53718528D74}" type="pres">
      <dgm:prSet presAssocID="{6CE20F10-A3D6-4DE2-AC3A-5B93C184A961}" presName="childShp" presStyleLbl="bgAccFollowNode1" presStyleIdx="0" presStyleCnt="4">
        <dgm:presLayoutVars>
          <dgm:bulletEnabled val="1"/>
        </dgm:presLayoutVars>
      </dgm:prSet>
      <dgm:spPr/>
    </dgm:pt>
    <dgm:pt modelId="{32EAA82D-33D9-4509-8606-F4D44F1E9649}" type="pres">
      <dgm:prSet presAssocID="{49C2D7BA-0F84-4385-89CF-A63377B47D9A}"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custLinFactY="100000" custLinFactNeighborY="109490">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custLinFactNeighborY="-5000">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custLinFactY="-100000" custLinFactNeighborY="-119490">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FF0AD41E-5B34-4163-A67D-9A20C827F6A1}" type="presOf" srcId="{13526685-078D-4095-A21A-76839344F710}" destId="{0DC37C2E-B403-4A3E-BD54-80E7489BD587}" srcOrd="0" destOrd="0" presId="urn:microsoft.com/office/officeart/2005/8/layout/vList6"/>
    <dgm:cxn modelId="{40A23A23-EA89-4C18-94CF-5DD7AA194FDA}" type="presOf" srcId="{FA57B738-EA58-42E4-ABCD-42F4B7A5DC47}" destId="{0DC37C2E-B403-4A3E-BD54-80E7489BD587}" srcOrd="0" destOrd="1"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02B2C128-2410-42AE-ACE1-24A0FF47244B}" srcId="{6CE20F10-A3D6-4DE2-AC3A-5B93C184A961}" destId="{F3311603-9177-4E1B-A900-E268E2F85FD0}" srcOrd="1" destOrd="0" parTransId="{D33AA348-5101-4ECA-8B0B-1A867186B977}" sibTransId="{B8E42BA1-A4A0-415A-9CE8-A4A7E6A1FF16}"/>
    <dgm:cxn modelId="{1AB1143C-2A5F-4852-81F1-54BD02A4C46A}" type="presOf" srcId="{533731E6-5E1C-4B69-94E2-86E205709E7D}" destId="{0563A39D-D8FA-43FE-AC2B-74E85C9B4CE5}" srcOrd="0" destOrd="0" presId="urn:microsoft.com/office/officeart/2005/8/layout/vList6"/>
    <dgm:cxn modelId="{CF041641-B159-4638-A0B5-763F1C158332}" type="presOf" srcId="{FD874CB7-8469-457C-93F6-F9C102B4CFA9}" destId="{99675318-001F-4BCA-B09B-805943FD723B}" srcOrd="0" destOrd="1" presId="urn:microsoft.com/office/officeart/2005/8/layout/vList6"/>
    <dgm:cxn modelId="{67676D66-58E6-4382-88C2-14BDE6234736}" srcId="{B511BAB7-3498-4409-8DFD-CA1763BAA1B6}" destId="{13526685-078D-4095-A21A-76839344F710}" srcOrd="0" destOrd="0" parTransId="{83207EF3-70F0-4E25-ABAB-27012F654331}" sibTransId="{3AD10DC4-EC29-41C7-8FDB-8D8DF8F55D01}"/>
    <dgm:cxn modelId="{D523FB69-B634-497C-8089-438E75C0E4A2}" type="presOf" srcId="{9E608EC3-8FEE-4622-8932-A876D39B9CE2}" destId="{87F1E1FA-B381-42C7-9271-79158618396E}" srcOrd="0" destOrd="1" presId="urn:microsoft.com/office/officeart/2005/8/layout/vList6"/>
    <dgm:cxn modelId="{FC4E814D-DB20-41B6-AA86-1ADC01F0D915}" srcId="{533731E6-5E1C-4B69-94E2-86E205709E7D}" destId="{07A97704-E7EB-498E-BDA3-BF3D40FA2222}" srcOrd="0" destOrd="0" parTransId="{00513151-842C-4918-9AB3-4D070E3F32D9}" sibTransId="{A6B0FA8E-53F8-4D9A-BCE9-8F09D4D30538}"/>
    <dgm:cxn modelId="{BE98236F-DE65-4ADA-BC8C-FEE454CD64D5}" srcId="{533731E6-5E1C-4B69-94E2-86E205709E7D}" destId="{FD874CB7-8469-457C-93F6-F9C102B4CFA9}" srcOrd="1" destOrd="0" parTransId="{BB121C21-8676-4B8A-9EED-3A2DB2513C41}" sibTransId="{EF3D20BA-55D3-4A12-A26A-7F19E203B97F}"/>
    <dgm:cxn modelId="{E994AA72-D864-4E70-A834-4BFAFCCF54B9}" srcId="{91231779-31BE-4077-8261-8B27F3C81F7D}" destId="{6CE20F10-A3D6-4DE2-AC3A-5B93C184A961}" srcOrd="0" destOrd="0" parTransId="{7736AF8E-D326-4E08-827E-A356E60DE26D}" sibTransId="{49C2D7BA-0F84-4385-89CF-A63377B47D9A}"/>
    <dgm:cxn modelId="{2C14AE56-46D3-46AF-B529-4C11A5EA3512}" srcId="{6CE20F10-A3D6-4DE2-AC3A-5B93C184A961}" destId="{3CEA83BB-A023-4EF4-97FD-2FAF166E565E}" srcOrd="0"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5A87FB88-F1C9-4A2C-A9C2-B66AF2880C2A}" type="presOf" srcId="{6CE20F10-A3D6-4DE2-AC3A-5B93C184A961}" destId="{8B11F516-A53E-488D-A77B-B0CE43374CE0}" srcOrd="0" destOrd="0" presId="urn:microsoft.com/office/officeart/2005/8/layout/vList6"/>
    <dgm:cxn modelId="{F819578B-A156-497F-ABD4-C53086F2FFCF}" type="presOf" srcId="{F3311603-9177-4E1B-A900-E268E2F85FD0}" destId="{2150DE07-3566-427C-BBE7-A53718528D74}" srcOrd="0" destOrd="1" presId="urn:microsoft.com/office/officeart/2005/8/layout/vList6"/>
    <dgm:cxn modelId="{CD0B9C9F-06E5-4914-8512-0B30DE282DFE}" srcId="{B511BAB7-3498-4409-8DFD-CA1763BAA1B6}" destId="{FA57B738-EA58-42E4-ABCD-42F4B7A5DC47}" srcOrd="1" destOrd="0" parTransId="{50C0BCDC-0FEA-47D4-81ED-D115A762BF5A}" sibTransId="{C65F5112-697B-4225-ADEA-E38612F22C66}"/>
    <dgm:cxn modelId="{A367DCBA-664E-4F9D-97D3-7245FC686D24}" type="presOf" srcId="{B511BAB7-3498-4409-8DFD-CA1763BAA1B6}" destId="{98C668FB-F0FF-4E1F-A716-2A73DBE2AF6C}" srcOrd="0" destOrd="0"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0D983DCE-3774-4811-A835-66F59681B19E}" srcId="{BBF4EC31-BADB-42BF-8812-E5293D95F778}" destId="{9E608EC3-8FEE-4622-8932-A876D39B9CE2}" srcOrd="1" destOrd="0" parTransId="{CAD2C0E9-4C2D-46E2-91C2-6BA480D74C1B}" sibTransId="{85568B99-0B37-41FD-935A-95BEE49AAFD0}"/>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57EA5AF4-AE1A-4AD5-9C4E-1AD6F35C344A}" type="presOf" srcId="{3CEA83BB-A023-4EF4-97FD-2FAF166E565E}" destId="{2150DE07-3566-427C-BBE7-A53718528D74}" srcOrd="0" destOrd="0" presId="urn:microsoft.com/office/officeart/2005/8/layout/vList6"/>
    <dgm:cxn modelId="{5E2D947A-0FC8-4B8F-928B-4315A5A74EFC}" type="presParOf" srcId="{EF222539-D69C-4B6D-916F-3DA59B6E8288}" destId="{9C295585-7DDC-471D-B7F0-76FF45B07CA7}" srcOrd="0" destOrd="0" presId="urn:microsoft.com/office/officeart/2005/8/layout/vList6"/>
    <dgm:cxn modelId="{64AFC46E-7CE1-4232-A781-C34E1FDA5E12}" type="presParOf" srcId="{9C295585-7DDC-471D-B7F0-76FF45B07CA7}" destId="{8B11F516-A53E-488D-A77B-B0CE43374CE0}" srcOrd="0" destOrd="0" presId="urn:microsoft.com/office/officeart/2005/8/layout/vList6"/>
    <dgm:cxn modelId="{62E90B3E-30D4-477E-9540-4EC9A493BB35}" type="presParOf" srcId="{9C295585-7DDC-471D-B7F0-76FF45B07CA7}" destId="{2150DE07-3566-427C-BBE7-A53718528D74}" srcOrd="1" destOrd="0" presId="urn:microsoft.com/office/officeart/2005/8/layout/vList6"/>
    <dgm:cxn modelId="{E0F511E0-2432-47CC-9D12-050C0D6A0336}" type="presParOf" srcId="{EF222539-D69C-4B6D-916F-3DA59B6E8288}" destId="{32EAA82D-33D9-4509-8606-F4D44F1E9649}"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37E9E-1857-4A9A-8268-EA262956783C}">
      <dsp:nvSpPr>
        <dsp:cNvPr id="0" name=""/>
        <dsp:cNvSpPr/>
      </dsp:nvSpPr>
      <dsp:spPr>
        <a:xfrm>
          <a:off x="34567" y="394871"/>
          <a:ext cx="8804632" cy="2960326"/>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21300000" lon="20700000" rev="180000"/>
          </a:camera>
          <a:lightRig rig="morning" dir="t">
            <a:rot lat="0" lon="0" rev="0"/>
          </a:lightRig>
        </a:scene3d>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21031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none" kern="1200" dirty="0"/>
            <a:t>     </a:t>
          </a:r>
          <a:r>
            <a:rPr lang="en-US" sz="3200" b="1" u="sng" kern="1200" dirty="0"/>
            <a:t>Technicians</a:t>
          </a:r>
        </a:p>
        <a:p>
          <a:pPr marL="285750" lvl="1" indent="-285750" algn="l" defTabSz="1333500">
            <a:lnSpc>
              <a:spcPct val="90000"/>
            </a:lnSpc>
            <a:spcBef>
              <a:spcPct val="0"/>
            </a:spcBef>
            <a:spcAft>
              <a:spcPct val="15000"/>
            </a:spcAft>
            <a:buChar char="•"/>
          </a:pPr>
          <a:r>
            <a:rPr lang="en-US" sz="3000" kern="1200" dirty="0"/>
            <a:t>17 Branches, 49 Specialties</a:t>
          </a:r>
        </a:p>
        <a:p>
          <a:pPr marL="285750" lvl="1" indent="-285750" algn="l" defTabSz="1333500">
            <a:lnSpc>
              <a:spcPct val="90000"/>
            </a:lnSpc>
            <a:spcBef>
              <a:spcPct val="0"/>
            </a:spcBef>
            <a:spcAft>
              <a:spcPct val="15000"/>
            </a:spcAft>
            <a:buChar char="•"/>
          </a:pPr>
          <a:r>
            <a:rPr lang="en-US" sz="3000" kern="1200" dirty="0"/>
            <a:t>Usually SGT or higher</a:t>
          </a:r>
        </a:p>
        <a:p>
          <a:pPr marL="285750" lvl="1" indent="-285750" algn="l" defTabSz="1333500">
            <a:lnSpc>
              <a:spcPct val="90000"/>
            </a:lnSpc>
            <a:spcBef>
              <a:spcPct val="0"/>
            </a:spcBef>
            <a:spcAft>
              <a:spcPct val="15000"/>
            </a:spcAft>
            <a:buChar char="•"/>
          </a:pPr>
          <a:r>
            <a:rPr lang="en-US" sz="3000" kern="1200" dirty="0"/>
            <a:t>Most require completion of ALC</a:t>
          </a:r>
        </a:p>
        <a:p>
          <a:pPr marL="285750" lvl="1" indent="-285750" algn="l" defTabSz="1333500">
            <a:lnSpc>
              <a:spcPct val="90000"/>
            </a:lnSpc>
            <a:spcBef>
              <a:spcPct val="0"/>
            </a:spcBef>
            <a:spcAft>
              <a:spcPct val="15000"/>
            </a:spcAft>
            <a:buChar char="•"/>
          </a:pPr>
          <a:r>
            <a:rPr lang="en-US" sz="3000" kern="1200" dirty="0"/>
            <a:t>Meet MOS prerequisites </a:t>
          </a:r>
        </a:p>
      </dsp:txBody>
      <dsp:txXfrm>
        <a:off x="34567" y="394871"/>
        <a:ext cx="8804632" cy="2960326"/>
      </dsp:txXfrm>
    </dsp:sp>
    <dsp:sp modelId="{06377CEF-F839-4021-93E4-CF513623CEC0}">
      <dsp:nvSpPr>
        <dsp:cNvPr id="0" name=""/>
        <dsp:cNvSpPr/>
      </dsp:nvSpPr>
      <dsp:spPr>
        <a:xfrm>
          <a:off x="1045" y="226201"/>
          <a:ext cx="1790973" cy="2686460"/>
        </a:xfrm>
        <a:prstGeom prst="snip1Rect">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4CECE-BC08-4CAA-A3A9-F25A5F559C19}">
      <dsp:nvSpPr>
        <dsp:cNvPr id="0" name=""/>
        <dsp:cNvSpPr/>
      </dsp:nvSpPr>
      <dsp:spPr>
        <a:xfrm>
          <a:off x="78984" y="26045"/>
          <a:ext cx="9116331" cy="2746437"/>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05840" tIns="0" rIns="9144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    </a:t>
          </a:r>
          <a:r>
            <a:rPr lang="en-US" sz="3200" b="1" kern="1200" dirty="0"/>
            <a:t>                 </a:t>
          </a:r>
          <a:r>
            <a:rPr lang="en-US" sz="3200" b="1" u="sng" kern="1200" dirty="0"/>
            <a:t>Aviators</a:t>
          </a:r>
        </a:p>
        <a:p>
          <a:pPr marL="285750" lvl="1" indent="-285750" algn="l" defTabSz="1333500">
            <a:lnSpc>
              <a:spcPct val="90000"/>
            </a:lnSpc>
            <a:spcBef>
              <a:spcPct val="0"/>
            </a:spcBef>
            <a:spcAft>
              <a:spcPct val="15000"/>
            </a:spcAft>
            <a:buChar char="•"/>
          </a:pPr>
          <a:r>
            <a:rPr lang="en-US" sz="3000" kern="1200" dirty="0">
              <a:latin typeface="+mn-lt"/>
            </a:rPr>
            <a:t>1 Specialty - 153A</a:t>
          </a:r>
          <a:endParaRPr lang="en-US" sz="3000" kern="1200" dirty="0"/>
        </a:p>
        <a:p>
          <a:pPr marL="285750" lvl="1" indent="-285750" algn="l" defTabSz="1333500">
            <a:lnSpc>
              <a:spcPct val="90000"/>
            </a:lnSpc>
            <a:spcBef>
              <a:spcPct val="0"/>
            </a:spcBef>
            <a:spcAft>
              <a:spcPct val="15000"/>
            </a:spcAft>
            <a:buChar char="•"/>
          </a:pPr>
          <a:r>
            <a:rPr lang="en-US" sz="3000" kern="1200" dirty="0">
              <a:latin typeface="+mn-lt"/>
            </a:rPr>
            <a:t>Open to all MOSs and ranks</a:t>
          </a:r>
        </a:p>
        <a:p>
          <a:pPr marL="285750" lvl="1" indent="-285750" algn="l" defTabSz="1333500">
            <a:lnSpc>
              <a:spcPct val="90000"/>
            </a:lnSpc>
            <a:spcBef>
              <a:spcPct val="0"/>
            </a:spcBef>
            <a:spcAft>
              <a:spcPct val="15000"/>
            </a:spcAft>
            <a:buChar char="•"/>
          </a:pPr>
          <a:r>
            <a:rPr lang="en-US" sz="3000" kern="1200" dirty="0">
              <a:latin typeface="+mn-lt"/>
            </a:rPr>
            <a:t>Passing SIFT Score - 40+</a:t>
          </a:r>
        </a:p>
        <a:p>
          <a:pPr marL="285750" lvl="1" indent="-285750" algn="l" defTabSz="1333500">
            <a:lnSpc>
              <a:spcPct val="90000"/>
            </a:lnSpc>
            <a:spcBef>
              <a:spcPct val="0"/>
            </a:spcBef>
            <a:spcAft>
              <a:spcPct val="15000"/>
            </a:spcAft>
            <a:buChar char="•"/>
          </a:pPr>
          <a:r>
            <a:rPr lang="en-US" sz="3000" kern="1200" dirty="0">
              <a:latin typeface="+mn-lt"/>
            </a:rPr>
            <a:t>Class I Flight Physical</a:t>
          </a:r>
        </a:p>
      </dsp:txBody>
      <dsp:txXfrm>
        <a:off x="78984" y="26045"/>
        <a:ext cx="9116331" cy="2746437"/>
      </dsp:txXfrm>
    </dsp:sp>
    <dsp:sp modelId="{EEE33A81-2721-40CB-99DE-D63D1B656E58}">
      <dsp:nvSpPr>
        <dsp:cNvPr id="0" name=""/>
        <dsp:cNvSpPr/>
      </dsp:nvSpPr>
      <dsp:spPr>
        <a:xfrm>
          <a:off x="6640295" y="358197"/>
          <a:ext cx="3341904" cy="2496831"/>
        </a:xfrm>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ln>
          <a:noFill/>
        </a:ln>
        <a:effectLst/>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17CC-7B0D-49AD-BCF2-4173E49746FF}">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Under 2 Years</a:t>
          </a:r>
        </a:p>
        <a:p>
          <a:pPr marL="285750" lvl="1" indent="-285750" algn="l" defTabSz="1377950">
            <a:lnSpc>
              <a:spcPct val="90000"/>
            </a:lnSpc>
            <a:spcBef>
              <a:spcPct val="0"/>
            </a:spcBef>
            <a:spcAft>
              <a:spcPct val="15000"/>
            </a:spcAft>
            <a:buChar char="•"/>
          </a:pPr>
          <a:r>
            <a:rPr lang="en-US" sz="3100" kern="1200" dirty="0"/>
            <a:t>$125</a:t>
          </a:r>
        </a:p>
      </dsp:txBody>
      <dsp:txXfrm>
        <a:off x="2804159" y="156529"/>
        <a:ext cx="3741338" cy="929804"/>
      </dsp:txXfrm>
    </dsp:sp>
    <dsp:sp modelId="{665334E2-ADCB-4D67-91E6-B6AB53944125}">
      <dsp:nvSpPr>
        <dsp:cNvPr id="0" name=""/>
        <dsp:cNvSpPr/>
      </dsp:nvSpPr>
      <dsp:spPr>
        <a:xfrm>
          <a:off x="0" y="1562"/>
          <a:ext cx="2804160" cy="123973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62081"/>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2 Years</a:t>
          </a:r>
        </a:p>
        <a:p>
          <a:pPr marL="285750" lvl="1" indent="-285750" algn="l" defTabSz="1377950">
            <a:lnSpc>
              <a:spcPct val="90000"/>
            </a:lnSpc>
            <a:spcBef>
              <a:spcPct val="0"/>
            </a:spcBef>
            <a:spcAft>
              <a:spcPct val="15000"/>
            </a:spcAft>
            <a:buChar char="•"/>
          </a:pPr>
          <a:r>
            <a:rPr lang="en-US" sz="3100" kern="1200" dirty="0"/>
            <a:t>$200</a:t>
          </a:r>
        </a:p>
      </dsp:txBody>
      <dsp:txXfrm>
        <a:off x="2804159" y="1520241"/>
        <a:ext cx="3741338" cy="929804"/>
      </dsp:txXfrm>
    </dsp:sp>
    <dsp:sp modelId="{98C668FB-F0FF-4E1F-A716-2A73DBE2AF6C}">
      <dsp:nvSpPr>
        <dsp:cNvPr id="0" name=""/>
        <dsp:cNvSpPr/>
      </dsp:nvSpPr>
      <dsp:spPr>
        <a:xfrm>
          <a:off x="0" y="1365274"/>
          <a:ext cx="2804160" cy="123973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1425793"/>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6 Years</a:t>
          </a:r>
        </a:p>
        <a:p>
          <a:pPr marL="285750" lvl="1" indent="-285750" algn="l" defTabSz="1377950">
            <a:lnSpc>
              <a:spcPct val="90000"/>
            </a:lnSpc>
            <a:spcBef>
              <a:spcPct val="0"/>
            </a:spcBef>
            <a:spcAft>
              <a:spcPct val="15000"/>
            </a:spcAft>
            <a:buChar char="•"/>
          </a:pPr>
          <a:r>
            <a:rPr lang="en-US" sz="3100" kern="1200" dirty="0"/>
            <a:t>$700</a:t>
          </a:r>
        </a:p>
      </dsp:txBody>
      <dsp:txXfrm>
        <a:off x="2804159" y="2883953"/>
        <a:ext cx="3741338" cy="929804"/>
      </dsp:txXfrm>
    </dsp:sp>
    <dsp:sp modelId="{A073E6DB-76E6-4D97-8D30-35C80C852E8A}">
      <dsp:nvSpPr>
        <dsp:cNvPr id="0" name=""/>
        <dsp:cNvSpPr/>
      </dsp:nvSpPr>
      <dsp:spPr>
        <a:xfrm>
          <a:off x="0" y="2728986"/>
          <a:ext cx="2804160" cy="1239738"/>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89505"/>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10 Years</a:t>
          </a:r>
        </a:p>
        <a:p>
          <a:pPr marL="285750" lvl="1" indent="-285750" algn="l" defTabSz="1377950">
            <a:lnSpc>
              <a:spcPct val="90000"/>
            </a:lnSpc>
            <a:spcBef>
              <a:spcPct val="0"/>
            </a:spcBef>
            <a:spcAft>
              <a:spcPct val="15000"/>
            </a:spcAft>
            <a:buChar char="•"/>
          </a:pPr>
          <a:r>
            <a:rPr lang="en-US" sz="3100" kern="1200" dirty="0"/>
            <a:t>$1000</a:t>
          </a:r>
        </a:p>
      </dsp:txBody>
      <dsp:txXfrm>
        <a:off x="2804159" y="4247666"/>
        <a:ext cx="3741338" cy="929804"/>
      </dsp:txXfrm>
    </dsp:sp>
    <dsp:sp modelId="{0563A39D-D8FA-43FE-AC2B-74E85C9B4CE5}">
      <dsp:nvSpPr>
        <dsp:cNvPr id="0" name=""/>
        <dsp:cNvSpPr/>
      </dsp:nvSpPr>
      <dsp:spPr>
        <a:xfrm>
          <a:off x="0" y="4092699"/>
          <a:ext cx="2804160" cy="1239738"/>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4153218"/>
        <a:ext cx="2683122" cy="1118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0DE07-3566-427C-BBE7-A53718528D74}">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WO1</a:t>
          </a:r>
        </a:p>
        <a:p>
          <a:pPr marL="228600" lvl="1" indent="-228600" algn="l" defTabSz="1200150">
            <a:lnSpc>
              <a:spcPct val="90000"/>
            </a:lnSpc>
            <a:spcBef>
              <a:spcPct val="0"/>
            </a:spcBef>
            <a:spcAft>
              <a:spcPct val="15000"/>
            </a:spcAft>
            <a:buChar char="•"/>
          </a:pPr>
          <a:r>
            <a:rPr lang="en-US" sz="2700" kern="1200" dirty="0"/>
            <a:t>$182 - $555 </a:t>
          </a:r>
          <a:r>
            <a:rPr lang="en-US" sz="1400" kern="1200" dirty="0"/>
            <a:t>per month</a:t>
          </a:r>
        </a:p>
      </dsp:txBody>
      <dsp:txXfrm>
        <a:off x="2804159" y="156529"/>
        <a:ext cx="3741338" cy="929804"/>
      </dsp:txXfrm>
    </dsp:sp>
    <dsp:sp modelId="{8B11F516-A53E-488D-A77B-B0CE43374CE0}">
      <dsp:nvSpPr>
        <dsp:cNvPr id="0" name=""/>
        <dsp:cNvSpPr/>
      </dsp:nvSpPr>
      <dsp:spPr>
        <a:xfrm>
          <a:off x="0" y="76194"/>
          <a:ext cx="2804160" cy="1239738"/>
        </a:xfrm>
        <a:prstGeom prst="roundRect">
          <a:avLst/>
        </a:prstGeom>
        <a:blipFill rotWithShape="0">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36713"/>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CW2</a:t>
          </a:r>
        </a:p>
        <a:p>
          <a:pPr marL="228600" lvl="1" indent="-228600" algn="l" defTabSz="1200150">
            <a:lnSpc>
              <a:spcPct val="90000"/>
            </a:lnSpc>
            <a:spcBef>
              <a:spcPct val="0"/>
            </a:spcBef>
            <a:spcAft>
              <a:spcPct val="15000"/>
            </a:spcAft>
            <a:buChar char="•"/>
          </a:pPr>
          <a:r>
            <a:rPr lang="en-US" sz="2700" kern="1200" dirty="0"/>
            <a:t>$210 - $625 </a:t>
          </a:r>
          <a:r>
            <a:rPr lang="en-US" sz="1400" kern="1200" dirty="0"/>
            <a:t>per month </a:t>
          </a:r>
        </a:p>
      </dsp:txBody>
      <dsp:txXfrm>
        <a:off x="2804159" y="1520241"/>
        <a:ext cx="3741338" cy="929804"/>
      </dsp:txXfrm>
    </dsp:sp>
    <dsp:sp modelId="{98C668FB-F0FF-4E1F-A716-2A73DBE2AF6C}">
      <dsp:nvSpPr>
        <dsp:cNvPr id="0" name=""/>
        <dsp:cNvSpPr/>
      </dsp:nvSpPr>
      <dsp:spPr>
        <a:xfrm>
          <a:off x="0" y="3962402"/>
          <a:ext cx="2804160" cy="1239738"/>
        </a:xfrm>
        <a:prstGeom prst="roundRect">
          <a:avLst/>
        </a:prstGeom>
        <a:blipFill rotWithShape="0">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4022921"/>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CW3</a:t>
          </a:r>
        </a:p>
        <a:p>
          <a:pPr marL="228600" lvl="1" indent="-228600" algn="l" defTabSz="1200150">
            <a:lnSpc>
              <a:spcPct val="90000"/>
            </a:lnSpc>
            <a:spcBef>
              <a:spcPct val="0"/>
            </a:spcBef>
            <a:spcAft>
              <a:spcPct val="15000"/>
            </a:spcAft>
            <a:buChar char="•"/>
          </a:pPr>
          <a:r>
            <a:rPr lang="en-US" sz="2700" kern="1200" dirty="0"/>
            <a:t>$210 - $695 </a:t>
          </a:r>
          <a:r>
            <a:rPr lang="en-US" sz="1400" kern="1200" dirty="0"/>
            <a:t>per month</a:t>
          </a:r>
        </a:p>
      </dsp:txBody>
      <dsp:txXfrm>
        <a:off x="2804159" y="2883953"/>
        <a:ext cx="3741338" cy="929804"/>
      </dsp:txXfrm>
    </dsp:sp>
    <dsp:sp modelId="{A073E6DB-76E6-4D97-8D30-35C80C852E8A}">
      <dsp:nvSpPr>
        <dsp:cNvPr id="0" name=""/>
        <dsp:cNvSpPr/>
      </dsp:nvSpPr>
      <dsp:spPr>
        <a:xfrm>
          <a:off x="0" y="2667000"/>
          <a:ext cx="2804160" cy="1239738"/>
        </a:xfrm>
        <a:prstGeom prst="roundRect">
          <a:avLst/>
        </a:prstGeom>
        <a:blipFill rotWithShape="0">
          <a:blip xmlns:r="http://schemas.openxmlformats.org/officeDocument/2006/relationships" r:embed="rId3"/>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27519"/>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CW4 &amp; CW5</a:t>
          </a:r>
        </a:p>
        <a:p>
          <a:pPr marL="228600" lvl="1" indent="-228600" algn="l" defTabSz="1200150">
            <a:lnSpc>
              <a:spcPct val="90000"/>
            </a:lnSpc>
            <a:spcBef>
              <a:spcPct val="0"/>
            </a:spcBef>
            <a:spcAft>
              <a:spcPct val="15000"/>
            </a:spcAft>
            <a:buChar char="•"/>
          </a:pPr>
          <a:r>
            <a:rPr lang="en-US" sz="2700" kern="1200" dirty="0"/>
            <a:t>$210 - $730 </a:t>
          </a:r>
          <a:r>
            <a:rPr lang="en-US" sz="1400" kern="1200" dirty="0"/>
            <a:t>per month</a:t>
          </a:r>
        </a:p>
      </dsp:txBody>
      <dsp:txXfrm>
        <a:off x="2804159" y="4247666"/>
        <a:ext cx="3741338" cy="929804"/>
      </dsp:txXfrm>
    </dsp:sp>
    <dsp:sp modelId="{0563A39D-D8FA-43FE-AC2B-74E85C9B4CE5}">
      <dsp:nvSpPr>
        <dsp:cNvPr id="0" name=""/>
        <dsp:cNvSpPr/>
      </dsp:nvSpPr>
      <dsp:spPr>
        <a:xfrm>
          <a:off x="0" y="1371597"/>
          <a:ext cx="2804160" cy="1239738"/>
        </a:xfrm>
        <a:prstGeom prst="roundRect">
          <a:avLst/>
        </a:prstGeom>
        <a:blipFill rotWithShape="0">
          <a:blip xmlns:r="http://schemas.openxmlformats.org/officeDocument/2006/relationships" r:embed="rId4"/>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432116"/>
        <a:ext cx="2683122" cy="11187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hangingPunct="1">
              <a:defRPr sz="1200">
                <a:latin typeface="Arial" pitchFamily="34" charset="0"/>
                <a:cs typeface="+mn-cs"/>
              </a:defRPr>
            </a:lvl1pPr>
          </a:lstStyle>
          <a:p>
            <a:pPr>
              <a:defRPr/>
            </a:pP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eaLnBrk="1" hangingPunct="1">
              <a:defRPr sz="1200">
                <a:latin typeface="Arial" pitchFamily="34" charset="0"/>
                <a:cs typeface="+mn-cs"/>
              </a:defRPr>
            </a:lvl1pPr>
          </a:lstStyle>
          <a:p>
            <a:pPr>
              <a:defRPr/>
            </a:pPr>
            <a:fld id="{8CEC81BF-53F9-4089-84B4-CD080DAF64B0}" type="datetimeFigureOut">
              <a:rPr lang="en-US"/>
              <a:pPr>
                <a:defRPr/>
              </a:pPr>
              <a:t>6/24/2025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eaLnBrk="1" hangingPunct="1">
              <a:defRPr sz="1200">
                <a:latin typeface="Arial" pitchFamily="34" charset="0"/>
                <a:cs typeface="+mn-cs"/>
              </a:defRPr>
            </a:lvl1pPr>
          </a:lstStyle>
          <a:p>
            <a:pPr>
              <a:defRPr/>
            </a:pP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fld id="{824F006C-385D-485C-9AE0-9EFC36A70E27}" type="slidenum">
              <a:rPr lang="en-US" altLang="en-US"/>
              <a:pPr/>
              <a:t>‹#›</a:t>
            </a:fld>
            <a:endParaRPr lang="en-US" altLang="en-US" dirty="0"/>
          </a:p>
        </p:txBody>
      </p:sp>
    </p:spTree>
    <p:extLst>
      <p:ext uri="{BB962C8B-B14F-4D97-AF65-F5344CB8AC3E}">
        <p14:creationId xmlns:p14="http://schemas.microsoft.com/office/powerpoint/2010/main" val="3674193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2EDEEA14-DA9C-47DF-B371-DB6643991256}" type="datetimeFigureOut">
              <a:rPr lang="en-US"/>
              <a:pPr>
                <a:defRPr/>
              </a:pPr>
              <a:t>6/24/2025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itchFamily="34" charset="0"/>
              </a:defRPr>
            </a:lvl1pPr>
          </a:lstStyle>
          <a:p>
            <a:fld id="{413133F8-9580-4A74-ADEA-77E2953AE6EB}" type="slidenum">
              <a:rPr lang="en-US" altLang="en-US"/>
              <a:pPr/>
              <a:t>‹#›</a:t>
            </a:fld>
            <a:endParaRPr lang="en-US" altLang="en-US" dirty="0"/>
          </a:p>
        </p:txBody>
      </p:sp>
    </p:spTree>
    <p:extLst>
      <p:ext uri="{BB962C8B-B14F-4D97-AF65-F5344CB8AC3E}">
        <p14:creationId xmlns:p14="http://schemas.microsoft.com/office/powerpoint/2010/main" val="80760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ilitarypay.defense.gov/Pay/Retirement/ActiveDuty.aspx"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litarypay.defense.gov/Pay/Retirement/" TargetMode="External"/><Relationship Id="rId4" Type="http://schemas.openxmlformats.org/officeDocument/2006/relationships/hyperlink" Target="https://militarypay.defense.gov/Pay/Retirement/Reserve.asp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Helvetica Neue"/>
              </a:rPr>
              <a:t>Retired Pay Multiplier</a:t>
            </a:r>
          </a:p>
          <a:p>
            <a:pPr algn="l" fontAlgn="base"/>
            <a:r>
              <a:rPr lang="en-US" b="0" i="0" dirty="0">
                <a:solidFill>
                  <a:srgbClr val="333333"/>
                </a:solidFill>
                <a:effectLst/>
                <a:latin typeface="Helvetica Neue"/>
              </a:rPr>
              <a:t>For both the Final Pay and High-36 retired pay plans, each year of service is worth 2.5% toward the retirement multiplier. For example, 20 years of service would equal a 50% multiplier. The years of service creditable are computed differently depending upon whether retirement is from full time active duty or from a reserve career. These differences are explained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and </a:t>
            </a:r>
            <a:r>
              <a:rPr lang="en-US" b="0" i="0" u="none" strike="noStrike" dirty="0">
                <a:solidFill>
                  <a:srgbClr val="084476"/>
                </a:solidFill>
                <a:effectLst/>
                <a:latin typeface="Helvetica Neue"/>
                <a:hlinkClick r:id="rId4"/>
              </a:rPr>
              <a:t>Reserve Retirement</a:t>
            </a:r>
            <a:r>
              <a:rPr lang="en-US" b="0" i="0" dirty="0">
                <a:solidFill>
                  <a:srgbClr val="333333"/>
                </a:solidFill>
                <a:effectLst/>
                <a:latin typeface="Helvetica Neue"/>
              </a:rPr>
              <a:t> pages.</a:t>
            </a:r>
          </a:p>
          <a:p>
            <a:pPr algn="l" fontAlgn="base"/>
            <a:r>
              <a:rPr lang="en-US" b="0" i="0" dirty="0">
                <a:solidFill>
                  <a:srgbClr val="333333"/>
                </a:solidFill>
                <a:effectLst/>
                <a:latin typeface="Helvetica Neue"/>
              </a:rPr>
              <a:t>For the REDUX retirement plan, which applies only to certain active duty retirements as described above, the High-36 multiplier is reduced by one percentage point for each year that the member has less than 30 years of service at retirement. For example, 20 years of service would equal a 40% multiplier. This is discussed more fully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page.</a:t>
            </a:r>
          </a:p>
          <a:p>
            <a:pPr algn="l" fontAlgn="base"/>
            <a:r>
              <a:rPr lang="en-US" b="0" i="0" dirty="0">
                <a:solidFill>
                  <a:srgbClr val="333333"/>
                </a:solidFill>
                <a:effectLst/>
                <a:latin typeface="Helvetica Neue"/>
              </a:rPr>
              <a:t>For disability retirement programs, the multiplier will be the higher of (a) the disability percentage assigned by the Service at retirement not to exceed 75%, or (b) the result of multiplying the number of years of service by the applicable retirement plan multiplier (e.g., 2.5% for High-36 or 2.0% for BRS).</a:t>
            </a:r>
          </a:p>
          <a:p>
            <a:pPr algn="l" fontAlgn="base"/>
            <a:r>
              <a:rPr lang="en-US" b="0" i="0" dirty="0">
                <a:solidFill>
                  <a:srgbClr val="333333"/>
                </a:solidFill>
                <a:effectLst/>
                <a:latin typeface="Helvetica Neue"/>
              </a:rPr>
              <a:t>In any case, the longer an individual serves, the higher the multiplier and the higher the retirement pay. For example:</a:t>
            </a:r>
          </a:p>
          <a:p>
            <a:pPr algn="l" fontAlgn="base"/>
            <a:endParaRPr lang="en-US" b="0" i="0" dirty="0">
              <a:solidFill>
                <a:srgbClr val="333333"/>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Please reference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Retirement (defense.gov)</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9</a:t>
            </a:fld>
            <a:endParaRPr lang="en-US" altLang="en-US" dirty="0"/>
          </a:p>
        </p:txBody>
      </p:sp>
    </p:spTree>
    <p:extLst>
      <p:ext uri="{BB962C8B-B14F-4D97-AF65-F5344CB8AC3E}">
        <p14:creationId xmlns:p14="http://schemas.microsoft.com/office/powerpoint/2010/main" val="4058318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21</a:t>
            </a:fld>
            <a:endParaRPr lang="en-US" altLang="en-US" dirty="0"/>
          </a:p>
        </p:txBody>
      </p:sp>
    </p:spTree>
    <p:extLst>
      <p:ext uri="{BB962C8B-B14F-4D97-AF65-F5344CB8AC3E}">
        <p14:creationId xmlns:p14="http://schemas.microsoft.com/office/powerpoint/2010/main" val="217730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24</a:t>
            </a:fld>
            <a:endParaRPr lang="en-US" altLang="en-US" dirty="0"/>
          </a:p>
        </p:txBody>
      </p:sp>
    </p:spTree>
    <p:extLst>
      <p:ext uri="{BB962C8B-B14F-4D97-AF65-F5344CB8AC3E}">
        <p14:creationId xmlns:p14="http://schemas.microsoft.com/office/powerpoint/2010/main" val="79123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27</a:t>
            </a:fld>
            <a:endParaRPr lang="en-US" altLang="en-US" dirty="0"/>
          </a:p>
        </p:txBody>
      </p:sp>
    </p:spTree>
    <p:extLst>
      <p:ext uri="{BB962C8B-B14F-4D97-AF65-F5344CB8AC3E}">
        <p14:creationId xmlns:p14="http://schemas.microsoft.com/office/powerpoint/2010/main" val="366490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28</a:t>
            </a:fld>
            <a:endParaRPr lang="en-US" altLang="en-US" dirty="0"/>
          </a:p>
        </p:txBody>
      </p:sp>
    </p:spTree>
    <p:extLst>
      <p:ext uri="{BB962C8B-B14F-4D97-AF65-F5344CB8AC3E}">
        <p14:creationId xmlns:p14="http://schemas.microsoft.com/office/powerpoint/2010/main" val="357228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0" indent="-302040">
              <a:spcBef>
                <a:spcPts val="529"/>
              </a:spcBef>
              <a:spcAft>
                <a:spcPts val="529"/>
              </a:spcAft>
              <a:buFont typeface="Arial" panose="020B0604020202020204" pitchFamily="34" charset="0"/>
              <a:buChar char="•"/>
            </a:pPr>
            <a:r>
              <a:rPr lang="en-US" sz="800" dirty="0"/>
              <a:t>Use checklist as a guide for the proper order of application when submitting</a:t>
            </a:r>
          </a:p>
          <a:p>
            <a:pPr marL="302040" indent="-302040">
              <a:spcBef>
                <a:spcPts val="529"/>
              </a:spcBef>
              <a:spcAft>
                <a:spcPts val="529"/>
              </a:spcAft>
              <a:buFont typeface="Arial" panose="020B0604020202020204" pitchFamily="34" charset="0"/>
              <a:buChar char="•"/>
            </a:pPr>
            <a:r>
              <a:rPr lang="en-US" sz="800" dirty="0"/>
              <a:t>S1 OIC/HR Tech (or equivalent)</a:t>
            </a:r>
          </a:p>
          <a:p>
            <a:pPr marL="785305" lvl="1" indent="-302040">
              <a:spcBef>
                <a:spcPts val="529"/>
              </a:spcBef>
              <a:spcAft>
                <a:spcPts val="529"/>
              </a:spcAft>
              <a:buFont typeface="Wingdings" panose="05000000000000000000" pitchFamily="2" charset="2"/>
              <a:buChar char="Ø"/>
            </a:pPr>
            <a:r>
              <a:rPr lang="en-US" sz="800" dirty="0"/>
              <a:t>Verifies not flagged/barred</a:t>
            </a:r>
          </a:p>
          <a:p>
            <a:pPr marL="785305" lvl="1" indent="-302040">
              <a:spcBef>
                <a:spcPts val="529"/>
              </a:spcBef>
              <a:spcAft>
                <a:spcPts val="529"/>
              </a:spcAft>
              <a:buFont typeface="Wingdings" panose="05000000000000000000" pitchFamily="2" charset="2"/>
              <a:buChar char="Ø"/>
            </a:pPr>
            <a:r>
              <a:rPr lang="en-US" sz="800" dirty="0"/>
              <a:t>Confirms tattoo documentation ICW AR 670-1</a:t>
            </a:r>
          </a:p>
          <a:p>
            <a:pPr marL="785305" lvl="1" indent="-302040">
              <a:spcBef>
                <a:spcPts val="529"/>
              </a:spcBef>
              <a:spcAft>
                <a:spcPts val="529"/>
              </a:spcAft>
              <a:buFont typeface="Wingdings" panose="05000000000000000000" pitchFamily="2" charset="2"/>
              <a:buChar char="Ø"/>
            </a:pPr>
            <a:r>
              <a:rPr lang="en-US" sz="800" dirty="0"/>
              <a:t>Administrative review</a:t>
            </a:r>
          </a:p>
          <a:p>
            <a:pPr marL="785305" lvl="1" indent="-302040">
              <a:spcBef>
                <a:spcPts val="529"/>
              </a:spcBef>
              <a:spcAft>
                <a:spcPts val="529"/>
              </a:spcAft>
              <a:buFont typeface="Wingdings" panose="05000000000000000000" pitchFamily="2" charset="2"/>
              <a:buChar char="Ø"/>
            </a:pPr>
            <a:r>
              <a:rPr lang="en-US" sz="800" dirty="0"/>
              <a:t>Verify not on DS Duty</a:t>
            </a:r>
          </a:p>
          <a:p>
            <a:pPr marL="302040" indent="-302040">
              <a:spcBef>
                <a:spcPts val="529"/>
              </a:spcBef>
              <a:spcAft>
                <a:spcPts val="529"/>
              </a:spcAft>
              <a:buFont typeface="Arial" panose="020B0604020202020204" pitchFamily="34" charset="0"/>
              <a:buChar char="•"/>
            </a:pPr>
            <a:r>
              <a:rPr lang="en-US" sz="800" dirty="0"/>
              <a:t>Recommending SWO</a:t>
            </a:r>
          </a:p>
          <a:p>
            <a:pPr marL="785305" lvl="1" indent="-302040">
              <a:spcBef>
                <a:spcPts val="529"/>
              </a:spcBef>
              <a:spcAft>
                <a:spcPts val="529"/>
              </a:spcAft>
              <a:buFont typeface="Wingdings" panose="05000000000000000000" pitchFamily="2" charset="2"/>
              <a:buChar char="Ø"/>
            </a:pPr>
            <a:r>
              <a:rPr lang="en-US" sz="800" dirty="0"/>
              <a:t>Final application review</a:t>
            </a:r>
          </a:p>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33</a:t>
            </a:fld>
            <a:endParaRPr lang="en-US" altLang="en-US" dirty="0"/>
          </a:p>
        </p:txBody>
      </p:sp>
    </p:spTree>
    <p:extLst>
      <p:ext uri="{BB962C8B-B14F-4D97-AF65-F5344CB8AC3E}">
        <p14:creationId xmlns:p14="http://schemas.microsoft.com/office/powerpoint/2010/main" val="245527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35</a:t>
            </a:fld>
            <a:endParaRPr lang="en-US" altLang="en-US" dirty="0"/>
          </a:p>
        </p:txBody>
      </p:sp>
    </p:spTree>
    <p:extLst>
      <p:ext uri="{BB962C8B-B14F-4D97-AF65-F5344CB8AC3E}">
        <p14:creationId xmlns:p14="http://schemas.microsoft.com/office/powerpoint/2010/main" val="79899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37</a:t>
            </a:fld>
            <a:endParaRPr lang="en-US" altLang="en-US" dirty="0"/>
          </a:p>
        </p:txBody>
      </p:sp>
    </p:spTree>
    <p:extLst>
      <p:ext uri="{BB962C8B-B14F-4D97-AF65-F5344CB8AC3E}">
        <p14:creationId xmlns:p14="http://schemas.microsoft.com/office/powerpoint/2010/main" val="141178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Warrant Officer Recruiting Company would like to express our sincerest gratitude for your support and efforts.  As vital members of the accession's enterprise, your responsiveness and collaboration are pivotal to every event, whether in person or online, and mission success.  Your contributions enable this company to remain motivated and accurately representative the cohort’s diversity to all service branches and components.</a:t>
            </a:r>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38</a:t>
            </a:fld>
            <a:endParaRPr lang="en-US" altLang="en-US" dirty="0"/>
          </a:p>
        </p:txBody>
      </p:sp>
    </p:spTree>
    <p:extLst>
      <p:ext uri="{BB962C8B-B14F-4D97-AF65-F5344CB8AC3E}">
        <p14:creationId xmlns:p14="http://schemas.microsoft.com/office/powerpoint/2010/main" val="24901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IAW AR 600-88</a:t>
            </a:r>
          </a:p>
          <a:p>
            <a:endParaRPr lang="en-US" dirty="0"/>
          </a:p>
          <a:p>
            <a:r>
              <a:rPr lang="en-US" dirty="0"/>
              <a:t>SEA PAY IS GIVEN WHILE ASSIGNED TO A VESSSEL (SEA TIME)</a:t>
            </a:r>
          </a:p>
          <a:p>
            <a:endParaRPr lang="en-US" dirty="0"/>
          </a:p>
          <a:p>
            <a:r>
              <a:rPr lang="en-US" dirty="0"/>
              <a:t>THE AMOUNT IS BASED ON RANK AND TOTAL SEA TIME</a:t>
            </a:r>
          </a:p>
          <a:p>
            <a:endParaRPr lang="en-US" dirty="0"/>
          </a:p>
          <a:p>
            <a:r>
              <a:rPr lang="en-US" dirty="0"/>
              <a:t>A WO1 WITH ZERO SEA TIME STARTS AT $182 PER MONTH A CW2,CW3, OR CW4 WITH ZERO SEA TIME STARTS AT $210 PER MONTH </a:t>
            </a:r>
          </a:p>
          <a:p>
            <a:endParaRPr lang="en-US" dirty="0"/>
          </a:p>
          <a:p>
            <a:r>
              <a:rPr lang="en-US" dirty="0"/>
              <a:t>THE AMOUNT PER MONTH GROWS INCREMENTALLY BASED ON TOTAL YEARS OF SEA TIME, WILL INCREASE WHEN A HIGHER RANK IS ACHIEVED</a:t>
            </a:r>
          </a:p>
          <a:p>
            <a:endParaRPr lang="en-US" dirty="0"/>
          </a:p>
          <a:p>
            <a:r>
              <a:rPr lang="en-US" dirty="0"/>
              <a:t>THE MAX IS $730 PER MONTH AS A CW5 WITH OVER </a:t>
            </a:r>
            <a:r>
              <a:rPr lang="en-US"/>
              <a:t>14 YEARS TOTAL SEA TIME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11</a:t>
            </a:fld>
            <a:endParaRPr lang="en-US" altLang="en-US" dirty="0"/>
          </a:p>
        </p:txBody>
      </p:sp>
    </p:spTree>
    <p:extLst>
      <p:ext uri="{BB962C8B-B14F-4D97-AF65-F5344CB8AC3E}">
        <p14:creationId xmlns:p14="http://schemas.microsoft.com/office/powerpoint/2010/main" val="72123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12</a:t>
            </a:fld>
            <a:endParaRPr lang="en-US" altLang="en-US" dirty="0"/>
          </a:p>
        </p:txBody>
      </p:sp>
    </p:spTree>
    <p:extLst>
      <p:ext uri="{BB962C8B-B14F-4D97-AF65-F5344CB8AC3E}">
        <p14:creationId xmlns:p14="http://schemas.microsoft.com/office/powerpoint/2010/main" val="330311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13</a:t>
            </a:fld>
            <a:endParaRPr lang="en-US" altLang="en-US" dirty="0"/>
          </a:p>
        </p:txBody>
      </p:sp>
    </p:spTree>
    <p:extLst>
      <p:ext uri="{BB962C8B-B14F-4D97-AF65-F5344CB8AC3E}">
        <p14:creationId xmlns:p14="http://schemas.microsoft.com/office/powerpoint/2010/main" val="64194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14</a:t>
            </a:fld>
            <a:endParaRPr lang="en-US" altLang="en-US" dirty="0"/>
          </a:p>
        </p:txBody>
      </p:sp>
    </p:spTree>
    <p:extLst>
      <p:ext uri="{BB962C8B-B14F-4D97-AF65-F5344CB8AC3E}">
        <p14:creationId xmlns:p14="http://schemas.microsoft.com/office/powerpoint/2010/main" val="99780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15</a:t>
            </a:fld>
            <a:endParaRPr lang="en-US" altLang="en-US" dirty="0"/>
          </a:p>
        </p:txBody>
      </p:sp>
    </p:spTree>
    <p:extLst>
      <p:ext uri="{BB962C8B-B14F-4D97-AF65-F5344CB8AC3E}">
        <p14:creationId xmlns:p14="http://schemas.microsoft.com/office/powerpoint/2010/main" val="344557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16</a:t>
            </a:fld>
            <a:endParaRPr lang="en-US" altLang="en-US" dirty="0"/>
          </a:p>
        </p:txBody>
      </p:sp>
    </p:spTree>
    <p:extLst>
      <p:ext uri="{BB962C8B-B14F-4D97-AF65-F5344CB8AC3E}">
        <p14:creationId xmlns:p14="http://schemas.microsoft.com/office/powerpoint/2010/main" val="20230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17</a:t>
            </a:fld>
            <a:endParaRPr lang="en-US" altLang="en-US"/>
          </a:p>
        </p:txBody>
      </p:sp>
    </p:spTree>
    <p:extLst>
      <p:ext uri="{BB962C8B-B14F-4D97-AF65-F5344CB8AC3E}">
        <p14:creationId xmlns:p14="http://schemas.microsoft.com/office/powerpoint/2010/main" val="75298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18</a:t>
            </a:fld>
            <a:endParaRPr lang="en-US" altLang="en-US" dirty="0"/>
          </a:p>
        </p:txBody>
      </p:sp>
    </p:spTree>
    <p:extLst>
      <p:ext uri="{BB962C8B-B14F-4D97-AF65-F5344CB8AC3E}">
        <p14:creationId xmlns:p14="http://schemas.microsoft.com/office/powerpoint/2010/main" val="261874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lstStyle>
            <a:lvl1pPr>
              <a:defRPr sz="3600" b="1">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a:prstGeom prst="rect">
            <a:avLst/>
          </a:prstGeom>
        </p:spPr>
        <p:txBody>
          <a:bodyPr anchor="ctr"/>
          <a:lstStyle>
            <a:lvl1pPr>
              <a:defRPr sz="4000" b="1">
                <a:solidFill>
                  <a:schemeClr val="tx1"/>
                </a:solidFill>
                <a:latin typeface="+mn-lt"/>
              </a:defRPr>
            </a:lvl1pPr>
          </a:lstStyle>
          <a:p>
            <a:r>
              <a:rPr lang="en-US" dirty="0"/>
              <a:t>Click to edit Master title style</a:t>
            </a:r>
          </a:p>
        </p:txBody>
      </p:sp>
      <p:sp>
        <p:nvSpPr>
          <p:cNvPr id="6" name="Rectangle 6"/>
          <p:cNvSpPr txBox="1">
            <a:spLocks noChangeArrowheads="1"/>
          </p:cNvSpPr>
          <p:nvPr userDrawn="1"/>
        </p:nvSpPr>
        <p:spPr>
          <a:xfrm>
            <a:off x="0" y="6370638"/>
            <a:ext cx="2133600" cy="476250"/>
          </a:xfrm>
          <a:prstGeom prst="rect">
            <a:avLst/>
          </a:prstGeom>
        </p:spPr>
        <p:txBody>
          <a:bodyPr vert="horz" wrap="square" lIns="91440" tIns="45720" rIns="91440" bIns="45720" numCol="1" anchor="b"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alt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369050"/>
            <a:ext cx="9131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400" b="1" dirty="0">
                <a:solidFill>
                  <a:srgbClr val="00B050"/>
                </a:solidFill>
              </a:rPr>
              <a:t>UNCLASSIFIED</a:t>
            </a:r>
          </a:p>
        </p:txBody>
      </p:sp>
      <p:pic>
        <p:nvPicPr>
          <p:cNvPr id="4" name="Picture 3"/>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912" b="96168" l="10000" r="90000">
                        <a14:foregroundMark x1="19765" y1="34124" x2="19765" y2="34124"/>
                        <a14:foregroundMark x1="17294" y1="31569" x2="17294" y2="31569"/>
                        <a14:foregroundMark x1="39176" y1="15876" x2="39176" y2="15876"/>
                        <a14:foregroundMark x1="50754" y1="63813" x2="50754" y2="63813"/>
                      </a14:backgroundRemoval>
                    </a14:imgEffect>
                  </a14:imgLayer>
                </a14:imgProps>
              </a:ext>
              <a:ext uri="{28A0092B-C50C-407E-A947-70E740481C1C}">
                <a14:useLocalDpi xmlns:a14="http://schemas.microsoft.com/office/drawing/2010/main" val="0"/>
              </a:ext>
            </a:extLst>
          </a:blip>
          <a:stretch>
            <a:fillRect/>
          </a:stretch>
        </p:blipFill>
        <p:spPr>
          <a:xfrm>
            <a:off x="-228600" y="52699"/>
            <a:ext cx="1654709" cy="1066800"/>
          </a:xfrm>
          <a:prstGeom prst="rect">
            <a:avLst/>
          </a:prstGeom>
        </p:spPr>
      </p:pic>
      <p:pic>
        <p:nvPicPr>
          <p:cNvPr id="5" name="Picture 4" descr="Logo&#10;&#10;Description automatically generated">
            <a:extLst>
              <a:ext uri="{FF2B5EF4-FFF2-40B4-BE49-F238E27FC236}">
                <a16:creationId xmlns:a16="http://schemas.microsoft.com/office/drawing/2014/main" id="{9984E198-023B-789B-2309-5B8BA032538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001000" y="109847"/>
            <a:ext cx="1066799" cy="1066799"/>
          </a:xfrm>
          <a:prstGeom prst="rect">
            <a:avLst/>
          </a:prstGeom>
        </p:spPr>
      </p:pic>
    </p:spTree>
  </p:cSld>
  <p:clrMap bg1="dk1" tx1="lt1" bg2="dk2" tx2="lt2" accent1="accent1" accent2="accent2" accent3="accent3" accent4="accent4" accent5="accent5" accent6="accent6" hlink="hlink" folHlink="folHlink"/>
  <p:sldLayoutIdLst>
    <p:sldLayoutId id="2147484397" r:id="rId1"/>
    <p:sldLayoutId id="2147484398" r:id="rId2"/>
  </p:sldLayoutIdLst>
  <p:transition advClick="0"/>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21081" algn="ctr" defTabSz="913805" rtl="0" fontAlgn="base">
        <a:spcBef>
          <a:spcPct val="0"/>
        </a:spcBef>
        <a:spcAft>
          <a:spcPct val="0"/>
        </a:spcAft>
        <a:defRPr sz="4400">
          <a:solidFill>
            <a:schemeClr val="tx2"/>
          </a:solidFill>
          <a:latin typeface="Arial" charset="0"/>
        </a:defRPr>
      </a:lvl6pPr>
      <a:lvl7pPr marL="842162" algn="ctr" defTabSz="913805" rtl="0" fontAlgn="base">
        <a:spcBef>
          <a:spcPct val="0"/>
        </a:spcBef>
        <a:spcAft>
          <a:spcPct val="0"/>
        </a:spcAft>
        <a:defRPr sz="4400">
          <a:solidFill>
            <a:schemeClr val="tx2"/>
          </a:solidFill>
          <a:latin typeface="Arial" charset="0"/>
        </a:defRPr>
      </a:lvl7pPr>
      <a:lvl8pPr marL="1263244" algn="ctr" defTabSz="913805" rtl="0" fontAlgn="base">
        <a:spcBef>
          <a:spcPct val="0"/>
        </a:spcBef>
        <a:spcAft>
          <a:spcPct val="0"/>
        </a:spcAft>
        <a:defRPr sz="4400">
          <a:solidFill>
            <a:schemeClr val="tx2"/>
          </a:solidFill>
          <a:latin typeface="Arial" charset="0"/>
        </a:defRPr>
      </a:lvl8pPr>
      <a:lvl9pPr marL="1684325" algn="ctr" defTabSz="913805"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hyperlink" Target="file:///\\ac0hqwsss01p\inter$\hq\warrant\download\Warrant%20Officer%20Documents\A160_RFilled.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Warrant Officer Applicant Brief</a:t>
            </a:r>
          </a:p>
        </p:txBody>
      </p:sp>
      <p:grpSp>
        <p:nvGrpSpPr>
          <p:cNvPr id="39" name="Group 38"/>
          <p:cNvGrpSpPr/>
          <p:nvPr/>
        </p:nvGrpSpPr>
        <p:grpSpPr>
          <a:xfrm>
            <a:off x="756135" y="1302592"/>
            <a:ext cx="7620000" cy="4661104"/>
            <a:chOff x="1295399" y="1843408"/>
            <a:chExt cx="5791200" cy="3388127"/>
          </a:xfrm>
        </p:grpSpPr>
        <p:sp>
          <p:nvSpPr>
            <p:cNvPr id="38" name="Rectangle 37"/>
            <p:cNvSpPr/>
            <p:nvPr/>
          </p:nvSpPr>
          <p:spPr>
            <a:xfrm>
              <a:off x="1295399" y="1843408"/>
              <a:ext cx="5791200" cy="3388127"/>
            </a:xfrm>
            <a:prstGeom prst="rect">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1295400" y="1933445"/>
              <a:ext cx="5667646" cy="3206644"/>
              <a:chOff x="1295400" y="1933445"/>
              <a:chExt cx="5667646" cy="3206644"/>
            </a:xfrm>
          </p:grpSpPr>
          <p:grpSp>
            <p:nvGrpSpPr>
              <p:cNvPr id="26" name="Group 25"/>
              <p:cNvGrpSpPr/>
              <p:nvPr/>
            </p:nvGrpSpPr>
            <p:grpSpPr>
              <a:xfrm>
                <a:off x="1295400" y="2207249"/>
                <a:ext cx="5667646" cy="2932840"/>
                <a:chOff x="1295400" y="2209800"/>
                <a:chExt cx="5667646" cy="2932840"/>
              </a:xfrm>
            </p:grpSpPr>
            <p:grpSp>
              <p:nvGrpSpPr>
                <p:cNvPr id="27" name="Group 26"/>
                <p:cNvGrpSpPr/>
                <p:nvPr/>
              </p:nvGrpSpPr>
              <p:grpSpPr>
                <a:xfrm>
                  <a:off x="1295400" y="2209800"/>
                  <a:ext cx="5667646" cy="2743200"/>
                  <a:chOff x="357458" y="2209800"/>
                  <a:chExt cx="6543137" cy="3048000"/>
                </a:xfrm>
              </p:grpSpPr>
              <p:cxnSp>
                <p:nvCxnSpPr>
                  <p:cNvPr id="29" name="Straight Connector 28"/>
                  <p:cNvCxnSpPr/>
                  <p:nvPr/>
                </p:nvCxnSpPr>
                <p:spPr>
                  <a:xfrm>
                    <a:off x="3436435" y="4072467"/>
                    <a:ext cx="3352800"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2037632" y="5105400"/>
                    <a:ext cx="4834077"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1" name="Straight Connector 30"/>
                  <p:cNvCxnSpPr/>
                  <p:nvPr/>
                </p:nvCxnSpPr>
                <p:spPr>
                  <a:xfrm>
                    <a:off x="2037631" y="2258568"/>
                    <a:ext cx="4834077" cy="0"/>
                  </a:xfrm>
                  <a:prstGeom prst="line">
                    <a:avLst/>
                  </a:prstGeom>
                  <a:ln/>
                </p:spPr>
                <p:style>
                  <a:lnRef idx="2">
                    <a:schemeClr val="accent3"/>
                  </a:lnRef>
                  <a:fillRef idx="0">
                    <a:schemeClr val="accent3"/>
                  </a:fillRef>
                  <a:effectRef idx="1">
                    <a:schemeClr val="accent3"/>
                  </a:effectRef>
                  <a:fontRef idx="minor">
                    <a:schemeClr val="tx1"/>
                  </a:fontRef>
                </p:style>
              </p:cxnSp>
              <p:pic>
                <p:nvPicPr>
                  <p:cNvPr id="32" name="Picture 3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7458" y="2209800"/>
                    <a:ext cx="3223941" cy="3048000"/>
                  </a:xfrm>
                  <a:prstGeom prst="rect">
                    <a:avLst/>
                  </a:prstGeom>
                </p:spPr>
              </p:pic>
              <p:sp>
                <p:nvSpPr>
                  <p:cNvPr id="33" name="TextBox 32"/>
                  <p:cNvSpPr txBox="1"/>
                  <p:nvPr/>
                </p:nvSpPr>
                <p:spPr>
                  <a:xfrm>
                    <a:off x="3464695" y="2567214"/>
                    <a:ext cx="3290308" cy="1242894"/>
                  </a:xfrm>
                  <a:prstGeom prst="rect">
                    <a:avLst/>
                  </a:prstGeom>
                  <a:noFill/>
                </p:spPr>
                <p:txBody>
                  <a:bodyPr wrap="square" rtlCol="0">
                    <a:spAutoFit/>
                  </a:bodyPr>
                  <a:lstStyle/>
                  <a:p>
                    <a:pPr algn="ctr">
                      <a:spcAft>
                        <a:spcPts val="600"/>
                      </a:spcAft>
                    </a:pPr>
                    <a:r>
                      <a:rPr lang="en-US" sz="2800" b="1" dirty="0"/>
                      <a:t>U.S. ARMY</a:t>
                    </a:r>
                  </a:p>
                  <a:p>
                    <a:pPr algn="ctr">
                      <a:spcAft>
                        <a:spcPts val="600"/>
                      </a:spcAft>
                    </a:pPr>
                    <a:r>
                      <a:rPr lang="en-US" sz="2800" b="1" dirty="0"/>
                      <a:t>WARRANT OFFICER </a:t>
                    </a:r>
                  </a:p>
                  <a:p>
                    <a:pPr algn="ctr">
                      <a:spcAft>
                        <a:spcPts val="600"/>
                      </a:spcAft>
                    </a:pPr>
                    <a:r>
                      <a:rPr lang="en-US" sz="2800" b="1" dirty="0"/>
                      <a:t>RECRUITING </a:t>
                    </a:r>
                  </a:p>
                </p:txBody>
              </p:sp>
              <p:sp>
                <p:nvSpPr>
                  <p:cNvPr id="34" name="TextBox 33"/>
                  <p:cNvSpPr txBox="1"/>
                  <p:nvPr/>
                </p:nvSpPr>
                <p:spPr>
                  <a:xfrm>
                    <a:off x="5737161" y="4573628"/>
                    <a:ext cx="1163434" cy="571731"/>
                  </a:xfrm>
                  <a:prstGeom prst="rect">
                    <a:avLst/>
                  </a:prstGeom>
                  <a:noFill/>
                </p:spPr>
                <p:txBody>
                  <a:bodyPr wrap="none" rtlCol="0">
                    <a:spAutoFit/>
                  </a:bodyPr>
                  <a:lstStyle/>
                  <a:p>
                    <a:r>
                      <a:rPr lang="en-US" sz="4000" b="1" dirty="0"/>
                      <a:t>1918</a:t>
                    </a:r>
                  </a:p>
                </p:txBody>
              </p:sp>
              <p:sp>
                <p:nvSpPr>
                  <p:cNvPr id="35" name="TextBox 34"/>
                  <p:cNvSpPr txBox="1"/>
                  <p:nvPr/>
                </p:nvSpPr>
                <p:spPr>
                  <a:xfrm>
                    <a:off x="2819400" y="4780226"/>
                    <a:ext cx="3060765" cy="323153"/>
                  </a:xfrm>
                  <a:prstGeom prst="rect">
                    <a:avLst/>
                  </a:prstGeom>
                  <a:noFill/>
                </p:spPr>
                <p:txBody>
                  <a:bodyPr wrap="none" rtlCol="0">
                    <a:spAutoFit/>
                  </a:bodyPr>
                  <a:lstStyle/>
                  <a:p>
                    <a:r>
                      <a:rPr lang="en-US" sz="2000" i="1" dirty="0"/>
                      <a:t>Subject Matter Experts Since</a:t>
                    </a:r>
                  </a:p>
                </p:txBody>
              </p:sp>
            </p:grpSp>
            <p:sp>
              <p:nvSpPr>
                <p:cNvPr id="28" name="TextBox 27"/>
                <p:cNvSpPr txBox="1"/>
                <p:nvPr/>
              </p:nvSpPr>
              <p:spPr>
                <a:xfrm>
                  <a:off x="3721318" y="4851803"/>
                  <a:ext cx="2991614" cy="290837"/>
                </a:xfrm>
                <a:prstGeom prst="rect">
                  <a:avLst/>
                </a:prstGeom>
                <a:noFill/>
              </p:spPr>
              <p:txBody>
                <a:bodyPr wrap="none" rtlCol="0">
                  <a:spAutoFit/>
                </a:bodyPr>
                <a:lstStyle/>
                <a:p>
                  <a:r>
                    <a:rPr lang="en-US" sz="2000" dirty="0"/>
                    <a:t>WWW.GOWARRANTNOW.COM</a:t>
                  </a:r>
                </a:p>
              </p:txBody>
            </p:sp>
          </p:grpSp>
          <p:sp>
            <p:nvSpPr>
              <p:cNvPr id="36" name="TextBox 35"/>
              <p:cNvSpPr txBox="1"/>
              <p:nvPr/>
            </p:nvSpPr>
            <p:spPr>
              <a:xfrm>
                <a:off x="3483724" y="1933445"/>
                <a:ext cx="3172651" cy="335581"/>
              </a:xfrm>
              <a:prstGeom prst="rect">
                <a:avLst/>
              </a:prstGeom>
              <a:noFill/>
            </p:spPr>
            <p:txBody>
              <a:bodyPr wrap="none" rtlCol="0">
                <a:spAutoFit/>
              </a:bodyPr>
              <a:lstStyle/>
              <a:p>
                <a:r>
                  <a:rPr lang="en-US" sz="2400" dirty="0"/>
                  <a:t>50 Specialties – 17 Branches</a:t>
                </a:r>
              </a:p>
            </p:txBody>
          </p:sp>
        </p:grpSp>
      </p:grpSp>
      <p:grpSp>
        <p:nvGrpSpPr>
          <p:cNvPr id="46" name="Group 45"/>
          <p:cNvGrpSpPr/>
          <p:nvPr/>
        </p:nvGrpSpPr>
        <p:grpSpPr>
          <a:xfrm>
            <a:off x="0" y="6323254"/>
            <a:ext cx="9144000" cy="516422"/>
            <a:chOff x="231476" y="6383739"/>
            <a:chExt cx="8737529" cy="474260"/>
          </a:xfrm>
        </p:grpSpPr>
        <p:sp>
          <p:nvSpPr>
            <p:cNvPr id="47" name="Rectangle 46"/>
            <p:cNvSpPr/>
            <p:nvPr userDrawn="1"/>
          </p:nvSpPr>
          <p:spPr>
            <a:xfrm>
              <a:off x="231476" y="6383739"/>
              <a:ext cx="8737529" cy="474260"/>
            </a:xfrm>
            <a:prstGeom prst="rect">
              <a:avLst/>
            </a:prstGeom>
            <a:solidFill>
              <a:schemeClr val="bg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113304" y="6487431"/>
              <a:ext cx="294402" cy="302286"/>
            </a:xfrm>
            <a:prstGeom prst="rect">
              <a:avLst/>
            </a:prstGeom>
          </p:spPr>
        </p:pic>
      </p:grpSp>
      <p:pic>
        <p:nvPicPr>
          <p:cNvPr id="49" name="Picture 4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51297" y="6420227"/>
            <a:ext cx="289889" cy="349799"/>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16265" y="6419447"/>
            <a:ext cx="476948" cy="329886"/>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78585" y="6436164"/>
            <a:ext cx="192086" cy="336001"/>
          </a:xfrm>
          <a:prstGeom prst="rect">
            <a:avLst/>
          </a:prstGeom>
        </p:spPr>
      </p:pic>
      <p:pic>
        <p:nvPicPr>
          <p:cNvPr id="52" name="Picture 5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66495" y="6460293"/>
            <a:ext cx="446081" cy="290195"/>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420490" y="6430557"/>
            <a:ext cx="496144" cy="329886"/>
          </a:xfrm>
          <a:prstGeom prst="rect">
            <a:avLst/>
          </a:prstGeom>
        </p:spPr>
      </p:pic>
      <p:pic>
        <p:nvPicPr>
          <p:cNvPr id="54" name="Picture 5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39787" y="6456257"/>
            <a:ext cx="499571" cy="293106"/>
          </a:xfrm>
          <a:prstGeom prst="rect">
            <a:avLst/>
          </a:prstGeom>
        </p:spPr>
      </p:pic>
      <p:pic>
        <p:nvPicPr>
          <p:cNvPr id="55" name="Picture 54"/>
          <p:cNvPicPr>
            <a:picLocks/>
          </p:cNvPicPr>
          <p:nvPr/>
        </p:nvPicPr>
        <p:blipFill>
          <a:blip r:embed="rId11" cstate="screen">
            <a:extLst>
              <a:ext uri="{28A0092B-C50C-407E-A947-70E740481C1C}">
                <a14:useLocalDpi xmlns:a14="http://schemas.microsoft.com/office/drawing/2010/main" val="0"/>
              </a:ext>
            </a:extLst>
          </a:blip>
          <a:stretch>
            <a:fillRect/>
          </a:stretch>
        </p:blipFill>
        <p:spPr>
          <a:xfrm>
            <a:off x="746003" y="6462750"/>
            <a:ext cx="486469" cy="285280"/>
          </a:xfrm>
          <a:prstGeom prst="rect">
            <a:avLst/>
          </a:prstGeom>
        </p:spPr>
      </p:pic>
      <p:pic>
        <p:nvPicPr>
          <p:cNvPr id="56" name="Picture 5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576405" y="6429665"/>
            <a:ext cx="411683" cy="328029"/>
          </a:xfrm>
          <a:prstGeom prst="rect">
            <a:avLst/>
          </a:prstGeom>
        </p:spPr>
      </p:pic>
      <p:pic>
        <p:nvPicPr>
          <p:cNvPr id="57" name="Picture 56"/>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flipH="1">
            <a:off x="4812107" y="6415546"/>
            <a:ext cx="424613" cy="331839"/>
          </a:xfrm>
          <a:prstGeom prst="rect">
            <a:avLst/>
          </a:prstGeom>
        </p:spPr>
      </p:pic>
      <p:pic>
        <p:nvPicPr>
          <p:cNvPr id="58" name="Picture 57"/>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202111" y="6417567"/>
            <a:ext cx="490238" cy="327799"/>
          </a:xfrm>
          <a:prstGeom prst="rect">
            <a:avLst/>
          </a:prstGeom>
        </p:spPr>
      </p:pic>
      <p:pic>
        <p:nvPicPr>
          <p:cNvPr id="59" name="Picture 58"/>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354197" y="6415546"/>
            <a:ext cx="273909" cy="352316"/>
          </a:xfrm>
          <a:prstGeom prst="rect">
            <a:avLst/>
          </a:prstGeom>
        </p:spPr>
      </p:pic>
      <p:pic>
        <p:nvPicPr>
          <p:cNvPr id="60" name="Picture 59"/>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6577814" y="6443326"/>
            <a:ext cx="411365" cy="301176"/>
          </a:xfrm>
          <a:prstGeom prst="rect">
            <a:avLst/>
          </a:prstGeom>
        </p:spPr>
      </p:pic>
      <p:pic>
        <p:nvPicPr>
          <p:cNvPr id="61" name="Picture 60"/>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112009" y="6461173"/>
            <a:ext cx="530825" cy="283329"/>
          </a:xfrm>
          <a:prstGeom prst="rect">
            <a:avLst/>
          </a:prstGeom>
        </p:spPr>
      </p:pic>
      <p:pic>
        <p:nvPicPr>
          <p:cNvPr id="62" name="Picture 61"/>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765664" y="6436164"/>
            <a:ext cx="395255" cy="314836"/>
          </a:xfrm>
          <a:prstGeom prst="rect">
            <a:avLst/>
          </a:prstGeom>
        </p:spPr>
      </p:pic>
      <p:pic>
        <p:nvPicPr>
          <p:cNvPr id="63" name="Picture 62"/>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017496" y="6442130"/>
            <a:ext cx="478248" cy="309984"/>
          </a:xfrm>
          <a:prstGeom prst="rect">
            <a:avLst/>
          </a:prstGeom>
        </p:spPr>
      </p:pic>
      <p:pic>
        <p:nvPicPr>
          <p:cNvPr id="64" name="Picture 63"/>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295123" y="6456257"/>
            <a:ext cx="493273" cy="293106"/>
          </a:xfrm>
          <a:prstGeom prst="rect">
            <a:avLst/>
          </a:prstGeom>
        </p:spPr>
      </p:pic>
    </p:spTree>
    <p:extLst>
      <p:ext uri="{BB962C8B-B14F-4D97-AF65-F5344CB8AC3E}">
        <p14:creationId xmlns:p14="http://schemas.microsoft.com/office/powerpoint/2010/main" val="333398176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Incentive Pay</a:t>
            </a:r>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329858"/>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r>
              <a:rPr lang="en-US"/>
              <a:t>Sea </a:t>
            </a:r>
            <a:r>
              <a:rPr lang="en-US" dirty="0"/>
              <a:t>Pay</a:t>
            </a:r>
            <a:br>
              <a:rPr lang="en-US"/>
            </a:br>
            <a:endParaRPr lang="en-US" sz="2400" dirty="0"/>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68763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Begin</a:t>
            </a:r>
          </a:p>
        </p:txBody>
      </p:sp>
      <p:sp>
        <p:nvSpPr>
          <p:cNvPr id="5"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85C2DE0A-AF0E-0FA0-2BC9-F6F059ACC1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439596"/>
            <a:ext cx="9144000" cy="3689968"/>
          </a:xfrm>
          <a:prstGeom prst="rect">
            <a:avLst/>
          </a:prstGeom>
        </p:spPr>
      </p:pic>
      <p:sp>
        <p:nvSpPr>
          <p:cNvPr id="6" name="Rectangle 5"/>
          <p:cNvSpPr/>
          <p:nvPr/>
        </p:nvSpPr>
        <p:spPr>
          <a:xfrm>
            <a:off x="12700" y="2718722"/>
            <a:ext cx="3015292" cy="1878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00991E27-C15B-0446-CF4E-712529A6A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1981"/>
            <a:ext cx="9144000" cy="1405568"/>
          </a:xfrm>
          <a:prstGeom prst="rect">
            <a:avLst/>
          </a:prstGeom>
        </p:spPr>
      </p:pic>
    </p:spTree>
    <p:extLst>
      <p:ext uri="{BB962C8B-B14F-4D97-AF65-F5344CB8AC3E}">
        <p14:creationId xmlns:p14="http://schemas.microsoft.com/office/powerpoint/2010/main" val="22079700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Requirements</a:t>
            </a:r>
          </a:p>
        </p:txBody>
      </p:sp>
      <p:sp>
        <p:nvSpPr>
          <p:cNvPr id="4" name="Rectangle 8"/>
          <p:cNvSpPr>
            <a:spLocks noGrp="1" noChangeArrowheads="1"/>
          </p:cNvSpPr>
          <p:nvPr>
            <p:ph idx="1"/>
          </p:nvPr>
        </p:nvSpPr>
        <p:spPr bwMode="auto">
          <a:xfrm>
            <a:off x="0" y="1219200"/>
            <a:ext cx="9144000" cy="5526136"/>
          </a:xfrm>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200"/>
              </a:spcBef>
              <a:buFont typeface="+mj-lt"/>
              <a:buAutoNum type="arabicPeriod"/>
              <a:defRPr/>
            </a:pPr>
            <a:r>
              <a:rPr lang="en-US" sz="1600" dirty="0">
                <a:cs typeface="Arial" panose="020B0604020202020204" pitchFamily="34" charset="0"/>
              </a:rPr>
              <a:t>US Citizenship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General Technical (GT) Score of 110 or higher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High School Graduate or have a GED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Adjudicated Secret or Top-Secret Security Clearance </a:t>
            </a:r>
            <a:r>
              <a:rPr lang="en-US" sz="1600" i="1" u="sng" dirty="0">
                <a:solidFill>
                  <a:srgbClr val="FF0000"/>
                </a:solidFill>
                <a:cs typeface="Arial" panose="020B0604020202020204" pitchFamily="34" charset="0"/>
              </a:rPr>
              <a:t>No Waiver</a:t>
            </a:r>
            <a:endParaRPr lang="en-US" sz="1600" u="sng" dirty="0">
              <a:solidFill>
                <a:srgbClr val="FF000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Have ≥ 12 months remaining on enlistment contract </a:t>
            </a:r>
            <a:r>
              <a:rPr lang="en-US" sz="1600" i="1" u="sng" dirty="0">
                <a:solidFill>
                  <a:srgbClr val="00B050"/>
                </a:solidFill>
                <a:cs typeface="Arial" panose="020B0604020202020204" pitchFamily="34" charset="0"/>
              </a:rPr>
              <a:t>*ETP Avail</a:t>
            </a:r>
            <a:endParaRPr lang="en-US" sz="1600" u="sng" dirty="0">
              <a:solidFill>
                <a:srgbClr val="00B05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a:t>
            </a:r>
            <a:r>
              <a:rPr lang="en-US" sz="1600" u="sng" dirty="0">
                <a:cs typeface="Arial" panose="020B0604020202020204" pitchFamily="34" charset="0"/>
              </a:rPr>
              <a:t>Commissioning</a:t>
            </a:r>
            <a:r>
              <a:rPr lang="en-US" sz="1600" dirty="0">
                <a:cs typeface="Arial" panose="020B0604020202020204" pitchFamily="34" charset="0"/>
              </a:rPr>
              <a:t> Physical for Tech or </a:t>
            </a:r>
            <a:r>
              <a:rPr lang="en-US" sz="1600" u="sng" dirty="0">
                <a:cs typeface="Arial" panose="020B0604020202020204" pitchFamily="34" charset="0"/>
              </a:rPr>
              <a:t>Flight</a:t>
            </a:r>
            <a:r>
              <a:rPr lang="en-US" sz="1600" dirty="0">
                <a:cs typeface="Arial" panose="020B0604020202020204" pitchFamily="34" charset="0"/>
              </a:rPr>
              <a:t> Physical for Aviators </a:t>
            </a:r>
            <a:r>
              <a:rPr lang="en-US" sz="1600" i="1" u="sng" dirty="0">
                <a:solidFill>
                  <a:srgbClr val="00B050"/>
                </a:solidFill>
                <a:cs typeface="Arial" panose="020B0604020202020204" pitchFamily="34" charset="0"/>
              </a:rPr>
              <a:t>*Waiver/ETP Avail</a:t>
            </a: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Technicians: Age &lt; 46 years when pin WO1 / Active Federal Service &lt; 12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i="1"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Aviators: Age &lt; 33 years at time packet is boarded / Active Federal Service &lt; 8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standard 5 event AFT and meet height &amp; weight standards IAW AR 600-9.</a:t>
            </a:r>
          </a:p>
          <a:p>
            <a:pPr marL="0" indent="0" eaLnBrk="1" hangingPunct="1">
              <a:buNone/>
              <a:defRPr/>
            </a:pPr>
            <a:endParaRPr lang="en-US" sz="1000" dirty="0"/>
          </a:p>
        </p:txBody>
      </p:sp>
    </p:spTree>
    <p:extLst>
      <p:ext uri="{BB962C8B-B14F-4D97-AF65-F5344CB8AC3E}">
        <p14:creationId xmlns:p14="http://schemas.microsoft.com/office/powerpoint/2010/main" val="277254912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Warrant Officer MOSs</a:t>
            </a:r>
          </a:p>
        </p:txBody>
      </p:sp>
      <p:grpSp>
        <p:nvGrpSpPr>
          <p:cNvPr id="4" name="Group 4"/>
          <p:cNvGrpSpPr>
            <a:grpSpLocks/>
          </p:cNvGrpSpPr>
          <p:nvPr/>
        </p:nvGrpSpPr>
        <p:grpSpPr bwMode="auto">
          <a:xfrm>
            <a:off x="152400" y="1117535"/>
            <a:ext cx="9084538" cy="5128282"/>
            <a:chOff x="112540" y="1750854"/>
            <a:chExt cx="8377940" cy="5128507"/>
          </a:xfrm>
        </p:grpSpPr>
        <p:sp>
          <p:nvSpPr>
            <p:cNvPr id="5" name="Rectangle 1"/>
            <p:cNvSpPr>
              <a:spLocks noChangeArrowheads="1"/>
            </p:cNvSpPr>
            <p:nvPr/>
          </p:nvSpPr>
          <p:spPr bwMode="auto">
            <a:xfrm>
              <a:off x="112540" y="1985499"/>
              <a:ext cx="8370653" cy="4893862"/>
            </a:xfrm>
            <a:prstGeom prst="rect">
              <a:avLst/>
            </a:prstGeom>
            <a:noFill/>
            <a:ln w="9525">
              <a:noFill/>
              <a:miter lim="800000"/>
              <a:headEnd/>
              <a:tailEnd/>
            </a:ln>
          </p:spPr>
          <p:txBody>
            <a:bodyPr wrap="square" anchor="ctr">
              <a:spAutoFit/>
            </a:bodyPr>
            <a:lstStyle/>
            <a:p>
              <a:r>
                <a:rPr lang="en-US" sz="1300" dirty="0">
                  <a:latin typeface="+mn-lt"/>
                  <a:cs typeface="Times New Roman" pitchFamily="18" charset="0"/>
                </a:rPr>
                <a:t>120A		Construction Engineering Technician	                                        12H, K, N, P, Q, R, T, W</a:t>
              </a:r>
            </a:p>
            <a:p>
              <a:pPr eaLnBrk="0" hangingPunct="0"/>
              <a:r>
                <a:rPr lang="en-US" sz="1300" dirty="0">
                  <a:latin typeface="+mn-lt"/>
                  <a:cs typeface="Times New Roman" pitchFamily="18" charset="0"/>
                </a:rPr>
                <a:t>125D		Geospatial Engineering Technician			12Y</a:t>
              </a:r>
            </a:p>
            <a:p>
              <a:pPr eaLnBrk="0" hangingPunct="0"/>
              <a:r>
                <a:rPr lang="en-US" sz="1300" dirty="0">
                  <a:latin typeface="+mn-lt"/>
                  <a:cs typeface="Times New Roman" pitchFamily="18" charset="0"/>
                </a:rPr>
                <a:t>131A		Field Artillery Technician		                                        11B, C,13B, J, F, M, R, 19D, K</a:t>
              </a:r>
            </a:p>
            <a:p>
              <a:pPr eaLnBrk="0" hangingPunct="0"/>
              <a:r>
                <a:rPr lang="en-US" sz="1300" dirty="0">
                  <a:latin typeface="+mn-lt"/>
                  <a:cs typeface="Times New Roman" pitchFamily="18" charset="0"/>
                </a:rPr>
                <a:t>140A		Command and Control Systems Technician		14E, G, H, P, S, 15P, Q, 17E</a:t>
              </a:r>
            </a:p>
            <a:p>
              <a:pPr eaLnBrk="0" hangingPunct="0"/>
              <a:r>
                <a:rPr lang="en-US" sz="1300" dirty="0">
                  <a:solidFill>
                    <a:srgbClr val="FF0000"/>
                  </a:solidFill>
                  <a:latin typeface="+mn-lt"/>
                  <a:cs typeface="Times New Roman" pitchFamily="18" charset="0"/>
                </a:rPr>
                <a:t>140K		Air and Missile Defense Tactician			14E, H, T</a:t>
              </a:r>
            </a:p>
            <a:p>
              <a:pPr eaLnBrk="0" hangingPunct="0"/>
              <a:r>
                <a:rPr lang="en-US" sz="1300" dirty="0">
                  <a:latin typeface="+mn-lt"/>
                  <a:cs typeface="Times New Roman" pitchFamily="18" charset="0"/>
                </a:rPr>
                <a:t>140L		Air and Missile Defense Technician		                    14E, H, T, 94S</a:t>
              </a:r>
            </a:p>
            <a:p>
              <a:pPr eaLnBrk="0" hangingPunct="0"/>
              <a:r>
                <a:rPr lang="en-US" sz="1300" dirty="0">
                  <a:solidFill>
                    <a:srgbClr val="FF0000"/>
                  </a:solidFill>
                  <a:latin typeface="+mn-lt"/>
                  <a:cs typeface="Times New Roman" pitchFamily="18" charset="0"/>
                </a:rPr>
                <a:t>150A		Air Traffic and Air Space Management Technician	                    15Q</a:t>
              </a:r>
              <a:endParaRPr lang="en-US" sz="1300" dirty="0">
                <a:solidFill>
                  <a:srgbClr val="FF0000"/>
                </a:solidFill>
                <a:latin typeface="+mn-lt"/>
              </a:endParaRPr>
            </a:p>
            <a:p>
              <a:pPr eaLnBrk="0" hangingPunct="0"/>
              <a:r>
                <a:rPr lang="en-US" sz="1300" dirty="0">
                  <a:solidFill>
                    <a:srgbClr val="FF0000"/>
                  </a:solidFill>
                  <a:latin typeface="+mn-lt"/>
                  <a:cs typeface="Times New Roman" pitchFamily="18" charset="0"/>
                </a:rPr>
                <a:t>150U		Tactical Unmanned Aerial Systems Technician		15C, 15E, 15M, 15W</a:t>
              </a:r>
            </a:p>
            <a:p>
              <a:pPr eaLnBrk="0" hangingPunct="0"/>
              <a:r>
                <a:rPr lang="en-US" sz="1300" dirty="0">
                  <a:latin typeface="+mn-lt"/>
                  <a:cs typeface="Times New Roman" pitchFamily="18" charset="0"/>
                </a:rPr>
                <a:t>151A		Aviation Maintenance Technician			CMF 15 MOS (Except 15P, Q)</a:t>
              </a:r>
              <a:endParaRPr lang="en-US" sz="1300" dirty="0">
                <a:latin typeface="+mn-lt"/>
              </a:endParaRPr>
            </a:p>
            <a:p>
              <a:pPr eaLnBrk="0" hangingPunct="0"/>
              <a:r>
                <a:rPr lang="en-US" sz="1300" dirty="0">
                  <a:solidFill>
                    <a:srgbClr val="00B050"/>
                  </a:solidFill>
                  <a:latin typeface="+mn-lt"/>
                  <a:cs typeface="Times New Roman" pitchFamily="18" charset="0"/>
                </a:rPr>
                <a:t>153A		Rotary Wing Aviator				All MOSs</a:t>
              </a:r>
            </a:p>
            <a:p>
              <a:pPr eaLnBrk="0" hangingPunct="0"/>
              <a:r>
                <a:rPr lang="en-US" sz="1300" dirty="0">
                  <a:solidFill>
                    <a:srgbClr val="00B050"/>
                  </a:solidFill>
                  <a:latin typeface="+mn-lt"/>
                  <a:cs typeface="Times New Roman" pitchFamily="18" charset="0"/>
                </a:rPr>
                <a:t>170A		Cyber Operations Technician			All MOSs </a:t>
              </a:r>
            </a:p>
            <a:p>
              <a:pPr eaLnBrk="0" hangingPunct="0"/>
              <a:r>
                <a:rPr lang="en-US" sz="1300" dirty="0">
                  <a:solidFill>
                    <a:srgbClr val="00B050"/>
                  </a:solidFill>
                  <a:latin typeface="+mn-lt"/>
                  <a:cs typeface="Times New Roman" pitchFamily="18" charset="0"/>
                </a:rPr>
                <a:t>170B		Electromagnetic Warfare Technician		                    All MOSs</a:t>
              </a:r>
            </a:p>
            <a:p>
              <a:r>
                <a:rPr lang="en-US" sz="1300" dirty="0">
                  <a:solidFill>
                    <a:srgbClr val="FF0000"/>
                  </a:solidFill>
                  <a:latin typeface="+mn-lt"/>
                  <a:cs typeface="Times New Roman" pitchFamily="18" charset="0"/>
                </a:rPr>
                <a:t>170D		</a:t>
              </a:r>
              <a:r>
                <a:rPr lang="en-US" sz="1300" dirty="0">
                  <a:solidFill>
                    <a:srgbClr val="FF0000"/>
                  </a:solidFill>
                  <a:latin typeface="+mn-lt"/>
                </a:rPr>
                <a:t>Cyber Capabilities Developer Technician		All MOSs</a:t>
              </a:r>
            </a:p>
            <a:p>
              <a:r>
                <a:rPr lang="en-US" sz="1300" dirty="0">
                  <a:solidFill>
                    <a:srgbClr val="FF0000"/>
                  </a:solidFill>
                  <a:latin typeface="+mn-lt"/>
                </a:rPr>
                <a:t>180A                               Special Forces Warrant Officer                                                   All CMF 18 MOS</a:t>
              </a:r>
            </a:p>
            <a:p>
              <a:pPr eaLnBrk="0" hangingPunct="0"/>
              <a:r>
                <a:rPr lang="en-US" sz="1300" dirty="0">
                  <a:solidFill>
                    <a:srgbClr val="00B050"/>
                  </a:solidFill>
                  <a:latin typeface="+mn-lt"/>
                  <a:cs typeface="Times New Roman" pitchFamily="18" charset="0"/>
                </a:rPr>
                <a:t>255A		Data Operations Warrant Officer			All MOSs </a:t>
              </a:r>
              <a:endParaRPr lang="en-US" sz="1300" dirty="0">
                <a:solidFill>
                  <a:srgbClr val="00B050"/>
                </a:solidFill>
                <a:latin typeface="+mn-lt"/>
              </a:endParaRPr>
            </a:p>
            <a:p>
              <a:pPr eaLnBrk="0" hangingPunct="0"/>
              <a:r>
                <a:rPr lang="en-US" sz="1300" dirty="0">
                  <a:solidFill>
                    <a:srgbClr val="00B050"/>
                  </a:solidFill>
                  <a:latin typeface="+mn-lt"/>
                  <a:cs typeface="Times New Roman" pitchFamily="18" charset="0"/>
                </a:rPr>
                <a:t>255N		Network Operations Warrant Officer		                    All MOSs</a:t>
              </a:r>
            </a:p>
            <a:p>
              <a:r>
                <a:rPr lang="en-US" sz="1300" dirty="0">
                  <a:solidFill>
                    <a:srgbClr val="00B050"/>
                  </a:solidFill>
                  <a:cs typeface="Times New Roman" pitchFamily="18" charset="0"/>
                </a:rPr>
                <a:t>255S		Cyberspace Defense Warrant Officer		                    All MOSs</a:t>
              </a:r>
            </a:p>
            <a:p>
              <a:pPr eaLnBrk="0" hangingPunct="0"/>
              <a:r>
                <a:rPr lang="en-US" sz="1300" dirty="0">
                  <a:latin typeface="+mn-lt"/>
                  <a:cs typeface="Times New Roman" pitchFamily="18" charset="0"/>
                </a:rPr>
                <a:t>270A		Legal Administrator				27D, </a:t>
              </a:r>
              <a:r>
                <a:rPr lang="en-US" sz="1300" dirty="0" err="1">
                  <a:latin typeface="+mn-lt"/>
                  <a:cs typeface="Times New Roman" pitchFamily="18" charset="0"/>
                </a:rPr>
                <a:t>42A</a:t>
              </a:r>
              <a:r>
                <a:rPr lang="en-US" sz="1300" dirty="0">
                  <a:latin typeface="+mn-lt"/>
                  <a:cs typeface="Times New Roman" pitchFamily="18" charset="0"/>
                </a:rPr>
                <a:t>, 36B, 51C</a:t>
              </a:r>
            </a:p>
            <a:p>
              <a:pPr eaLnBrk="0" hangingPunct="0"/>
              <a:r>
                <a:rPr lang="en-US" sz="1300" dirty="0">
                  <a:latin typeface="+mn-lt"/>
                  <a:cs typeface="Times New Roman" pitchFamily="18" charset="0"/>
                </a:rPr>
                <a:t>311A		CID Special Agent				31D, 31B with ASI V5</a:t>
              </a:r>
              <a:endParaRPr lang="en-US" sz="1300" dirty="0">
                <a:latin typeface="+mn-lt"/>
              </a:endParaRPr>
            </a:p>
            <a:p>
              <a:pPr eaLnBrk="0" hangingPunct="0"/>
              <a:r>
                <a:rPr lang="en-US" sz="1300" dirty="0">
                  <a:solidFill>
                    <a:srgbClr val="FF0000"/>
                  </a:solidFill>
                  <a:latin typeface="+mn-lt"/>
                  <a:cs typeface="Times New Roman" pitchFamily="18" charset="0"/>
                </a:rPr>
                <a:t>350F		All Source Intelligence Technician			35F</a:t>
              </a:r>
              <a:endParaRPr lang="en-US" sz="1300" dirty="0">
                <a:solidFill>
                  <a:srgbClr val="FF0000"/>
                </a:solidFill>
                <a:latin typeface="+mn-lt"/>
              </a:endParaRPr>
            </a:p>
            <a:p>
              <a:pPr eaLnBrk="0" hangingPunct="0"/>
              <a:r>
                <a:rPr lang="en-US" sz="1300" dirty="0">
                  <a:latin typeface="+mn-lt"/>
                  <a:cs typeface="Times New Roman" pitchFamily="18" charset="0"/>
                </a:rPr>
                <a:t>350G		GEOINT Imagery Technician			35G</a:t>
              </a:r>
              <a:endParaRPr lang="en-US" sz="1300" dirty="0">
                <a:latin typeface="+mn-lt"/>
              </a:endParaRPr>
            </a:p>
            <a:p>
              <a:pPr eaLnBrk="0" hangingPunct="0"/>
              <a:r>
                <a:rPr lang="en-US" sz="1300" dirty="0">
                  <a:solidFill>
                    <a:srgbClr val="FF0000"/>
                  </a:solidFill>
                  <a:latin typeface="+mn-lt"/>
                  <a:cs typeface="Times New Roman" pitchFamily="18" charset="0"/>
                </a:rPr>
                <a:t>351L     		Counterintelligence Technician			35L</a:t>
              </a:r>
            </a:p>
            <a:p>
              <a:r>
                <a:rPr lang="en-US" sz="1300" dirty="0">
                  <a:latin typeface="+mj-lt"/>
                  <a:cs typeface="Times New Roman" pitchFamily="18" charset="0"/>
                </a:rPr>
                <a:t>351M		Human Intelligence Collection Technician		35M </a:t>
              </a:r>
            </a:p>
            <a:p>
              <a:pPr eaLnBrk="0" hangingPunct="0"/>
              <a:endParaRPr lang="en-US" sz="1300" dirty="0">
                <a:solidFill>
                  <a:srgbClr val="FF0000"/>
                </a:solidFill>
                <a:latin typeface="+mn-lt"/>
                <a:cs typeface="Times New Roman" pitchFamily="18" charset="0"/>
              </a:endParaRPr>
            </a:p>
          </p:txBody>
        </p:sp>
        <p:sp>
          <p:nvSpPr>
            <p:cNvPr id="6" name="Rectangle 2"/>
            <p:cNvSpPr>
              <a:spLocks noChangeArrowheads="1"/>
            </p:cNvSpPr>
            <p:nvPr/>
          </p:nvSpPr>
          <p:spPr bwMode="auto">
            <a:xfrm>
              <a:off x="112540" y="1750854"/>
              <a:ext cx="8377940" cy="369348"/>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grpSp>
      <p:sp>
        <p:nvSpPr>
          <p:cNvPr id="7" name="TextBox 6"/>
          <p:cNvSpPr txBox="1"/>
          <p:nvPr/>
        </p:nvSpPr>
        <p:spPr>
          <a:xfrm>
            <a:off x="3754716" y="6196511"/>
            <a:ext cx="4470776" cy="307777"/>
          </a:xfrm>
          <a:prstGeom prst="rect">
            <a:avLst/>
          </a:prstGeom>
          <a:noFill/>
          <a:ln>
            <a:solidFill>
              <a:schemeClr val="tx1"/>
            </a:solidFill>
          </a:ln>
        </p:spPr>
        <p:txBody>
          <a:bodyPr wrap="none" rtlCol="0">
            <a:spAutoFit/>
          </a:bodyPr>
          <a:lstStyle/>
          <a:p>
            <a:r>
              <a:rPr lang="en-US" sz="1400" b="1" dirty="0">
                <a:solidFill>
                  <a:srgbClr val="00B050"/>
                </a:solidFill>
                <a:latin typeface="+mn-lt"/>
              </a:rPr>
              <a:t>Open to ALL MOSs provided prerequisites are met</a:t>
            </a:r>
          </a:p>
        </p:txBody>
      </p:sp>
      <p:sp>
        <p:nvSpPr>
          <p:cNvPr id="8" name="TextBox 7"/>
          <p:cNvSpPr txBox="1"/>
          <p:nvPr/>
        </p:nvSpPr>
        <p:spPr>
          <a:xfrm>
            <a:off x="917455" y="6196511"/>
            <a:ext cx="1507144" cy="307777"/>
          </a:xfrm>
          <a:prstGeom prst="rect">
            <a:avLst/>
          </a:prstGeom>
          <a:noFill/>
          <a:ln>
            <a:solidFill>
              <a:schemeClr val="tx1"/>
            </a:solidFill>
          </a:ln>
        </p:spPr>
        <p:txBody>
          <a:bodyPr wrap="none" rtlCol="0">
            <a:spAutoFit/>
          </a:bodyPr>
          <a:lstStyle/>
          <a:p>
            <a:r>
              <a:rPr lang="en-US" sz="1400" b="1" dirty="0">
                <a:solidFill>
                  <a:srgbClr val="FF0000"/>
                </a:solidFill>
                <a:latin typeface="+mn-lt"/>
              </a:rPr>
              <a:t>Critical Mission</a:t>
            </a:r>
          </a:p>
        </p:txBody>
      </p:sp>
    </p:spTree>
    <p:extLst>
      <p:ext uri="{BB962C8B-B14F-4D97-AF65-F5344CB8AC3E}">
        <p14:creationId xmlns:p14="http://schemas.microsoft.com/office/powerpoint/2010/main" val="3751356555"/>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mn-lt"/>
              </a:rPr>
              <a:t>Warrant Officer MOSs</a:t>
            </a:r>
          </a:p>
        </p:txBody>
      </p:sp>
      <p:sp>
        <p:nvSpPr>
          <p:cNvPr id="4" name="Rectangle 1"/>
          <p:cNvSpPr>
            <a:spLocks noChangeArrowheads="1"/>
          </p:cNvSpPr>
          <p:nvPr/>
        </p:nvSpPr>
        <p:spPr bwMode="auto">
          <a:xfrm>
            <a:off x="88545" y="1194547"/>
            <a:ext cx="9024079" cy="5293757"/>
          </a:xfrm>
          <a:prstGeom prst="rect">
            <a:avLst/>
          </a:prstGeom>
          <a:noFill/>
          <a:ln w="9525">
            <a:noFill/>
            <a:miter lim="800000"/>
            <a:headEnd/>
            <a:tailEnd/>
          </a:ln>
        </p:spPr>
        <p:txBody>
          <a:bodyPr wrap="square" anchor="ctr">
            <a:spAutoFit/>
          </a:bodyPr>
          <a:lstStyle/>
          <a:p>
            <a:r>
              <a:rPr lang="en-US" sz="1300" dirty="0">
                <a:solidFill>
                  <a:srgbClr val="FF0000"/>
                </a:solidFill>
                <a:latin typeface="+mj-lt"/>
                <a:cs typeface="Times New Roman" pitchFamily="18" charset="0"/>
              </a:rPr>
              <a:t>351Z		Attaché Intelligence Operations Technician		All MOS with SQI 7 </a:t>
            </a:r>
          </a:p>
          <a:p>
            <a:r>
              <a:rPr lang="en-US" sz="1300" dirty="0">
                <a:latin typeface="+mj-lt"/>
              </a:rPr>
              <a:t>352N		SIGINT Analysis Technician			35N, P, S</a:t>
            </a:r>
          </a:p>
          <a:p>
            <a:pPr eaLnBrk="0" hangingPunct="0"/>
            <a:r>
              <a:rPr lang="en-US" sz="1300" dirty="0">
                <a:latin typeface="+mj-lt"/>
              </a:rPr>
              <a:t>352S		Signals Collection Technician			35S</a:t>
            </a:r>
          </a:p>
          <a:p>
            <a:pPr eaLnBrk="0" hangingPunct="0"/>
            <a:r>
              <a:rPr lang="en-US" sz="1300" dirty="0">
                <a:latin typeface="+mj-lt"/>
              </a:rPr>
              <a:t>353T		MI Systems Maintenance/Integration Technician	                    35T</a:t>
            </a:r>
          </a:p>
          <a:p>
            <a:pPr eaLnBrk="0" hangingPunct="0"/>
            <a:r>
              <a:rPr lang="en-US" sz="1300" dirty="0">
                <a:latin typeface="+mj-lt"/>
              </a:rPr>
              <a:t>420A		Human Resources Technician			42A</a:t>
            </a:r>
          </a:p>
          <a:p>
            <a:r>
              <a:rPr lang="en-US" sz="1300" dirty="0">
                <a:solidFill>
                  <a:srgbClr val="00B050"/>
                </a:solidFill>
                <a:latin typeface="+mj-lt"/>
              </a:rPr>
              <a:t>420T		Talent Acquisitions Technician			79R; All MOSs</a:t>
            </a:r>
          </a:p>
          <a:p>
            <a:r>
              <a:rPr lang="en-US" sz="1300" dirty="0">
                <a:latin typeface="+mj-lt"/>
              </a:rPr>
              <a:t>420C                               Bandmaster                                                                                All CMF 02 MOS’s, 42R, 42S</a:t>
            </a:r>
          </a:p>
          <a:p>
            <a:pPr eaLnBrk="0" hangingPunct="0"/>
            <a:r>
              <a:rPr lang="en-US" sz="1300" dirty="0">
                <a:latin typeface="+mj-lt"/>
              </a:rPr>
              <a:t>740A		Chemical, Biological, Radiological and Nuclear Tech	74D</a:t>
            </a:r>
          </a:p>
          <a:p>
            <a:pPr eaLnBrk="0" hangingPunct="0"/>
            <a:r>
              <a:rPr lang="en-US" sz="1300" dirty="0">
                <a:solidFill>
                  <a:srgbClr val="00B050"/>
                </a:solidFill>
                <a:latin typeface="+mj-lt"/>
              </a:rPr>
              <a:t>880A		Marine Deck Officer				</a:t>
            </a:r>
            <a:r>
              <a:rPr lang="en-US" sz="1300" dirty="0">
                <a:solidFill>
                  <a:srgbClr val="00B050"/>
                </a:solidFill>
                <a:latin typeface="+mj-lt"/>
                <a:cs typeface="Times New Roman" pitchFamily="18" charset="0"/>
              </a:rPr>
              <a:t>All MOSs</a:t>
            </a:r>
          </a:p>
          <a:p>
            <a:pPr eaLnBrk="0" hangingPunct="0"/>
            <a:r>
              <a:rPr lang="en-US" sz="1300" dirty="0">
                <a:solidFill>
                  <a:srgbClr val="00B050"/>
                </a:solidFill>
                <a:latin typeface="+mj-lt"/>
              </a:rPr>
              <a:t>881A		Marine Engineering Officer			</a:t>
            </a:r>
            <a:r>
              <a:rPr lang="en-US" sz="1300" dirty="0">
                <a:solidFill>
                  <a:srgbClr val="00B050"/>
                </a:solidFill>
                <a:latin typeface="+mj-lt"/>
                <a:cs typeface="Times New Roman" pitchFamily="18" charset="0"/>
              </a:rPr>
              <a:t>All MOSs</a:t>
            </a:r>
            <a:r>
              <a:rPr lang="en-US" sz="1300" dirty="0">
                <a:solidFill>
                  <a:srgbClr val="00B050"/>
                </a:solidFill>
                <a:latin typeface="+mj-lt"/>
              </a:rPr>
              <a:t>	</a:t>
            </a:r>
          </a:p>
          <a:p>
            <a:pPr eaLnBrk="0" hangingPunct="0"/>
            <a:r>
              <a:rPr lang="en-US" sz="1300" dirty="0">
                <a:solidFill>
                  <a:srgbClr val="00B050"/>
                </a:solidFill>
                <a:latin typeface="+mj-lt"/>
              </a:rPr>
              <a:t>882A		Mobility Officer				</a:t>
            </a:r>
            <a:r>
              <a:rPr lang="en-US" sz="1300" dirty="0">
                <a:solidFill>
                  <a:srgbClr val="00B050"/>
                </a:solidFill>
                <a:latin typeface="+mj-lt"/>
                <a:cs typeface="Times New Roman" pitchFamily="18" charset="0"/>
              </a:rPr>
              <a:t>All MOSs</a:t>
            </a:r>
          </a:p>
          <a:p>
            <a:pPr eaLnBrk="0" hangingPunct="0"/>
            <a:r>
              <a:rPr lang="en-US" sz="1300" dirty="0">
                <a:latin typeface="+mj-lt"/>
              </a:rPr>
              <a:t>890A		Ammunition Warrant Officer			89A, B, D</a:t>
            </a:r>
          </a:p>
          <a:p>
            <a:pPr eaLnBrk="0" hangingPunct="0"/>
            <a:r>
              <a:rPr lang="en-US" sz="1300" dirty="0">
                <a:latin typeface="+mj-lt"/>
              </a:rPr>
              <a:t>913A		Armament Systems Maintenance 			91A, F, M, P</a:t>
            </a:r>
          </a:p>
          <a:p>
            <a:pPr eaLnBrk="0" hangingPunct="0"/>
            <a:r>
              <a:rPr lang="en-US" sz="1300" dirty="0">
                <a:latin typeface="+mj-lt"/>
              </a:rPr>
              <a:t>914A		Allied Trades Warrant Officer			91E, X</a:t>
            </a:r>
          </a:p>
          <a:p>
            <a:pPr eaLnBrk="0" hangingPunct="0"/>
            <a:r>
              <a:rPr lang="en-US" sz="1300" dirty="0">
                <a:latin typeface="+mj-lt"/>
              </a:rPr>
              <a:t>915A		Automotive Maintenance Warrant Officer 	                    91B, C, D, J , X</a:t>
            </a:r>
          </a:p>
          <a:p>
            <a:pPr eaLnBrk="0" hangingPunct="0"/>
            <a:r>
              <a:rPr lang="en-US" sz="1300" dirty="0">
                <a:latin typeface="+mj-lt"/>
              </a:rPr>
              <a:t>915S                               Stryker Maintenance Warrant Officer                                          91B, S, X</a:t>
            </a:r>
          </a:p>
          <a:p>
            <a:pPr eaLnBrk="0" hangingPunct="0"/>
            <a:r>
              <a:rPr lang="en-US" sz="1300" dirty="0">
                <a:latin typeface="+mj-lt"/>
              </a:rPr>
              <a:t>915T                               Track Maintenance Warrant Officer                                             91A, H, L, M, P, X</a:t>
            </a:r>
          </a:p>
          <a:p>
            <a:pPr eaLnBrk="0" hangingPunct="0"/>
            <a:r>
              <a:rPr lang="en-US" sz="1300" dirty="0">
                <a:latin typeface="+mj-lt"/>
              </a:rPr>
              <a:t>919A		Engineer Equipment Maintenance Warrant Officer	                    91H, L, X</a:t>
            </a:r>
          </a:p>
          <a:p>
            <a:pPr eaLnBrk="0" hangingPunct="0"/>
            <a:r>
              <a:rPr lang="en-US" sz="1300" dirty="0">
                <a:latin typeface="+mj-lt"/>
              </a:rPr>
              <a:t>920A		Property Accounting Technician			92Y</a:t>
            </a:r>
          </a:p>
          <a:p>
            <a:pPr eaLnBrk="0" hangingPunct="0"/>
            <a:r>
              <a:rPr lang="en-US" sz="1300" dirty="0">
                <a:latin typeface="+mj-lt"/>
              </a:rPr>
              <a:t>920B		Supply Systems Technician			92A, 68J</a:t>
            </a:r>
          </a:p>
          <a:p>
            <a:pPr eaLnBrk="0" hangingPunct="0"/>
            <a:r>
              <a:rPr lang="en-US" sz="1300" dirty="0">
                <a:solidFill>
                  <a:srgbClr val="FF0000"/>
                </a:solidFill>
                <a:latin typeface="+mj-lt"/>
              </a:rPr>
              <a:t>921A		Airdrop Systems Technician			92R</a:t>
            </a:r>
          </a:p>
          <a:p>
            <a:pPr eaLnBrk="0" hangingPunct="0"/>
            <a:r>
              <a:rPr lang="en-US" sz="1300" dirty="0">
                <a:latin typeface="+mj-lt"/>
              </a:rPr>
              <a:t>922A		Food Service Technician			                    92G, 68M</a:t>
            </a:r>
          </a:p>
          <a:p>
            <a:pPr eaLnBrk="0" hangingPunct="0"/>
            <a:r>
              <a:rPr lang="en-US" sz="1300" dirty="0">
                <a:latin typeface="+mj-lt"/>
              </a:rPr>
              <a:t>923A		Petroleum Systems Technician			92F, L, W</a:t>
            </a:r>
            <a:endParaRPr lang="en-US" sz="1300" dirty="0">
              <a:solidFill>
                <a:srgbClr val="FF0000"/>
              </a:solidFill>
              <a:latin typeface="+mj-lt"/>
            </a:endParaRPr>
          </a:p>
          <a:p>
            <a:pPr eaLnBrk="0" hangingPunct="0"/>
            <a:r>
              <a:rPr lang="en-US" sz="1300" dirty="0">
                <a:solidFill>
                  <a:srgbClr val="FF0000"/>
                </a:solidFill>
                <a:latin typeface="+mj-lt"/>
              </a:rPr>
              <a:t>948B		Electronic Systems Maintenance			94D, E, F, H, M, R, W, Y, Z</a:t>
            </a:r>
          </a:p>
          <a:p>
            <a:pPr eaLnBrk="0" hangingPunct="0"/>
            <a:r>
              <a:rPr lang="en-US" sz="1300" dirty="0">
                <a:solidFill>
                  <a:srgbClr val="FF0000"/>
                </a:solidFill>
                <a:latin typeface="+mj-lt"/>
              </a:rPr>
              <a:t>948D</a:t>
            </a:r>
            <a:r>
              <a:rPr lang="en-US" sz="1300" dirty="0">
                <a:latin typeface="+mj-lt"/>
              </a:rPr>
              <a:t>		</a:t>
            </a:r>
            <a:r>
              <a:rPr lang="en-US" sz="1300" dirty="0">
                <a:solidFill>
                  <a:srgbClr val="FF0000"/>
                </a:solidFill>
                <a:latin typeface="+mj-lt"/>
              </a:rPr>
              <a:t>Electronic Missile Systems Maintenance</a:t>
            </a:r>
            <a:r>
              <a:rPr lang="en-US" sz="1300" dirty="0">
                <a:latin typeface="+mj-lt"/>
              </a:rPr>
              <a:t>		</a:t>
            </a:r>
            <a:r>
              <a:rPr lang="en-US" sz="1300" dirty="0">
                <a:solidFill>
                  <a:srgbClr val="FF0000"/>
                </a:solidFill>
                <a:latin typeface="+mj-lt"/>
              </a:rPr>
              <a:t>94A, M, P, S, T, X, Z</a:t>
            </a:r>
          </a:p>
        </p:txBody>
      </p:sp>
      <p:sp>
        <p:nvSpPr>
          <p:cNvPr id="6" name="Rectangle 2"/>
          <p:cNvSpPr>
            <a:spLocks noChangeArrowheads="1"/>
          </p:cNvSpPr>
          <p:nvPr/>
        </p:nvSpPr>
        <p:spPr bwMode="auto">
          <a:xfrm>
            <a:off x="69737" y="996434"/>
            <a:ext cx="9084538" cy="369332"/>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spTree>
    <p:extLst>
      <p:ext uri="{BB962C8B-B14F-4D97-AF65-F5344CB8AC3E}">
        <p14:creationId xmlns:p14="http://schemas.microsoft.com/office/powerpoint/2010/main" val="268722947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Schedule</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303947BF-BC72-B3F0-113F-9E83B9F656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66" y="2438400"/>
            <a:ext cx="9144000" cy="3689968"/>
          </a:xfrm>
          <a:prstGeom prst="rect">
            <a:avLst/>
          </a:prstGeom>
        </p:spPr>
      </p:pic>
      <p:sp>
        <p:nvSpPr>
          <p:cNvPr id="4" name="Rectangle 3"/>
          <p:cNvSpPr/>
          <p:nvPr/>
        </p:nvSpPr>
        <p:spPr>
          <a:xfrm>
            <a:off x="3048000" y="2699368"/>
            <a:ext cx="3048000" cy="1905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extLst>
              <a:ext uri="{FF2B5EF4-FFF2-40B4-BE49-F238E27FC236}">
                <a16:creationId xmlns:a16="http://schemas.microsoft.com/office/drawing/2014/main" id="{89618A83-A893-72DF-C3A8-E8C382877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3" y="1293800"/>
            <a:ext cx="9144000" cy="1405568"/>
          </a:xfrm>
          <a:prstGeom prst="rect">
            <a:avLst/>
          </a:prstGeom>
        </p:spPr>
      </p:pic>
    </p:spTree>
    <p:extLst>
      <p:ext uri="{BB962C8B-B14F-4D97-AF65-F5344CB8AC3E}">
        <p14:creationId xmlns:p14="http://schemas.microsoft.com/office/powerpoint/2010/main" val="3867855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Packet Submission Deadlines</a:t>
            </a:r>
          </a:p>
        </p:txBody>
      </p:sp>
      <p:graphicFrame>
        <p:nvGraphicFramePr>
          <p:cNvPr id="3" name="Table 2"/>
          <p:cNvGraphicFramePr>
            <a:graphicFrameLocks noGrp="1"/>
          </p:cNvGraphicFramePr>
          <p:nvPr/>
        </p:nvGraphicFramePr>
        <p:xfrm>
          <a:off x="331505" y="1367705"/>
          <a:ext cx="8497453" cy="3825070"/>
        </p:xfrm>
        <a:graphic>
          <a:graphicData uri="http://schemas.openxmlformats.org/drawingml/2006/table">
            <a:tbl>
              <a:tblPr>
                <a:tableStyleId>{284E427A-3D55-4303-BF80-6455036E1DE7}</a:tableStyleId>
              </a:tblPr>
              <a:tblGrid>
                <a:gridCol w="1939636">
                  <a:extLst>
                    <a:ext uri="{9D8B030D-6E8A-4147-A177-3AD203B41FA5}">
                      <a16:colId xmlns:a16="http://schemas.microsoft.com/office/drawing/2014/main" val="20000"/>
                    </a:ext>
                  </a:extLst>
                </a:gridCol>
                <a:gridCol w="2009388">
                  <a:extLst>
                    <a:ext uri="{9D8B030D-6E8A-4147-A177-3AD203B41FA5}">
                      <a16:colId xmlns:a16="http://schemas.microsoft.com/office/drawing/2014/main" val="20001"/>
                    </a:ext>
                  </a:extLst>
                </a:gridCol>
                <a:gridCol w="2419658">
                  <a:extLst>
                    <a:ext uri="{9D8B030D-6E8A-4147-A177-3AD203B41FA5}">
                      <a16:colId xmlns:a16="http://schemas.microsoft.com/office/drawing/2014/main" val="20002"/>
                    </a:ext>
                  </a:extLst>
                </a:gridCol>
                <a:gridCol w="2128771">
                  <a:extLst>
                    <a:ext uri="{9D8B030D-6E8A-4147-A177-3AD203B41FA5}">
                      <a16:colId xmlns:a16="http://schemas.microsoft.com/office/drawing/2014/main" val="20003"/>
                    </a:ext>
                  </a:extLst>
                </a:gridCol>
              </a:tblGrid>
              <a:tr h="303105">
                <a:tc>
                  <a:txBody>
                    <a:bodyPr/>
                    <a:lstStyle/>
                    <a:p>
                      <a:pPr algn="ctr" fontAlgn="b"/>
                      <a:r>
                        <a:rPr lang="en-US" sz="1700" b="1" u="none" strike="noStrike" dirty="0">
                          <a:solidFill>
                            <a:schemeClr val="tx1"/>
                          </a:solidFill>
                          <a:effectLst/>
                          <a:latin typeface="+mj-lt"/>
                        </a:rPr>
                        <a:t>Board Dates</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New Packet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Corrections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Updates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extLst>
                  <a:ext uri="{0D108BD9-81ED-4DB2-BD59-A6C34878D82A}">
                    <a16:rowId xmlns:a16="http://schemas.microsoft.com/office/drawing/2014/main" val="10000"/>
                  </a:ext>
                </a:extLst>
              </a:tr>
              <a:tr h="471055">
                <a:tc>
                  <a:txBody>
                    <a:bodyPr/>
                    <a:lstStyle/>
                    <a:p>
                      <a:pPr algn="ctr"/>
                      <a:r>
                        <a:rPr lang="en-US" sz="1700" b="1" dirty="0">
                          <a:effectLst/>
                          <a:latin typeface="+mj-lt"/>
                        </a:rPr>
                        <a:t>23-27 Sep 24</a:t>
                      </a:r>
                    </a:p>
                  </a:txBody>
                  <a:tcPr marL="0" marR="0" marT="9525" marB="9525" anchor="ctr">
                    <a:cell3D prstMaterial="dkEdge">
                      <a:bevel/>
                      <a:lightRig rig="flood" dir="t"/>
                    </a:cell3D>
                  </a:tcPr>
                </a:tc>
                <a:tc>
                  <a:txBody>
                    <a:bodyPr/>
                    <a:lstStyle/>
                    <a:p>
                      <a:pPr algn="ctr"/>
                      <a:r>
                        <a:rPr lang="en-US" sz="1700" b="1" dirty="0">
                          <a:effectLst/>
                          <a:latin typeface="+mj-lt"/>
                        </a:rPr>
                        <a:t>15 Jul 24</a:t>
                      </a:r>
                    </a:p>
                  </a:txBody>
                  <a:tcPr marL="0" marR="0" marT="9525" marB="9525" anchor="ctr">
                    <a:cell3D prstMaterial="dkEdge">
                      <a:bevel/>
                      <a:lightRig rig="flood" dir="t"/>
                    </a:cell3D>
                  </a:tcPr>
                </a:tc>
                <a:tc>
                  <a:txBody>
                    <a:bodyPr/>
                    <a:lstStyle/>
                    <a:p>
                      <a:pPr algn="ctr"/>
                      <a:r>
                        <a:rPr lang="en-US" sz="1700" b="1" dirty="0">
                          <a:effectLst/>
                          <a:latin typeface="+mj-lt"/>
                        </a:rPr>
                        <a:t>05 Aug 24</a:t>
                      </a:r>
                    </a:p>
                  </a:txBody>
                  <a:tcPr marL="0" marR="0" marT="9525" marB="9525" anchor="ctr">
                    <a:cell3D prstMaterial="dkEdge">
                      <a:bevel/>
                      <a:lightRig rig="flood" dir="t"/>
                    </a:cell3D>
                  </a:tcPr>
                </a:tc>
                <a:tc>
                  <a:txBody>
                    <a:bodyPr/>
                    <a:lstStyle/>
                    <a:p>
                      <a:pPr algn="ctr"/>
                      <a:r>
                        <a:rPr lang="en-US" sz="1700" b="1" dirty="0">
                          <a:effectLst/>
                          <a:latin typeface="+mj-lt"/>
                        </a:rPr>
                        <a:t>09 Sep 24</a:t>
                      </a:r>
                    </a:p>
                  </a:txBody>
                  <a:tcPr marL="0" marR="0" marT="9525" marB="9525" anchor="ctr">
                    <a:cell3D prstMaterial="dkEdge">
                      <a:bevel/>
                      <a:lightRig rig="flood" dir="t"/>
                    </a:cell3D>
                  </a:tcPr>
                </a:tc>
                <a:extLst>
                  <a:ext uri="{0D108BD9-81ED-4DB2-BD59-A6C34878D82A}">
                    <a16:rowId xmlns:a16="http://schemas.microsoft.com/office/drawing/2014/main" val="1126351935"/>
                  </a:ext>
                </a:extLst>
              </a:tr>
              <a:tr h="471055">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18-22 Nov 24</a:t>
                      </a:r>
                    </a:p>
                  </a:txBody>
                  <a:tcPr marL="0" marR="0" marT="9525" marB="9525" anchor="ctr">
                    <a:cell3D prstMaterial="dkEdge">
                      <a:bevel/>
                      <a:lightRig rig="flood" dir="t"/>
                    </a:cell3D>
                  </a:tcPr>
                </a:tc>
                <a:tc>
                  <a:txBody>
                    <a:bodyPr/>
                    <a:lstStyle/>
                    <a:p>
                      <a:pPr marL="421081" marR="0" lvl="1" indent="0" algn="ctr" defTabSz="842162" rtl="0" eaLnBrk="1" fontAlgn="auto" latinLnBrk="0" hangingPunct="1">
                        <a:lnSpc>
                          <a:spcPct val="100000"/>
                        </a:lnSpc>
                        <a:spcBef>
                          <a:spcPts val="0"/>
                        </a:spcBef>
                        <a:spcAft>
                          <a:spcPts val="0"/>
                        </a:spcAft>
                        <a:buClrTx/>
                        <a:buSzTx/>
                        <a:buFontTx/>
                        <a:buNone/>
                        <a:tabLst/>
                        <a:defRPr/>
                      </a:pPr>
                      <a:r>
                        <a:rPr lang="en-US" sz="1700" b="1" i="0" u="none" strike="noStrike" kern="1200" baseline="0" dirty="0">
                          <a:solidFill>
                            <a:schemeClr val="dk1"/>
                          </a:solidFill>
                          <a:latin typeface="+mj-lt"/>
                          <a:ea typeface="+mn-ea"/>
                          <a:cs typeface="+mn-cs"/>
                        </a:rPr>
                        <a:t>23 Sep 24 	</a:t>
                      </a:r>
                    </a:p>
                  </a:txBody>
                  <a:tcPr marL="0" marR="0" marT="9525" marB="9525"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07 Oct 24</a:t>
                      </a:r>
                    </a:p>
                  </a:txBody>
                  <a:tcPr marL="0" marR="0" marT="9525" marB="9525" anchor="ctr">
                    <a:cell3D prstMaterial="dkEdge">
                      <a:bevel/>
                      <a:lightRig rig="flood" dir="t"/>
                    </a:cell3D>
                  </a:tcPr>
                </a:tc>
                <a:tc>
                  <a:txBody>
                    <a:bodyPr/>
                    <a:lstStyle/>
                    <a:p>
                      <a:pPr algn="ctr"/>
                      <a:r>
                        <a:rPr lang="en-US" sz="1700" b="1" dirty="0">
                          <a:effectLst/>
                          <a:latin typeface="+mj-lt"/>
                        </a:rPr>
                        <a:t>04 Nov 24</a:t>
                      </a:r>
                    </a:p>
                  </a:txBody>
                  <a:tcPr marL="0" marR="0" marT="9525" marB="9525" anchor="ctr">
                    <a:cell3D prstMaterial="dkEdge">
                      <a:bevel/>
                      <a:lightRig rig="flood" dir="t"/>
                    </a:cell3D>
                  </a:tcPr>
                </a:tc>
                <a:extLst>
                  <a:ext uri="{0D108BD9-81ED-4DB2-BD59-A6C34878D82A}">
                    <a16:rowId xmlns:a16="http://schemas.microsoft.com/office/drawing/2014/main" val="504105039"/>
                  </a:ext>
                </a:extLst>
              </a:tr>
              <a:tr h="471055">
                <a:tc>
                  <a:txBody>
                    <a:bodyPr/>
                    <a:lstStyle/>
                    <a:p>
                      <a:pPr algn="ctr"/>
                      <a:r>
                        <a:rPr lang="en-US" sz="1700" b="1" dirty="0">
                          <a:effectLst/>
                          <a:latin typeface="+mj-lt"/>
                        </a:rPr>
                        <a:t>27-31 Jan 25</a:t>
                      </a:r>
                    </a:p>
                  </a:txBody>
                  <a:tcPr marL="0" marR="0" marT="9525" marB="9525" anchor="ctr">
                    <a:cell3D prstMaterial="dkEdge">
                      <a:bevel/>
                      <a:lightRig rig="flood" dir="t"/>
                    </a:cell3D>
                  </a:tcPr>
                </a:tc>
                <a:tc>
                  <a:txBody>
                    <a:bodyPr/>
                    <a:lstStyle/>
                    <a:p>
                      <a:pPr algn="ctr"/>
                      <a:r>
                        <a:rPr lang="en-US" sz="1700" b="1" dirty="0">
                          <a:effectLst/>
                          <a:latin typeface="+mj-lt"/>
                        </a:rPr>
                        <a:t>02 Dec 24</a:t>
                      </a:r>
                    </a:p>
                  </a:txBody>
                  <a:tcPr marL="0" marR="0" marT="9525" marB="9525" anchor="ctr">
                    <a:cell3D prstMaterial="dkEdge">
                      <a:bevel/>
                      <a:lightRig rig="flood" dir="t"/>
                    </a:cell3D>
                  </a:tcPr>
                </a:tc>
                <a:tc>
                  <a:txBody>
                    <a:bodyPr/>
                    <a:lstStyle/>
                    <a:p>
                      <a:pPr algn="ctr"/>
                      <a:r>
                        <a:rPr lang="en-US" sz="1700" b="1" dirty="0">
                          <a:effectLst/>
                          <a:latin typeface="+mj-lt"/>
                        </a:rPr>
                        <a:t>16 Dec 24</a:t>
                      </a:r>
                    </a:p>
                  </a:txBody>
                  <a:tcPr marL="0" marR="0" marT="9525" marB="9525" anchor="ctr">
                    <a:cell3D prstMaterial="dkEdge">
                      <a:bevel/>
                      <a:lightRig rig="flood" dir="t"/>
                    </a:cell3D>
                  </a:tcPr>
                </a:tc>
                <a:tc>
                  <a:txBody>
                    <a:bodyPr/>
                    <a:lstStyle/>
                    <a:p>
                      <a:pPr algn="ctr"/>
                      <a:r>
                        <a:rPr lang="en-US" sz="1700" b="1" dirty="0">
                          <a:effectLst/>
                          <a:latin typeface="+mj-lt"/>
                        </a:rPr>
                        <a:t>13 Jan 25</a:t>
                      </a:r>
                    </a:p>
                  </a:txBody>
                  <a:tcPr marL="0" marR="0" marT="9525" marB="9525" anchor="ctr">
                    <a:cell3D prstMaterial="dkEdge">
                      <a:bevel/>
                      <a:lightRig rig="flood" dir="t"/>
                    </a:cell3D>
                  </a:tcPr>
                </a:tc>
                <a:extLst>
                  <a:ext uri="{0D108BD9-81ED-4DB2-BD59-A6C34878D82A}">
                    <a16:rowId xmlns:a16="http://schemas.microsoft.com/office/drawing/2014/main" val="2423506572"/>
                  </a:ext>
                </a:extLst>
              </a:tr>
              <a:tr h="471055">
                <a:tc>
                  <a:txBody>
                    <a:bodyPr/>
                    <a:lstStyle/>
                    <a:p>
                      <a:pPr algn="ctr"/>
                      <a:r>
                        <a:rPr lang="en-US" sz="1700" b="1" dirty="0">
                          <a:effectLst/>
                          <a:latin typeface="+mj-lt"/>
                        </a:rPr>
                        <a:t>24-28 Mar 25</a:t>
                      </a:r>
                    </a:p>
                  </a:txBody>
                  <a:tcPr marL="0" marR="0" marT="9525" marB="9525" anchor="ctr">
                    <a:cell3D prstMaterial="dkEdge">
                      <a:bevel/>
                      <a:lightRig rig="flood" dir="t"/>
                    </a:cell3D>
                  </a:tcPr>
                </a:tc>
                <a:tc>
                  <a:txBody>
                    <a:bodyPr/>
                    <a:lstStyle/>
                    <a:p>
                      <a:pPr algn="ctr"/>
                      <a:r>
                        <a:rPr lang="en-US" sz="1700" b="1" dirty="0">
                          <a:effectLst/>
                          <a:latin typeface="+mj-lt"/>
                        </a:rPr>
                        <a:t>27 Jan 25</a:t>
                      </a:r>
                    </a:p>
                  </a:txBody>
                  <a:tcPr marL="0" marR="0" marT="9525" marB="9525" anchor="ctr">
                    <a:cell3D prstMaterial="dkEdge">
                      <a:bevel/>
                      <a:lightRig rig="flood" dir="t"/>
                    </a:cell3D>
                  </a:tcPr>
                </a:tc>
                <a:tc>
                  <a:txBody>
                    <a:bodyPr/>
                    <a:lstStyle/>
                    <a:p>
                      <a:pPr algn="ctr"/>
                      <a:r>
                        <a:rPr lang="en-US" sz="1700" b="1" dirty="0">
                          <a:effectLst/>
                          <a:latin typeface="+mj-lt"/>
                        </a:rPr>
                        <a:t>10 Feb 25</a:t>
                      </a:r>
                    </a:p>
                  </a:txBody>
                  <a:tcPr marL="0" marR="0" marT="9525" marB="9525" anchor="ctr">
                    <a:cell3D prstMaterial="dkEdge">
                      <a:bevel/>
                      <a:lightRig rig="flood" dir="t"/>
                    </a:cell3D>
                  </a:tcPr>
                </a:tc>
                <a:tc>
                  <a:txBody>
                    <a:bodyPr/>
                    <a:lstStyle/>
                    <a:p>
                      <a:pPr algn="ctr"/>
                      <a:r>
                        <a:rPr lang="en-US" sz="1700" b="1" dirty="0">
                          <a:effectLst/>
                          <a:latin typeface="+mj-lt"/>
                        </a:rPr>
                        <a:t>10 Mar 25</a:t>
                      </a:r>
                    </a:p>
                  </a:txBody>
                  <a:tcPr marL="0" marR="0" marT="9525" marB="9525" anchor="ctr">
                    <a:cell3D prstMaterial="dkEdge">
                      <a:bevel/>
                      <a:lightRig rig="flood" dir="t"/>
                    </a:cell3D>
                  </a:tcPr>
                </a:tc>
                <a:extLst>
                  <a:ext uri="{0D108BD9-81ED-4DB2-BD59-A6C34878D82A}">
                    <a16:rowId xmlns:a16="http://schemas.microsoft.com/office/drawing/2014/main" val="2668600556"/>
                  </a:ext>
                </a:extLst>
              </a:tr>
              <a:tr h="471055">
                <a:tc>
                  <a:txBody>
                    <a:bodyPr/>
                    <a:lstStyle/>
                    <a:p>
                      <a:pPr algn="ctr"/>
                      <a:r>
                        <a:rPr lang="en-US" sz="1700" b="1" dirty="0">
                          <a:effectLst/>
                          <a:latin typeface="+mj-lt"/>
                        </a:rPr>
                        <a:t>19-23 May 25</a:t>
                      </a:r>
                    </a:p>
                  </a:txBody>
                  <a:tcPr marL="0" marR="0" marT="9525" marB="9525" anchor="ctr">
                    <a:cell3D prstMaterial="dkEdge">
                      <a:bevel/>
                      <a:lightRig rig="flood" dir="t"/>
                    </a:cell3D>
                  </a:tcPr>
                </a:tc>
                <a:tc>
                  <a:txBody>
                    <a:bodyPr/>
                    <a:lstStyle/>
                    <a:p>
                      <a:pPr algn="ctr"/>
                      <a:r>
                        <a:rPr lang="en-US" sz="1700" b="1" dirty="0">
                          <a:effectLst/>
                          <a:latin typeface="+mj-lt"/>
                        </a:rPr>
                        <a:t>24 Mar 25</a:t>
                      </a:r>
                    </a:p>
                  </a:txBody>
                  <a:tcPr marL="0" marR="0" marT="9525" marB="9525" anchor="ctr">
                    <a:cell3D prstMaterial="dkEdge">
                      <a:bevel/>
                      <a:lightRig rig="flood" dir="t"/>
                    </a:cell3D>
                  </a:tcPr>
                </a:tc>
                <a:tc>
                  <a:txBody>
                    <a:bodyPr/>
                    <a:lstStyle/>
                    <a:p>
                      <a:pPr algn="ctr"/>
                      <a:r>
                        <a:rPr lang="en-US" sz="1700" b="1" dirty="0">
                          <a:effectLst/>
                          <a:latin typeface="+mj-lt"/>
                        </a:rPr>
                        <a:t>07 Apr 25</a:t>
                      </a:r>
                    </a:p>
                  </a:txBody>
                  <a:tcPr marL="0" marR="0" marT="9525" marB="9525" anchor="ctr">
                    <a:cell3D prstMaterial="dkEdge">
                      <a:bevel/>
                      <a:lightRig rig="flood" dir="t"/>
                    </a:cell3D>
                  </a:tcPr>
                </a:tc>
                <a:tc>
                  <a:txBody>
                    <a:bodyPr/>
                    <a:lstStyle/>
                    <a:p>
                      <a:pPr algn="ctr"/>
                      <a:r>
                        <a:rPr lang="en-US" sz="1700" b="1" dirty="0">
                          <a:effectLst/>
                          <a:latin typeface="+mj-lt"/>
                        </a:rPr>
                        <a:t>05 May 25</a:t>
                      </a:r>
                    </a:p>
                  </a:txBody>
                  <a:tcPr marL="0" marR="0" marT="9525" marB="9525" anchor="ctr">
                    <a:cell3D prstMaterial="dkEdge">
                      <a:bevel/>
                      <a:lightRig rig="flood" dir="t"/>
                    </a:cell3D>
                  </a:tcPr>
                </a:tc>
                <a:extLst>
                  <a:ext uri="{0D108BD9-81ED-4DB2-BD59-A6C34878D82A}">
                    <a16:rowId xmlns:a16="http://schemas.microsoft.com/office/drawing/2014/main" val="3297027476"/>
                  </a:ext>
                </a:extLst>
              </a:tr>
              <a:tr h="471055">
                <a:tc>
                  <a:txBody>
                    <a:bodyPr/>
                    <a:lstStyle/>
                    <a:p>
                      <a:pPr algn="ctr"/>
                      <a:r>
                        <a:rPr lang="en-US" sz="1700" b="1" dirty="0">
                          <a:effectLst/>
                          <a:latin typeface="+mj-lt"/>
                        </a:rPr>
                        <a:t>21-25 Jul 25</a:t>
                      </a:r>
                    </a:p>
                  </a:txBody>
                  <a:tcPr marL="0" marR="0" marT="9525" marB="9525" anchor="ctr">
                    <a:cell3D prstMaterial="dkEdge">
                      <a:bevel/>
                      <a:lightRig rig="flood" dir="t"/>
                    </a:cell3D>
                  </a:tcPr>
                </a:tc>
                <a:tc>
                  <a:txBody>
                    <a:bodyPr/>
                    <a:lstStyle/>
                    <a:p>
                      <a:pPr algn="ctr"/>
                      <a:r>
                        <a:rPr lang="en-US" sz="1700" b="1" dirty="0">
                          <a:effectLst/>
                          <a:latin typeface="+mj-lt"/>
                        </a:rPr>
                        <a:t>26 May 25</a:t>
                      </a:r>
                    </a:p>
                  </a:txBody>
                  <a:tcPr marL="0" marR="0" marT="9525" marB="9525" anchor="ctr">
                    <a:cell3D prstMaterial="dkEdge">
                      <a:bevel/>
                      <a:lightRig rig="flood" dir="t"/>
                    </a:cell3D>
                  </a:tcPr>
                </a:tc>
                <a:tc>
                  <a:txBody>
                    <a:bodyPr/>
                    <a:lstStyle/>
                    <a:p>
                      <a:pPr algn="ctr"/>
                      <a:r>
                        <a:rPr lang="en-US" sz="1700" b="1" dirty="0">
                          <a:effectLst/>
                          <a:latin typeface="+mj-lt"/>
                        </a:rPr>
                        <a:t>09 Jun 25</a:t>
                      </a:r>
                    </a:p>
                  </a:txBody>
                  <a:tcPr marL="0" marR="0" marT="9525" marB="9525" anchor="ctr">
                    <a:cell3D prstMaterial="dkEdge">
                      <a:bevel/>
                      <a:lightRig rig="flood" dir="t"/>
                    </a:cell3D>
                  </a:tcPr>
                </a:tc>
                <a:tc>
                  <a:txBody>
                    <a:bodyPr/>
                    <a:lstStyle/>
                    <a:p>
                      <a:pPr algn="ctr"/>
                      <a:r>
                        <a:rPr lang="en-US" sz="1700" b="1" dirty="0">
                          <a:effectLst/>
                          <a:latin typeface="+mj-lt"/>
                        </a:rPr>
                        <a:t>07 Jul 25</a:t>
                      </a:r>
                    </a:p>
                  </a:txBody>
                  <a:tcPr marL="0" marR="0" marT="9525" marB="9525" anchor="ctr">
                    <a:cell3D prstMaterial="dkEdge">
                      <a:bevel/>
                      <a:lightRig rig="flood" dir="t"/>
                    </a:cell3D>
                  </a:tcPr>
                </a:tc>
                <a:extLst>
                  <a:ext uri="{0D108BD9-81ED-4DB2-BD59-A6C34878D82A}">
                    <a16:rowId xmlns:a16="http://schemas.microsoft.com/office/drawing/2014/main" val="1455877667"/>
                  </a:ext>
                </a:extLst>
              </a:tr>
              <a:tr h="471055">
                <a:tc>
                  <a:txBody>
                    <a:bodyPr/>
                    <a:lstStyle/>
                    <a:p>
                      <a:pPr algn="ctr"/>
                      <a:r>
                        <a:rPr lang="en-US" sz="1700" b="1" dirty="0">
                          <a:effectLst/>
                          <a:latin typeface="+mj-lt"/>
                        </a:rPr>
                        <a:t>22-26 Sep 25</a:t>
                      </a:r>
                    </a:p>
                  </a:txBody>
                  <a:tcPr marL="0" marR="0" marT="9525" marB="9525" anchor="ctr">
                    <a:cell3D prstMaterial="dkEdge">
                      <a:bevel/>
                      <a:lightRig rig="flood" dir="t"/>
                    </a:cell3D>
                  </a:tcPr>
                </a:tc>
                <a:tc>
                  <a:txBody>
                    <a:bodyPr/>
                    <a:lstStyle/>
                    <a:p>
                      <a:pPr algn="ctr"/>
                      <a:r>
                        <a:rPr lang="en-US" sz="1700" b="1" dirty="0">
                          <a:effectLst/>
                          <a:latin typeface="+mj-lt"/>
                        </a:rPr>
                        <a:t>28 July 25</a:t>
                      </a:r>
                    </a:p>
                  </a:txBody>
                  <a:tcPr marL="0" marR="0" marT="9525" marB="9525" anchor="ctr">
                    <a:cell3D prstMaterial="dkEdge">
                      <a:bevel/>
                      <a:lightRig rig="flood" dir="t"/>
                    </a:cell3D>
                  </a:tcPr>
                </a:tc>
                <a:tc>
                  <a:txBody>
                    <a:bodyPr/>
                    <a:lstStyle/>
                    <a:p>
                      <a:pPr algn="ctr"/>
                      <a:r>
                        <a:rPr lang="en-US" sz="1700" b="1" dirty="0">
                          <a:effectLst/>
                          <a:latin typeface="+mj-lt"/>
                        </a:rPr>
                        <a:t>11 Aug 25</a:t>
                      </a:r>
                    </a:p>
                  </a:txBody>
                  <a:tcPr marL="0" marR="0" marT="9525" marB="9525" anchor="ctr">
                    <a:cell3D prstMaterial="dkEdge">
                      <a:bevel/>
                      <a:lightRig rig="flood" dir="t"/>
                    </a:cell3D>
                  </a:tcPr>
                </a:tc>
                <a:tc>
                  <a:txBody>
                    <a:bodyPr/>
                    <a:lstStyle/>
                    <a:p>
                      <a:pPr algn="ctr"/>
                      <a:r>
                        <a:rPr lang="en-US" sz="1700" b="1" dirty="0">
                          <a:effectLst/>
                          <a:latin typeface="+mj-lt"/>
                        </a:rPr>
                        <a:t>08 Sep 25</a:t>
                      </a:r>
                    </a:p>
                  </a:txBody>
                  <a:tcPr marL="0" marR="0" marT="9525" marB="9525" anchor="ctr">
                    <a:cell3D prstMaterial="dkEdge">
                      <a:bevel/>
                      <a:lightRig rig="flood" dir="t"/>
                    </a:cell3D>
                  </a:tcPr>
                </a:tc>
                <a:extLst>
                  <a:ext uri="{0D108BD9-81ED-4DB2-BD59-A6C34878D82A}">
                    <a16:rowId xmlns:a16="http://schemas.microsoft.com/office/drawing/2014/main" val="3670697632"/>
                  </a:ext>
                </a:extLst>
              </a:tr>
            </a:tbl>
          </a:graphicData>
        </a:graphic>
      </p:graphicFrame>
      <p:sp>
        <p:nvSpPr>
          <p:cNvPr id="10" name="TextBox 9"/>
          <p:cNvSpPr txBox="1"/>
          <p:nvPr/>
        </p:nvSpPr>
        <p:spPr>
          <a:xfrm>
            <a:off x="0" y="5257800"/>
            <a:ext cx="9144000" cy="1320874"/>
          </a:xfrm>
          <a:prstGeom prst="rect">
            <a:avLst/>
          </a:prstGeom>
          <a:noFill/>
        </p:spPr>
        <p:txBody>
          <a:bodyPr wrap="square" rtlCol="0">
            <a:spAutoFit/>
          </a:bodyPr>
          <a:lstStyle/>
          <a:p>
            <a:pPr marL="171450" indent="-171450" algn="ctr">
              <a:lnSpc>
                <a:spcPct val="150000"/>
              </a:lnSpc>
              <a:spcBef>
                <a:spcPts val="200"/>
              </a:spcBef>
              <a:buFont typeface="Arial" panose="020B0604020202020204" pitchFamily="34" charset="0"/>
              <a:buChar char="•"/>
            </a:pPr>
            <a:r>
              <a:rPr lang="en-US" sz="1700" dirty="0">
                <a:latin typeface="+mn-lt"/>
              </a:rPr>
              <a:t>Deadline verification, extensions, and changes announced on www.gowarrantnow.com</a:t>
            </a:r>
          </a:p>
          <a:p>
            <a:pPr marL="171450" indent="-171450" algn="ctr">
              <a:lnSpc>
                <a:spcPct val="150000"/>
              </a:lnSpc>
              <a:spcBef>
                <a:spcPts val="200"/>
              </a:spcBef>
              <a:buFont typeface="Arial" panose="020B0604020202020204" pitchFamily="34" charset="0"/>
              <a:buChar char="•"/>
            </a:pPr>
            <a:r>
              <a:rPr lang="en-US" sz="1700" dirty="0">
                <a:latin typeface="+mn-lt"/>
              </a:rPr>
              <a:t>Failure to meet deadlines may delay packet to a later selection board</a:t>
            </a:r>
          </a:p>
          <a:p>
            <a:pPr marL="171450" indent="-171450" algn="ctr">
              <a:lnSpc>
                <a:spcPct val="150000"/>
              </a:lnSpc>
              <a:spcBef>
                <a:spcPts val="200"/>
              </a:spcBef>
              <a:buFont typeface="Arial" panose="020B0604020202020204" pitchFamily="34" charset="0"/>
              <a:buChar char="•"/>
            </a:pPr>
            <a:r>
              <a:rPr lang="en-US" sz="1700" dirty="0">
                <a:latin typeface="+mn-lt"/>
              </a:rPr>
              <a:t>Applicants requiring waiver(s)/ETP(s) must plan for early packet submission</a:t>
            </a:r>
          </a:p>
        </p:txBody>
      </p:sp>
    </p:spTree>
    <p:extLst>
      <p:ext uri="{BB962C8B-B14F-4D97-AF65-F5344CB8AC3E}">
        <p14:creationId xmlns:p14="http://schemas.microsoft.com/office/powerpoint/2010/main" val="266512482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Documents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D4D5B431-530F-7DBC-7F13-15D0F3DA08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367568"/>
            <a:ext cx="9144000" cy="3689968"/>
          </a:xfrm>
          <a:prstGeom prst="rect">
            <a:avLst/>
          </a:prstGeom>
        </p:spPr>
      </p:pic>
      <p:sp>
        <p:nvSpPr>
          <p:cNvPr id="4" name="Rectangle 3"/>
          <p:cNvSpPr/>
          <p:nvPr/>
        </p:nvSpPr>
        <p:spPr>
          <a:xfrm>
            <a:off x="6096000" y="2677179"/>
            <a:ext cx="3048000" cy="18186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extLst>
              <a:ext uri="{FF2B5EF4-FFF2-40B4-BE49-F238E27FC236}">
                <a16:creationId xmlns:a16="http://schemas.microsoft.com/office/drawing/2014/main" id="{2830BD36-D19A-40E9-B915-0D9F89EE1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 y="1209423"/>
            <a:ext cx="9144000" cy="1405568"/>
          </a:xfrm>
          <a:prstGeom prst="rect">
            <a:avLst/>
          </a:prstGeom>
        </p:spPr>
      </p:pic>
    </p:spTree>
    <p:extLst>
      <p:ext uri="{BB962C8B-B14F-4D97-AF65-F5344CB8AC3E}">
        <p14:creationId xmlns:p14="http://schemas.microsoft.com/office/powerpoint/2010/main" val="1387670271"/>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p>
        </p:txBody>
      </p:sp>
      <p:sp>
        <p:nvSpPr>
          <p:cNvPr id="3" name="Rectangle 3"/>
          <p:cNvSpPr txBox="1">
            <a:spLocks noChangeArrowheads="1"/>
          </p:cNvSpPr>
          <p:nvPr/>
        </p:nvSpPr>
        <p:spPr bwMode="auto">
          <a:xfrm>
            <a:off x="0" y="2075646"/>
            <a:ext cx="4503455" cy="41715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0" indent="0" eaLnBrk="1" hangingPunct="1">
              <a:spcBef>
                <a:spcPts val="500"/>
              </a:spcBef>
              <a:spcAft>
                <a:spcPts val="500"/>
              </a:spcAft>
              <a:buFont typeface="Wingdings" pitchFamily="2" charset="2"/>
              <a:buNone/>
            </a:pPr>
            <a:r>
              <a:rPr lang="en-US" sz="1800" kern="0" dirty="0"/>
              <a:t>1. DA Form 61</a:t>
            </a:r>
            <a:endParaRPr lang="en-US" sz="1800" i="1" kern="0" dirty="0"/>
          </a:p>
          <a:p>
            <a:pPr marL="0" indent="0" eaLnBrk="1" hangingPunct="1">
              <a:spcBef>
                <a:spcPts val="500"/>
              </a:spcBef>
              <a:spcAft>
                <a:spcPts val="500"/>
              </a:spcAft>
              <a:buFont typeface="Wingdings" pitchFamily="2" charset="2"/>
              <a:buNone/>
            </a:pPr>
            <a:r>
              <a:rPr lang="en-US" sz="1800" kern="0" dirty="0"/>
              <a:t>2. USAREC Form 3.3</a:t>
            </a:r>
            <a:endParaRPr lang="en-US" sz="1800" i="1" kern="0" dirty="0"/>
          </a:p>
          <a:p>
            <a:pPr marL="0" indent="0" eaLnBrk="1" hangingPunct="1">
              <a:spcBef>
                <a:spcPts val="500"/>
              </a:spcBef>
              <a:spcAft>
                <a:spcPts val="500"/>
              </a:spcAft>
              <a:buFont typeface="Wingdings" pitchFamily="2" charset="2"/>
              <a:buNone/>
            </a:pPr>
            <a:r>
              <a:rPr lang="en-US" sz="1800" kern="0" dirty="0"/>
              <a:t>3. USAREC Form 3.2</a:t>
            </a:r>
            <a:endParaRPr lang="en-US" sz="1800" i="1" kern="0" dirty="0"/>
          </a:p>
          <a:p>
            <a:pPr marL="0" indent="0" eaLnBrk="1" hangingPunct="1">
              <a:spcBef>
                <a:spcPts val="500"/>
              </a:spcBef>
              <a:spcAft>
                <a:spcPts val="500"/>
              </a:spcAft>
              <a:buFont typeface="Wingdings" pitchFamily="2" charset="2"/>
              <a:buNone/>
            </a:pPr>
            <a:r>
              <a:rPr lang="en-US" sz="1800" kern="0" dirty="0"/>
              <a:t>4. Soldier Talent Profile or Equivalent</a:t>
            </a:r>
          </a:p>
          <a:p>
            <a:pPr marL="0" indent="0" eaLnBrk="1" hangingPunct="1">
              <a:spcBef>
                <a:spcPts val="500"/>
              </a:spcBef>
              <a:spcAft>
                <a:spcPts val="500"/>
              </a:spcAft>
              <a:buFont typeface="Wingdings" pitchFamily="2" charset="2"/>
              <a:buNone/>
            </a:pPr>
            <a:r>
              <a:rPr lang="en-US" sz="1800" kern="0" dirty="0"/>
              <a:t>5. Evaluations </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6. AERs/1059s </a:t>
            </a:r>
            <a:r>
              <a:rPr lang="en-US" sz="1400" kern="0" dirty="0"/>
              <a:t>(</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7. College Transcripts</a:t>
            </a:r>
            <a:endParaRPr lang="en-US" sz="1800" i="1" kern="0" dirty="0"/>
          </a:p>
          <a:p>
            <a:pPr marL="0" indent="0" eaLnBrk="1" hangingPunct="1">
              <a:spcBef>
                <a:spcPts val="500"/>
              </a:spcBef>
              <a:spcAft>
                <a:spcPts val="500"/>
              </a:spcAft>
              <a:buFont typeface="Wingdings" pitchFamily="2" charset="2"/>
              <a:buNone/>
            </a:pPr>
            <a:r>
              <a:rPr lang="en-US" sz="1800" kern="0" dirty="0"/>
              <a:t>8. Professional Certificates </a:t>
            </a:r>
            <a:r>
              <a:rPr lang="en-US" sz="1400" kern="0" dirty="0"/>
              <a:t>(</a:t>
            </a:r>
            <a:r>
              <a:rPr lang="en-US" sz="1400" i="1" kern="0" dirty="0"/>
              <a:t>If applicable</a:t>
            </a:r>
            <a:r>
              <a:rPr lang="en-US" sz="1400" kern="0" dirty="0"/>
              <a:t>)</a:t>
            </a:r>
          </a:p>
          <a:p>
            <a:pPr marL="0" indent="0" eaLnBrk="1" hangingPunct="1">
              <a:spcBef>
                <a:spcPts val="500"/>
              </a:spcBef>
              <a:spcAft>
                <a:spcPts val="500"/>
              </a:spcAft>
              <a:buFont typeface="Wingdings" pitchFamily="2" charset="2"/>
              <a:buNone/>
            </a:pPr>
            <a:r>
              <a:rPr lang="en-US" sz="1800" kern="0" dirty="0"/>
              <a:t>9. SIFT Score Sheet </a:t>
            </a:r>
            <a:r>
              <a:rPr lang="en-US" sz="1400" i="1" kern="0" dirty="0"/>
              <a:t>(153A only)</a:t>
            </a:r>
          </a:p>
        </p:txBody>
      </p:sp>
      <p:sp>
        <p:nvSpPr>
          <p:cNvPr id="4" name="Rectangle 4"/>
          <p:cNvSpPr>
            <a:spLocks noChangeArrowheads="1"/>
          </p:cNvSpPr>
          <p:nvPr/>
        </p:nvSpPr>
        <p:spPr bwMode="auto">
          <a:xfrm>
            <a:off x="4216938" y="2068622"/>
            <a:ext cx="4927062" cy="4408378"/>
          </a:xfrm>
          <a:prstGeom prst="rect">
            <a:avLst/>
          </a:prstGeom>
          <a:noFill/>
          <a:ln w="9525">
            <a:noFill/>
            <a:miter lim="800000"/>
            <a:headEnd/>
            <a:tailEnd/>
          </a:ln>
        </p:spPr>
        <p:txBody>
          <a:bodyPr/>
          <a:lstStyle/>
          <a:p>
            <a:pPr eaLnBrk="0" hangingPunct="0">
              <a:spcBef>
                <a:spcPts val="500"/>
              </a:spcBef>
              <a:spcAft>
                <a:spcPts val="500"/>
              </a:spcAft>
              <a:buClr>
                <a:srgbClr val="FF9933"/>
              </a:buClr>
              <a:buFont typeface="Wingdings" pitchFamily="2" charset="2"/>
              <a:buNone/>
            </a:pPr>
            <a:r>
              <a:rPr lang="en-US" dirty="0">
                <a:latin typeface="+mn-lt"/>
              </a:rPr>
              <a:t>1. Security Clearance Verification Memo</a:t>
            </a:r>
          </a:p>
          <a:p>
            <a:pPr eaLnBrk="0" hangingPunct="0">
              <a:spcBef>
                <a:spcPts val="500"/>
              </a:spcBef>
              <a:spcAft>
                <a:spcPts val="500"/>
              </a:spcAft>
              <a:buClr>
                <a:srgbClr val="FF9933"/>
              </a:buClr>
              <a:buFont typeface="Wingdings" pitchFamily="2" charset="2"/>
              <a:buNone/>
            </a:pPr>
            <a:r>
              <a:rPr lang="en-US" dirty="0">
                <a:latin typeface="+mn-lt"/>
              </a:rPr>
              <a:t>2. USAREC Form 3.1</a:t>
            </a:r>
            <a:endParaRPr lang="en-US" i="1"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3. DA Form 160</a:t>
            </a:r>
            <a:r>
              <a:rPr lang="en-US" dirty="0">
                <a:latin typeface="+mn-lt"/>
                <a:hlinkClick r:id="rId2" action="ppaction://hlinkfile"/>
              </a:rPr>
              <a:t> </a:t>
            </a:r>
            <a:endParaRPr lang="en-US"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4. Statement of Understanding</a:t>
            </a:r>
          </a:p>
          <a:p>
            <a:pPr eaLnBrk="0" hangingPunct="0">
              <a:spcBef>
                <a:spcPts val="500"/>
              </a:spcBef>
              <a:spcAft>
                <a:spcPts val="500"/>
              </a:spcAft>
              <a:buClr>
                <a:srgbClr val="FF9933"/>
              </a:buClr>
              <a:buFont typeface="Wingdings" pitchFamily="2" charset="2"/>
              <a:buNone/>
            </a:pPr>
            <a:r>
              <a:rPr lang="en-US" dirty="0">
                <a:latin typeface="+mn-lt"/>
              </a:rPr>
              <a:t>5. Approved DD Form 368 </a:t>
            </a:r>
            <a:r>
              <a:rPr lang="en-US" sz="1400" i="1" dirty="0">
                <a:latin typeface="+mn-lt"/>
              </a:rPr>
              <a:t>(NG/USAR/IS only)</a:t>
            </a:r>
          </a:p>
          <a:p>
            <a:pPr eaLnBrk="0" hangingPunct="0">
              <a:spcBef>
                <a:spcPts val="500"/>
              </a:spcBef>
              <a:spcAft>
                <a:spcPts val="500"/>
              </a:spcAft>
              <a:buClr>
                <a:srgbClr val="FF9933"/>
              </a:buClr>
              <a:buFont typeface="Wingdings" pitchFamily="2" charset="2"/>
              <a:buNone/>
            </a:pPr>
            <a:r>
              <a:rPr lang="en-US" dirty="0">
                <a:latin typeface="+mn-lt"/>
              </a:rPr>
              <a:t>6. REDD Report </a:t>
            </a:r>
            <a:r>
              <a:rPr lang="en-US" sz="1400" i="1" dirty="0">
                <a:latin typeface="+mn-lt"/>
              </a:rPr>
              <a:t>(Interservice only)</a:t>
            </a:r>
            <a:endParaRPr lang="en-US" sz="1400"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7. Tattoo Validation Memo </a:t>
            </a:r>
            <a:r>
              <a:rPr lang="en-US" sz="1400" i="1" dirty="0">
                <a:latin typeface="+mn-lt"/>
              </a:rPr>
              <a:t>(Interservice only)</a:t>
            </a:r>
          </a:p>
          <a:p>
            <a:pPr eaLnBrk="0" hangingPunct="0">
              <a:spcBef>
                <a:spcPts val="500"/>
              </a:spcBef>
              <a:spcAft>
                <a:spcPts val="500"/>
              </a:spcAft>
              <a:buClr>
                <a:srgbClr val="FF9933"/>
              </a:buClr>
              <a:buFont typeface="Wingdings" pitchFamily="2" charset="2"/>
              <a:buNone/>
            </a:pPr>
            <a:r>
              <a:rPr lang="en-US" dirty="0">
                <a:latin typeface="+mn-lt"/>
              </a:rPr>
              <a:t>8. Waiver/ETP Requests </a:t>
            </a:r>
            <a:r>
              <a:rPr lang="en-US" sz="1400" i="1" dirty="0">
                <a:latin typeface="+mn-lt"/>
              </a:rPr>
              <a:t>(w/ supporting documents)</a:t>
            </a:r>
          </a:p>
          <a:p>
            <a:pPr eaLnBrk="0" hangingPunct="0">
              <a:spcBef>
                <a:spcPts val="500"/>
              </a:spcBef>
              <a:spcAft>
                <a:spcPts val="500"/>
              </a:spcAft>
              <a:buClr>
                <a:srgbClr val="FF9933"/>
              </a:buClr>
              <a:buFont typeface="Wingdings" pitchFamily="2" charset="2"/>
              <a:buNone/>
            </a:pPr>
            <a:r>
              <a:rPr lang="en-US" dirty="0">
                <a:latin typeface="+mn-lt"/>
              </a:rPr>
              <a:t>9. DA Form 705</a:t>
            </a:r>
            <a:endParaRPr lang="en-US" sz="1400" i="1" dirty="0">
              <a:latin typeface="+mn-lt"/>
            </a:endParaRPr>
          </a:p>
          <a:p>
            <a:pPr>
              <a:spcBef>
                <a:spcPts val="500"/>
              </a:spcBef>
              <a:spcAft>
                <a:spcPts val="500"/>
              </a:spcAft>
              <a:buClr>
                <a:srgbClr val="FF9933"/>
              </a:buClr>
            </a:pPr>
            <a:r>
              <a:rPr lang="en-US" dirty="0">
                <a:latin typeface="Arial" panose="020B0604020202020204" pitchFamily="34" charset="0"/>
                <a:cs typeface="Arial" panose="020B0604020202020204" pitchFamily="34" charset="0"/>
              </a:rPr>
              <a:t>10. DA  Form 5500 / 5501 </a:t>
            </a:r>
            <a:r>
              <a:rPr lang="en-US" sz="1400" kern="0" dirty="0"/>
              <a:t>(</a:t>
            </a:r>
            <a:r>
              <a:rPr lang="en-US" sz="1400" i="1" kern="0" dirty="0"/>
              <a:t>If applicable</a:t>
            </a:r>
            <a:r>
              <a:rPr lang="en-US" sz="1400" kern="0" dirty="0"/>
              <a:t>)</a:t>
            </a:r>
            <a:r>
              <a:rPr lang="en-US" dirty="0">
                <a:latin typeface="Arial" panose="020B0604020202020204" pitchFamily="34" charset="0"/>
                <a:cs typeface="Arial" panose="020B0604020202020204" pitchFamily="34" charset="0"/>
              </a:rPr>
              <a:t> </a:t>
            </a:r>
          </a:p>
          <a:p>
            <a:pPr eaLnBrk="0" hangingPunct="0">
              <a:spcBef>
                <a:spcPts val="500"/>
              </a:spcBef>
              <a:spcAft>
                <a:spcPts val="500"/>
              </a:spcAft>
              <a:buClr>
                <a:srgbClr val="FF9933"/>
              </a:buClr>
              <a:buFont typeface="Wingdings" pitchFamily="2" charset="2"/>
              <a:buNone/>
            </a:pPr>
            <a:r>
              <a:rPr lang="en-US" dirty="0">
                <a:latin typeface="+mn-lt"/>
              </a:rPr>
              <a:t>11. Checklist</a:t>
            </a:r>
            <a:r>
              <a:rPr lang="en-US" i="1" dirty="0">
                <a:latin typeface="+mn-lt"/>
              </a:rPr>
              <a:t> </a:t>
            </a:r>
            <a:r>
              <a:rPr lang="en-US" sz="1400" i="1" dirty="0">
                <a:latin typeface="+mn-lt"/>
              </a:rPr>
              <a:t>(S1 OIC/HR Tech and SWO signatures)</a:t>
            </a:r>
          </a:p>
        </p:txBody>
      </p:sp>
      <p:sp>
        <p:nvSpPr>
          <p:cNvPr id="5" name="Rectangle 8"/>
          <p:cNvSpPr>
            <a:spLocks noChangeArrowheads="1"/>
          </p:cNvSpPr>
          <p:nvPr/>
        </p:nvSpPr>
        <p:spPr bwMode="auto">
          <a:xfrm>
            <a:off x="0" y="1358401"/>
            <a:ext cx="9144000" cy="639762"/>
          </a:xfrm>
          <a:prstGeom prst="rect">
            <a:avLst/>
          </a:prstGeom>
          <a:noFill/>
          <a:ln w="9525">
            <a:noFill/>
            <a:miter lim="800000"/>
            <a:headEnd/>
            <a:tailEnd/>
          </a:ln>
        </p:spPr>
        <p:txBody>
          <a:bodyPr/>
          <a:lstStyle/>
          <a:p>
            <a:pPr eaLnBrk="0" hangingPunct="0"/>
            <a:r>
              <a:rPr lang="en-US" sz="3600" b="1" i="1" dirty="0"/>
              <a:t>  </a:t>
            </a:r>
            <a:r>
              <a:rPr lang="en-US" sz="2400" b="1" u="sng" dirty="0">
                <a:latin typeface="+mn-lt"/>
              </a:rPr>
              <a:t>Board Packet</a:t>
            </a:r>
            <a:r>
              <a:rPr lang="en-US" sz="2400" b="1" dirty="0">
                <a:latin typeface="+mn-lt"/>
              </a:rPr>
              <a:t>                           </a:t>
            </a:r>
            <a:r>
              <a:rPr lang="en-US" sz="2400" b="1" u="sng" dirty="0">
                <a:latin typeface="+mn-lt"/>
              </a:rPr>
              <a:t>Supporting Documents</a:t>
            </a:r>
            <a:endParaRPr lang="en-US" sz="2400" b="1" dirty="0">
              <a:latin typeface="+mn-lt"/>
            </a:endParaRPr>
          </a:p>
        </p:txBody>
      </p:sp>
    </p:spTree>
    <p:extLst>
      <p:ext uri="{BB962C8B-B14F-4D97-AF65-F5344CB8AC3E}">
        <p14:creationId xmlns:p14="http://schemas.microsoft.com/office/powerpoint/2010/main" val="382448589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 y="158957"/>
            <a:ext cx="9144000" cy="1143000"/>
          </a:xfrm>
        </p:spPr>
        <p:txBody>
          <a:bodyPr/>
          <a:lstStyle/>
          <a:p>
            <a:r>
              <a:rPr lang="en-US" sz="3200" b="1" dirty="0">
                <a:solidFill>
                  <a:schemeClr val="tx1"/>
                </a:solidFill>
                <a:latin typeface="+mn-lt"/>
              </a:rPr>
              <a:t>Warrant Officer Recruiting Mission</a:t>
            </a:r>
          </a:p>
        </p:txBody>
      </p:sp>
      <p:sp>
        <p:nvSpPr>
          <p:cNvPr id="4" name="Rectangle 13"/>
          <p:cNvSpPr txBox="1">
            <a:spLocks noChangeArrowheads="1"/>
          </p:cNvSpPr>
          <p:nvPr/>
        </p:nvSpPr>
        <p:spPr bwMode="auto">
          <a:xfrm>
            <a:off x="0" y="1077588"/>
            <a:ext cx="9144000" cy="1866567"/>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algn="ctr" eaLnBrk="1" hangingPunct="1">
              <a:lnSpc>
                <a:spcPct val="90000"/>
              </a:lnSpc>
              <a:buFont typeface="Wingdings" pitchFamily="2" charset="2"/>
              <a:buNone/>
            </a:pPr>
            <a:r>
              <a:rPr lang="en-US" sz="2600" kern="0" dirty="0"/>
              <a:t>The Warrant Officer Recruiting Company is tasked with recruiting highly qualified in-service applicants who demonstrate character, competence, and commitment to serve as capable active duty Army Warrant Officers.</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4133" y="3064142"/>
            <a:ext cx="3063401" cy="306340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442" y="4451311"/>
            <a:ext cx="1355256" cy="1355256"/>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07735" y="4322675"/>
            <a:ext cx="1681871" cy="168187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733952">
            <a:off x="7753857" y="4488248"/>
            <a:ext cx="1297554" cy="1297554"/>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30581" y="4426768"/>
            <a:ext cx="1404343" cy="1404343"/>
          </a:xfrm>
          <a:prstGeom prst="rect">
            <a:avLst/>
          </a:prstGeom>
        </p:spPr>
      </p:pic>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backgroundRemoval t="586" b="99122" l="0" r="99268"/>
                    </a14:imgEffect>
                  </a14:imgLayer>
                </a14:imgProps>
              </a:ext>
              <a:ext uri="{28A0092B-C50C-407E-A947-70E740481C1C}">
                <a14:useLocalDpi xmlns:a14="http://schemas.microsoft.com/office/drawing/2010/main" val="0"/>
              </a:ext>
            </a:extLst>
          </a:blip>
          <a:stretch>
            <a:fillRect/>
          </a:stretch>
        </p:blipFill>
        <p:spPr>
          <a:xfrm>
            <a:off x="752646" y="3165038"/>
            <a:ext cx="1445994" cy="1445994"/>
          </a:xfrm>
          <a:prstGeom prst="rect">
            <a:avLst/>
          </a:prstGeom>
        </p:spPr>
      </p:pic>
      <p:pic>
        <p:nvPicPr>
          <p:cNvPr id="19" name="Picture 18"/>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1400" r="98500">
                        <a14:foregroundMark x1="14000" y1="57188" x2="14000" y2="57188"/>
                        <a14:foregroundMark x1="11400" y1="60417" x2="11400" y2="60417"/>
                        <a14:foregroundMark x1="11300" y1="65208" x2="11300" y2="65208"/>
                        <a14:foregroundMark x1="14300" y1="68958" x2="14300" y2="68958"/>
                        <a14:foregroundMark x1="19200" y1="76146" x2="19200" y2="76146"/>
                        <a14:foregroundMark x1="24700" y1="81875" x2="24700" y2="81875"/>
                        <a14:foregroundMark x1="86300" y1="70000" x2="86300" y2="70000"/>
                        <a14:foregroundMark x1="67700" y1="10208" x2="67700" y2="10208"/>
                        <a14:foregroundMark x1="87500" y1="32188" x2="87500" y2="32188"/>
                        <a14:foregroundMark x1="29900" y1="53125" x2="29900" y2="53125"/>
                        <a14:foregroundMark x1="15300" y1="45625" x2="15300" y2="45625"/>
                        <a14:foregroundMark x1="15300" y1="43229" x2="15300" y2="43229"/>
                        <a14:foregroundMark x1="16000" y1="40313" x2="16000" y2="40313"/>
                        <a14:foregroundMark x1="10900" y1="21458" x2="10900" y2="21458"/>
                        <a14:foregroundMark x1="45400" y1="729" x2="45400" y2="729"/>
                      </a14:backgroundRemoval>
                    </a14:imgEffect>
                  </a14:imgLayer>
                </a14:imgProps>
              </a:ext>
              <a:ext uri="{28A0092B-C50C-407E-A947-70E740481C1C}">
                <a14:useLocalDpi xmlns:a14="http://schemas.microsoft.com/office/drawing/2010/main" val="0"/>
              </a:ext>
            </a:extLst>
          </a:blip>
          <a:stretch>
            <a:fillRect/>
          </a:stretch>
        </p:blipFill>
        <p:spPr>
          <a:xfrm>
            <a:off x="6898899" y="3165038"/>
            <a:ext cx="1552679" cy="1490572"/>
          </a:xfrm>
          <a:prstGeom prst="rect">
            <a:avLst/>
          </a:prstGeom>
        </p:spPr>
      </p:pic>
    </p:spTree>
    <p:extLst>
      <p:ext uri="{BB962C8B-B14F-4D97-AF65-F5344CB8AC3E}">
        <p14:creationId xmlns:p14="http://schemas.microsoft.com/office/powerpoint/2010/main" val="224980922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Appointment</a:t>
            </a:r>
            <a:br>
              <a:rPr lang="en-US" dirty="0"/>
            </a:br>
            <a:r>
              <a:rPr lang="en-US" sz="3200" dirty="0"/>
              <a:t>DA Form 61</a:t>
            </a:r>
          </a:p>
        </p:txBody>
      </p:sp>
      <p:sp>
        <p:nvSpPr>
          <p:cNvPr id="7" name="TextBox 6"/>
          <p:cNvSpPr txBox="1"/>
          <p:nvPr/>
        </p:nvSpPr>
        <p:spPr>
          <a:xfrm>
            <a:off x="18738" y="5265351"/>
            <a:ext cx="5998076" cy="1261884"/>
          </a:xfrm>
          <a:prstGeom prst="rect">
            <a:avLst/>
          </a:prstGeom>
          <a:noFill/>
        </p:spPr>
        <p:txBody>
          <a:bodyPr wrap="square" rtlCol="0">
            <a:spAutoFit/>
          </a:bodyPr>
          <a:lstStyle/>
          <a:p>
            <a:endParaRPr lang="en-US" sz="1400" b="1" dirty="0">
              <a:solidFill>
                <a:srgbClr val="FF0000"/>
              </a:solidFill>
            </a:endParaRPr>
          </a:p>
          <a:p>
            <a:endParaRPr lang="en-US" sz="1600" dirty="0">
              <a:latin typeface="+mn-lt"/>
            </a:endParaRPr>
          </a:p>
          <a:p>
            <a:pPr marL="285750" indent="-285750">
              <a:buFont typeface="Arial" panose="020B0604020202020204" pitchFamily="34" charset="0"/>
              <a:buChar char="•"/>
            </a:pPr>
            <a:r>
              <a:rPr lang="en-US" sz="1600" dirty="0">
                <a:latin typeface="+mn-lt"/>
              </a:rPr>
              <a:t>Applicant must sign</a:t>
            </a:r>
          </a:p>
          <a:p>
            <a:pPr marL="285750" indent="-285750">
              <a:buFont typeface="Arial" panose="020B0604020202020204" pitchFamily="34" charset="0"/>
              <a:buChar char="•"/>
            </a:pPr>
            <a:r>
              <a:rPr lang="en-US" sz="1600" dirty="0">
                <a:latin typeface="+mn-lt"/>
              </a:rPr>
              <a:t>Unit Commander must sign verifying </a:t>
            </a:r>
            <a:r>
              <a:rPr lang="en-US" sz="1600" dirty="0" err="1">
                <a:latin typeface="+mn-lt"/>
              </a:rPr>
              <a:t>ACFT</a:t>
            </a:r>
            <a:r>
              <a:rPr lang="en-US" sz="1600" dirty="0">
                <a:latin typeface="+mn-lt"/>
              </a:rPr>
              <a:t> &amp; </a:t>
            </a:r>
            <a:r>
              <a:rPr lang="en-US" sz="1600" dirty="0" err="1">
                <a:latin typeface="+mn-lt"/>
              </a:rPr>
              <a:t>Ht</a:t>
            </a:r>
            <a:r>
              <a:rPr lang="en-US" sz="1600" dirty="0">
                <a:latin typeface="+mn-lt"/>
              </a:rPr>
              <a:t>/</a:t>
            </a:r>
            <a:r>
              <a:rPr lang="en-US" sz="1600" dirty="0" err="1">
                <a:latin typeface="+mn-lt"/>
              </a:rPr>
              <a:t>Wt</a:t>
            </a:r>
            <a:endParaRPr lang="en-US" sz="1600" dirty="0">
              <a:latin typeface="+mn-lt"/>
            </a:endParaRPr>
          </a:p>
          <a:p>
            <a:endParaRPr lang="en-US" sz="1400" dirty="0"/>
          </a:p>
        </p:txBody>
      </p:sp>
      <p:pic>
        <p:nvPicPr>
          <p:cNvPr id="6" name="Picture 5">
            <a:extLst>
              <a:ext uri="{FF2B5EF4-FFF2-40B4-BE49-F238E27FC236}">
                <a16:creationId xmlns:a16="http://schemas.microsoft.com/office/drawing/2014/main" id="{8221421D-8833-9EC3-A97C-018CADE39F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649" y="1350832"/>
            <a:ext cx="2987232" cy="3889456"/>
          </a:xfrm>
          <a:prstGeom prst="rect">
            <a:avLst/>
          </a:prstGeom>
        </p:spPr>
      </p:pic>
      <p:pic>
        <p:nvPicPr>
          <p:cNvPr id="10" name="Picture 9">
            <a:extLst>
              <a:ext uri="{FF2B5EF4-FFF2-40B4-BE49-F238E27FC236}">
                <a16:creationId xmlns:a16="http://schemas.microsoft.com/office/drawing/2014/main" id="{8A4522EC-C702-AE83-DCF0-626A1C5E5A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2034" y="1930062"/>
            <a:ext cx="2985866" cy="3889458"/>
          </a:xfrm>
          <a:prstGeom prst="rect">
            <a:avLst/>
          </a:prstGeom>
        </p:spPr>
      </p:pic>
      <p:pic>
        <p:nvPicPr>
          <p:cNvPr id="12" name="Picture 11">
            <a:extLst>
              <a:ext uri="{FF2B5EF4-FFF2-40B4-BE49-F238E27FC236}">
                <a16:creationId xmlns:a16="http://schemas.microsoft.com/office/drawing/2014/main" id="{36F51EB7-2CEE-B91A-20C4-67C4CC92FB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1144" y="2503031"/>
            <a:ext cx="3004756" cy="3889456"/>
          </a:xfrm>
          <a:prstGeom prst="rect">
            <a:avLst/>
          </a:prstGeom>
        </p:spPr>
      </p:pic>
    </p:spTree>
    <p:extLst>
      <p:ext uri="{BB962C8B-B14F-4D97-AF65-F5344CB8AC3E}">
        <p14:creationId xmlns:p14="http://schemas.microsoft.com/office/powerpoint/2010/main" val="1756912821"/>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Recommendation</a:t>
            </a:r>
            <a:br>
              <a:rPr lang="en-US" dirty="0"/>
            </a:br>
            <a:r>
              <a:rPr lang="en-US" sz="3200" dirty="0"/>
              <a:t>USAREC Form 3.3</a:t>
            </a:r>
          </a:p>
        </p:txBody>
      </p:sp>
      <p:sp>
        <p:nvSpPr>
          <p:cNvPr id="5" name="Rectangle 1034"/>
          <p:cNvSpPr>
            <a:spLocks noChangeArrowheads="1"/>
          </p:cNvSpPr>
          <p:nvPr/>
        </p:nvSpPr>
        <p:spPr bwMode="auto">
          <a:xfrm>
            <a:off x="3810000" y="2214990"/>
            <a:ext cx="5381340" cy="3344505"/>
          </a:xfrm>
          <a:prstGeom prst="rect">
            <a:avLst/>
          </a:prstGeom>
          <a:noFill/>
          <a:ln w="9525">
            <a:noFill/>
            <a:miter lim="800000"/>
            <a:headEnd/>
            <a:tailEnd/>
          </a:ln>
        </p:spPr>
        <p:txBody>
          <a:bodyPr wrap="square" anchor="ctr">
            <a:spAutoFit/>
          </a:bodyPr>
          <a:lstStyle/>
          <a:p>
            <a:pPr marL="0" lvl="1" indent="-285750" eaLnBrk="0" hangingPunct="0">
              <a:spcBef>
                <a:spcPts val="500"/>
              </a:spcBef>
              <a:spcAft>
                <a:spcPts val="500"/>
              </a:spcAft>
              <a:buFont typeface="Arial" panose="020B0604020202020204" pitchFamily="34" charset="0"/>
              <a:buChar char="•"/>
            </a:pPr>
            <a:r>
              <a:rPr lang="en-US" sz="1700" dirty="0">
                <a:latin typeface="+mn-lt"/>
              </a:rPr>
              <a:t>All applicants require at a minimum 3 </a:t>
            </a:r>
            <a:r>
              <a:rPr lang="en-US" sz="1700" dirty="0" err="1">
                <a:latin typeface="+mn-lt"/>
              </a:rPr>
              <a:t>LORs</a:t>
            </a:r>
            <a:endParaRPr lang="en-US" sz="1700" dirty="0">
              <a:latin typeface="+mn-lt"/>
            </a:endParaRPr>
          </a:p>
          <a:p>
            <a:pPr marL="914400" lvl="3" indent="-285750">
              <a:spcBef>
                <a:spcPts val="500"/>
              </a:spcBef>
              <a:spcAft>
                <a:spcPts val="500"/>
              </a:spcAft>
              <a:buFont typeface="Wingdings" panose="05000000000000000000" pitchFamily="2" charset="2"/>
              <a:buChar char="Ø"/>
            </a:pPr>
            <a:r>
              <a:rPr lang="en-US" sz="1700" dirty="0">
                <a:latin typeface="+mn-lt"/>
              </a:rPr>
              <a:t>First and Second level UCMJ authorities</a:t>
            </a:r>
          </a:p>
          <a:p>
            <a:pPr marL="914400" lvl="3" indent="-285750">
              <a:spcBef>
                <a:spcPts val="500"/>
              </a:spcBef>
              <a:spcAft>
                <a:spcPts val="500"/>
              </a:spcAft>
              <a:buFont typeface="Wingdings" panose="05000000000000000000" pitchFamily="2" charset="2"/>
              <a:buChar char="Ø"/>
            </a:pPr>
            <a:r>
              <a:rPr lang="en-US" sz="1700" dirty="0">
                <a:latin typeface="+mn-lt"/>
              </a:rPr>
              <a:t>Senior Warrant Officer</a:t>
            </a:r>
          </a:p>
          <a:p>
            <a:pPr marL="0" lvl="1" indent="-285750">
              <a:spcBef>
                <a:spcPts val="500"/>
              </a:spcBef>
              <a:spcAft>
                <a:spcPts val="500"/>
              </a:spcAft>
              <a:buFont typeface="Arial" panose="020B0604020202020204" pitchFamily="34" charset="0"/>
              <a:buChar char="•"/>
            </a:pPr>
            <a:r>
              <a:rPr lang="en-US" sz="1700" dirty="0">
                <a:latin typeface="+mn-lt"/>
              </a:rPr>
              <a:t>3 Supplemental </a:t>
            </a:r>
            <a:r>
              <a:rPr lang="en-US" sz="1700" dirty="0" err="1">
                <a:latin typeface="+mn-lt"/>
              </a:rPr>
              <a:t>LORs</a:t>
            </a:r>
            <a:r>
              <a:rPr lang="en-US" sz="1700" dirty="0">
                <a:latin typeface="+mn-lt"/>
              </a:rPr>
              <a:t> allowed (max for </a:t>
            </a:r>
            <a:r>
              <a:rPr lang="en-US" sz="1700" dirty="0" err="1">
                <a:latin typeface="+mn-lt"/>
              </a:rPr>
              <a:t>LORs</a:t>
            </a:r>
            <a:r>
              <a:rPr lang="en-US" sz="1700" dirty="0">
                <a:latin typeface="+mn-lt"/>
              </a:rPr>
              <a:t> is 6)</a:t>
            </a:r>
          </a:p>
          <a:p>
            <a:pPr marL="0" lvl="1" indent="-285750">
              <a:spcBef>
                <a:spcPts val="500"/>
              </a:spcBef>
              <a:spcAft>
                <a:spcPts val="500"/>
              </a:spcAft>
              <a:buFont typeface="Arial" panose="020B0604020202020204" pitchFamily="34" charset="0"/>
              <a:buChar char="•"/>
            </a:pPr>
            <a:r>
              <a:rPr lang="en-US" sz="1700" dirty="0" err="1">
                <a:latin typeface="+mn-lt"/>
              </a:rPr>
              <a:t>SWO</a:t>
            </a:r>
            <a:r>
              <a:rPr lang="en-US" sz="1700" dirty="0">
                <a:latin typeface="+mn-lt"/>
              </a:rPr>
              <a:t> must include Branch/MOS</a:t>
            </a:r>
          </a:p>
          <a:p>
            <a:pPr marL="0" lvl="1" indent="-285750" eaLnBrk="0" hangingPunct="0">
              <a:spcBef>
                <a:spcPts val="500"/>
              </a:spcBef>
              <a:spcAft>
                <a:spcPts val="500"/>
              </a:spcAft>
              <a:buFont typeface="Arial" panose="020B0604020202020204" pitchFamily="34" charset="0"/>
              <a:buChar char="•"/>
            </a:pPr>
            <a:r>
              <a:rPr lang="en-US" sz="1700" dirty="0" err="1">
                <a:latin typeface="+mn-lt"/>
              </a:rPr>
              <a:t>LORs</a:t>
            </a:r>
            <a:r>
              <a:rPr lang="en-US" sz="1700" dirty="0">
                <a:latin typeface="+mn-lt"/>
              </a:rPr>
              <a:t> are valid for 12 months from date of signature/ 90 days upon unit arrival (PCS)  </a:t>
            </a:r>
          </a:p>
          <a:p>
            <a:pPr marL="0" lvl="1" indent="-285750" eaLnBrk="0" hangingPunct="0">
              <a:spcBef>
                <a:spcPts val="500"/>
              </a:spcBef>
              <a:spcAft>
                <a:spcPts val="500"/>
              </a:spcAft>
              <a:buFont typeface="Arial" panose="020B0604020202020204" pitchFamily="34" charset="0"/>
              <a:buChar char="•"/>
            </a:pPr>
            <a:r>
              <a:rPr lang="en-US" sz="1700" dirty="0">
                <a:latin typeface="+mn-lt"/>
              </a:rPr>
              <a:t>Must be digitally signed</a:t>
            </a:r>
          </a:p>
          <a:p>
            <a:pPr marL="0" lvl="1" indent="-285750" eaLnBrk="0" hangingPunct="0">
              <a:spcBef>
                <a:spcPts val="500"/>
              </a:spcBef>
              <a:spcAft>
                <a:spcPts val="500"/>
              </a:spcAft>
              <a:buFont typeface="Arial" panose="020B0604020202020204" pitchFamily="34" charset="0"/>
              <a:buChar char="•"/>
            </a:pPr>
            <a:r>
              <a:rPr lang="en-US" sz="1700" dirty="0">
                <a:latin typeface="+mn-lt"/>
              </a:rPr>
              <a:t>Joint or unique organization LOR </a:t>
            </a:r>
            <a:r>
              <a:rPr lang="en-US" sz="1700" dirty="0" err="1">
                <a:latin typeface="+mn-lt"/>
              </a:rPr>
              <a:t>ETP</a:t>
            </a:r>
            <a:r>
              <a:rPr lang="en-US" sz="1700" dirty="0">
                <a:latin typeface="+mn-lt"/>
              </a:rPr>
              <a:t> available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 y="1354765"/>
            <a:ext cx="3816682" cy="4970166"/>
          </a:xfrm>
          <a:prstGeom prst="rect">
            <a:avLst/>
          </a:prstGeom>
        </p:spPr>
      </p:pic>
    </p:spTree>
    <p:extLst>
      <p:ext uri="{BB962C8B-B14F-4D97-AF65-F5344CB8AC3E}">
        <p14:creationId xmlns:p14="http://schemas.microsoft.com/office/powerpoint/2010/main" val="163861247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Resume</a:t>
            </a:r>
            <a:br>
              <a:rPr lang="en-US" dirty="0"/>
            </a:br>
            <a:r>
              <a:rPr lang="en-US" sz="3200" dirty="0"/>
              <a:t>USAREC Form 3.2</a:t>
            </a:r>
          </a:p>
        </p:txBody>
      </p:sp>
      <p:sp>
        <p:nvSpPr>
          <p:cNvPr id="7" name="Rectangle 6"/>
          <p:cNvSpPr/>
          <p:nvPr/>
        </p:nvSpPr>
        <p:spPr>
          <a:xfrm>
            <a:off x="5029200" y="3048000"/>
            <a:ext cx="3505200" cy="2693045"/>
          </a:xfrm>
          <a:prstGeom prst="rect">
            <a:avLst/>
          </a:prstGeom>
        </p:spPr>
        <p:txBody>
          <a:bodyPr wrap="square">
            <a:spAutoFit/>
          </a:bodyPr>
          <a:lstStyle/>
          <a:p>
            <a:r>
              <a:rPr lang="en-US" sz="1300" dirty="0">
                <a:solidFill>
                  <a:schemeClr val="bg1"/>
                </a:solidFill>
                <a:latin typeface="+mn-lt"/>
              </a:rPr>
              <a:t>- Why are you qualified to be an Army   Warrant Officer?</a:t>
            </a:r>
          </a:p>
          <a:p>
            <a:endParaRPr lang="en-US" sz="1300" dirty="0">
              <a:solidFill>
                <a:schemeClr val="bg1"/>
              </a:solidFill>
              <a:latin typeface="+mn-lt"/>
            </a:endParaRPr>
          </a:p>
          <a:p>
            <a:r>
              <a:rPr lang="en-US" sz="1300" dirty="0">
                <a:solidFill>
                  <a:schemeClr val="bg1"/>
                </a:solidFill>
                <a:latin typeface="+mn-lt"/>
              </a:rPr>
              <a:t>- Why are you qualified to be an Army Aviator, HR Technician, Logistician?</a:t>
            </a:r>
          </a:p>
          <a:p>
            <a:endParaRPr lang="en-US" sz="1300" dirty="0">
              <a:solidFill>
                <a:schemeClr val="bg1"/>
              </a:solidFill>
              <a:latin typeface="+mn-lt"/>
            </a:endParaRPr>
          </a:p>
          <a:p>
            <a:r>
              <a:rPr lang="en-US" sz="1300" dirty="0">
                <a:solidFill>
                  <a:schemeClr val="bg1"/>
                </a:solidFill>
                <a:latin typeface="+mn-lt"/>
              </a:rPr>
              <a:t>- What will you contribute to the Army as a Warrant Officer?</a:t>
            </a:r>
          </a:p>
          <a:p>
            <a:endParaRPr lang="en-US" sz="1300" dirty="0">
              <a:solidFill>
                <a:schemeClr val="bg1"/>
              </a:solidFill>
              <a:latin typeface="+mn-lt"/>
            </a:endParaRPr>
          </a:p>
          <a:p>
            <a:r>
              <a:rPr lang="en-US" sz="1300" dirty="0">
                <a:solidFill>
                  <a:schemeClr val="bg1"/>
                </a:solidFill>
                <a:latin typeface="+mn-lt"/>
              </a:rPr>
              <a:t>- Why do you want to be an Army Warrant Officer? </a:t>
            </a:r>
          </a:p>
          <a:p>
            <a:endParaRPr lang="en-US" sz="1300" dirty="0">
              <a:solidFill>
                <a:schemeClr val="bg1"/>
              </a:solidFill>
              <a:latin typeface="+mn-lt"/>
            </a:endParaRPr>
          </a:p>
          <a:p>
            <a:endParaRPr lang="en-US" sz="1300" dirty="0">
              <a:solidFill>
                <a:schemeClr val="bg1"/>
              </a:solidFill>
              <a:latin typeface="+mn-lt"/>
            </a:endParaRPr>
          </a:p>
        </p:txBody>
      </p:sp>
      <p:sp>
        <p:nvSpPr>
          <p:cNvPr id="8" name="TextBox 7"/>
          <p:cNvSpPr txBox="1"/>
          <p:nvPr/>
        </p:nvSpPr>
        <p:spPr>
          <a:xfrm>
            <a:off x="6645640" y="5778710"/>
            <a:ext cx="1242648" cy="230832"/>
          </a:xfrm>
          <a:prstGeom prst="rect">
            <a:avLst/>
          </a:prstGeom>
          <a:noFill/>
        </p:spPr>
        <p:txBody>
          <a:bodyPr wrap="none" rtlCol="0">
            <a:spAutoFit/>
          </a:bodyPr>
          <a:lstStyle/>
          <a:p>
            <a:r>
              <a:rPr lang="en-US" sz="900" dirty="0">
                <a:solidFill>
                  <a:schemeClr val="bg1"/>
                </a:solidFill>
                <a:latin typeface="+mn-lt"/>
              </a:rPr>
              <a:t>Applicants Signature</a:t>
            </a:r>
          </a:p>
        </p:txBody>
      </p:sp>
      <p:sp>
        <p:nvSpPr>
          <p:cNvPr id="9" name="TextBox 8"/>
          <p:cNvSpPr txBox="1"/>
          <p:nvPr/>
        </p:nvSpPr>
        <p:spPr>
          <a:xfrm>
            <a:off x="7918268" y="5788893"/>
            <a:ext cx="428322" cy="230832"/>
          </a:xfrm>
          <a:prstGeom prst="rect">
            <a:avLst/>
          </a:prstGeom>
          <a:noFill/>
        </p:spPr>
        <p:txBody>
          <a:bodyPr wrap="none" rtlCol="0">
            <a:spAutoFit/>
          </a:bodyPr>
          <a:lstStyle/>
          <a:p>
            <a:r>
              <a:rPr lang="en-US" sz="900" dirty="0">
                <a:solidFill>
                  <a:schemeClr val="bg1"/>
                </a:solidFill>
                <a:latin typeface="+mn-lt"/>
              </a:rPr>
              <a:t>Date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70" y="1354525"/>
            <a:ext cx="3832170" cy="49615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314" y="1357125"/>
            <a:ext cx="3821135" cy="4961519"/>
          </a:xfrm>
          <a:prstGeom prst="rect">
            <a:avLst/>
          </a:prstGeom>
        </p:spPr>
      </p:pic>
    </p:spTree>
    <p:extLst>
      <p:ext uri="{BB962C8B-B14F-4D97-AF65-F5344CB8AC3E}">
        <p14:creationId xmlns:p14="http://schemas.microsoft.com/office/powerpoint/2010/main" val="3705201321"/>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Security Clearance Verification </a:t>
            </a:r>
          </a:p>
        </p:txBody>
      </p:sp>
      <p:sp>
        <p:nvSpPr>
          <p:cNvPr id="4" name="TextBox 3"/>
          <p:cNvSpPr txBox="1"/>
          <p:nvPr/>
        </p:nvSpPr>
        <p:spPr>
          <a:xfrm>
            <a:off x="3982488" y="2067974"/>
            <a:ext cx="5161513" cy="34599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Complete fillable version</a:t>
            </a:r>
          </a:p>
          <a:p>
            <a:endParaRPr lang="en-US" dirty="0">
              <a:latin typeface="+mn-lt"/>
            </a:endParaRPr>
          </a:p>
          <a:p>
            <a:pPr marL="285750" indent="-285750">
              <a:buFont typeface="Arial" panose="020B0604020202020204" pitchFamily="34" charset="0"/>
              <a:buChar char="•"/>
            </a:pPr>
            <a:r>
              <a:rPr lang="en-US" dirty="0">
                <a:latin typeface="+mn-lt"/>
              </a:rPr>
              <a:t>SECRET valid for 10 yrs from date granted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TOP SECRET valid for 6 yrs from date granted</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Resubmission Status and Date required if clearance is due for reinvestigation.  </a:t>
            </a:r>
          </a:p>
          <a:p>
            <a:pPr marL="742950" lvl="1" indent="-285750">
              <a:spcBef>
                <a:spcPts val="500"/>
              </a:spcBef>
              <a:spcAft>
                <a:spcPts val="500"/>
              </a:spcAft>
              <a:buFont typeface="Wingdings" panose="05000000000000000000" pitchFamily="2" charset="2"/>
              <a:buChar char="Ø"/>
            </a:pPr>
            <a:r>
              <a:rPr lang="en-US" dirty="0">
                <a:latin typeface="+mn-lt"/>
              </a:rPr>
              <a:t>Example - Enrolled in CE  23 Jan 2021</a:t>
            </a:r>
          </a:p>
          <a:p>
            <a:pPr marL="742950" lvl="1" indent="-285750">
              <a:spcBef>
                <a:spcPts val="500"/>
              </a:spcBef>
              <a:spcAft>
                <a:spcPts val="500"/>
              </a:spcAft>
              <a:buFont typeface="Wingdings" panose="05000000000000000000" pitchFamily="2" charset="2"/>
              <a:buChar char="Ø"/>
            </a:pPr>
            <a:r>
              <a:rPr lang="en-US" dirty="0">
                <a:latin typeface="+mn-lt"/>
              </a:rPr>
              <a:t>Example - PR Submitted 23 Jan 2021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7" y="1324934"/>
            <a:ext cx="3816681" cy="5000625"/>
          </a:xfrm>
          <a:prstGeom prst="rect">
            <a:avLst/>
          </a:prstGeom>
        </p:spPr>
      </p:pic>
    </p:spTree>
    <p:extLst>
      <p:ext uri="{BB962C8B-B14F-4D97-AF65-F5344CB8AC3E}">
        <p14:creationId xmlns:p14="http://schemas.microsoft.com/office/powerpoint/2010/main" val="3426617338"/>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br>
              <a:rPr lang="en-US" dirty="0"/>
            </a:br>
            <a:r>
              <a:rPr lang="en-US" sz="2800" dirty="0"/>
              <a:t>Selection Instrument for Flight Training</a:t>
            </a:r>
          </a:p>
        </p:txBody>
      </p:sp>
      <p:sp>
        <p:nvSpPr>
          <p:cNvPr id="5" name="TextBox 4"/>
          <p:cNvSpPr txBox="1"/>
          <p:nvPr/>
        </p:nvSpPr>
        <p:spPr>
          <a:xfrm>
            <a:off x="4179124" y="1127081"/>
            <a:ext cx="4997302" cy="5339923"/>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sz="1700" dirty="0">
                <a:latin typeface="+mn-lt"/>
              </a:rPr>
              <a:t>Must Score 40 or Higher</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Lifetime score; once meeting minimum qualifying score you are no longer authorized to retake </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minimum passing score on first attempt, you may retake SIFT no earlier than 46 days following the previous attempt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a passing score on second attempt, you are no longer authorized to retake the SIFT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have passing SIFT score before scheduling Class I Flight Physical</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be signed by the Test Control Officer (TCO) / Test Examiner (TE) to be valid</a:t>
            </a:r>
          </a:p>
        </p:txBody>
      </p:sp>
      <p:pic>
        <p:nvPicPr>
          <p:cNvPr id="4" name="Picture 3" descr="Graphical user interface, text, application">
            <a:extLst>
              <a:ext uri="{FF2B5EF4-FFF2-40B4-BE49-F238E27FC236}">
                <a16:creationId xmlns:a16="http://schemas.microsoft.com/office/drawing/2014/main" id="{28CEF4BA-422E-7CBB-CA9E-16AC7E95AC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1295400"/>
            <a:ext cx="3886200" cy="5003286"/>
          </a:xfrm>
          <a:prstGeom prst="rect">
            <a:avLst/>
          </a:prstGeom>
        </p:spPr>
      </p:pic>
    </p:spTree>
    <p:extLst>
      <p:ext uri="{BB962C8B-B14F-4D97-AF65-F5344CB8AC3E}">
        <p14:creationId xmlns:p14="http://schemas.microsoft.com/office/powerpoint/2010/main" val="53794901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Cover Sheet</a:t>
            </a:r>
            <a:br>
              <a:rPr lang="en-US" dirty="0"/>
            </a:br>
            <a:r>
              <a:rPr lang="en-US" sz="3200" dirty="0"/>
              <a:t>USAREC Form 3.1</a:t>
            </a:r>
          </a:p>
        </p:txBody>
      </p:sp>
      <p:sp>
        <p:nvSpPr>
          <p:cNvPr id="5" name="TextBox 4"/>
          <p:cNvSpPr txBox="1"/>
          <p:nvPr/>
        </p:nvSpPr>
        <p:spPr>
          <a:xfrm>
            <a:off x="3968931" y="1985804"/>
            <a:ext cx="5175070" cy="3608680"/>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mn-lt"/>
              </a:rPr>
              <a:t>150A/153A: line f must be completed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150A/153A: must include stamped DD 2808 page 1</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Technical MOS with medical waiver follow instructions on website</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Must include physician stamp</a:t>
            </a:r>
          </a:p>
          <a:p>
            <a:pPr marL="742950" lvl="1" indent="-285750">
              <a:spcBef>
                <a:spcPts val="500"/>
              </a:spcBef>
              <a:spcAft>
                <a:spcPts val="500"/>
              </a:spcAft>
              <a:buFont typeface="Wingdings" panose="05000000000000000000" pitchFamily="2" charset="2"/>
              <a:buChar char="Ø"/>
            </a:pPr>
            <a:r>
              <a:rPr lang="en-US" dirty="0">
                <a:latin typeface="+mn-lt"/>
              </a:rPr>
              <a:t>Physicians without a stamp must include a MFR</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5807" y="1324333"/>
            <a:ext cx="3803123" cy="5000625"/>
          </a:xfrm>
          <a:prstGeom prst="rect">
            <a:avLst/>
          </a:prstGeom>
        </p:spPr>
      </p:pic>
    </p:spTree>
    <p:extLst>
      <p:ext uri="{BB962C8B-B14F-4D97-AF65-F5344CB8AC3E}">
        <p14:creationId xmlns:p14="http://schemas.microsoft.com/office/powerpoint/2010/main" val="201291349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Active Duty</a:t>
            </a:r>
            <a:br>
              <a:rPr lang="en-US" dirty="0"/>
            </a:br>
            <a:r>
              <a:rPr lang="en-US" sz="3200" dirty="0"/>
              <a:t>DA Form 160</a:t>
            </a:r>
          </a:p>
        </p:txBody>
      </p:sp>
      <p:pic>
        <p:nvPicPr>
          <p:cNvPr id="5" name="Picture 4">
            <a:extLst>
              <a:ext uri="{FF2B5EF4-FFF2-40B4-BE49-F238E27FC236}">
                <a16:creationId xmlns:a16="http://schemas.microsoft.com/office/drawing/2014/main" id="{07DA13CD-BF16-36A5-479B-814209BAC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86271" y="1143000"/>
            <a:ext cx="4171458" cy="5415530"/>
          </a:xfrm>
          <a:prstGeom prst="rect">
            <a:avLst/>
          </a:prstGeom>
        </p:spPr>
      </p:pic>
    </p:spTree>
    <p:extLst>
      <p:ext uri="{BB962C8B-B14F-4D97-AF65-F5344CB8AC3E}">
        <p14:creationId xmlns:p14="http://schemas.microsoft.com/office/powerpoint/2010/main" val="41671799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of Understanding</a:t>
            </a:r>
          </a:p>
        </p:txBody>
      </p:sp>
      <p:pic>
        <p:nvPicPr>
          <p:cNvPr id="7" name="Picture 6">
            <a:extLst>
              <a:ext uri="{FF2B5EF4-FFF2-40B4-BE49-F238E27FC236}">
                <a16:creationId xmlns:a16="http://schemas.microsoft.com/office/drawing/2014/main" id="{8AA0A191-7A84-2B90-B93D-6EB178B40C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4400" y="1376224"/>
            <a:ext cx="3761797" cy="4883052"/>
          </a:xfrm>
          <a:prstGeom prst="rect">
            <a:avLst/>
          </a:prstGeom>
        </p:spPr>
      </p:pic>
      <p:pic>
        <p:nvPicPr>
          <p:cNvPr id="4" name="Picture 3">
            <a:extLst>
              <a:ext uri="{FF2B5EF4-FFF2-40B4-BE49-F238E27FC236}">
                <a16:creationId xmlns:a16="http://schemas.microsoft.com/office/drawing/2014/main" id="{9E078B2C-0E14-9E27-14AC-FFE704085EE2}"/>
              </a:ext>
            </a:extLst>
          </p:cNvPr>
          <p:cNvPicPr>
            <a:picLocks noChangeAspect="1"/>
          </p:cNvPicPr>
          <p:nvPr/>
        </p:nvPicPr>
        <p:blipFill>
          <a:blip r:embed="rId4"/>
          <a:stretch>
            <a:fillRect/>
          </a:stretch>
        </p:blipFill>
        <p:spPr>
          <a:xfrm>
            <a:off x="810202" y="1367080"/>
            <a:ext cx="3761797" cy="4905035"/>
          </a:xfrm>
          <a:prstGeom prst="rect">
            <a:avLst/>
          </a:prstGeom>
        </p:spPr>
      </p:pic>
    </p:spTree>
    <p:extLst>
      <p:ext uri="{BB962C8B-B14F-4D97-AF65-F5344CB8AC3E}">
        <p14:creationId xmlns:p14="http://schemas.microsoft.com/office/powerpoint/2010/main" val="345154895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 ETP Requests</a:t>
            </a:r>
          </a:p>
        </p:txBody>
      </p:sp>
      <p:graphicFrame>
        <p:nvGraphicFramePr>
          <p:cNvPr id="3" name="Table 2"/>
          <p:cNvGraphicFramePr>
            <a:graphicFrameLocks noGrp="1"/>
          </p:cNvGraphicFramePr>
          <p:nvPr>
            <p:extLst>
              <p:ext uri="{D42A27DB-BD31-4B8C-83A1-F6EECF244321}">
                <p14:modId xmlns:p14="http://schemas.microsoft.com/office/powerpoint/2010/main" val="1336996749"/>
              </p:ext>
            </p:extLst>
          </p:nvPr>
        </p:nvGraphicFramePr>
        <p:xfrm>
          <a:off x="74950" y="1724742"/>
          <a:ext cx="8991600" cy="4136005"/>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19062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427750">
                  <a:extLst>
                    <a:ext uri="{9D8B030D-6E8A-4147-A177-3AD203B41FA5}">
                      <a16:colId xmlns:a16="http://schemas.microsoft.com/office/drawing/2014/main" val="20003"/>
                    </a:ext>
                  </a:extLst>
                </a:gridCol>
              </a:tblGrid>
              <a:tr h="665617">
                <a:tc>
                  <a:txBody>
                    <a:bodyPr/>
                    <a:lstStyle/>
                    <a:p>
                      <a:pPr algn="ctr"/>
                      <a:r>
                        <a:rPr lang="en-US" sz="1600" dirty="0"/>
                        <a:t>WAIVER / ETP</a:t>
                      </a:r>
                    </a:p>
                  </a:txBody>
                  <a:tcPr anchor="ctr">
                    <a:cell3D prstMaterial="dkEdge">
                      <a:bevel/>
                      <a:lightRig rig="flood" dir="t"/>
                    </a:cell3D>
                  </a:tcPr>
                </a:tc>
                <a:tc>
                  <a:txBody>
                    <a:bodyPr/>
                    <a:lstStyle/>
                    <a:p>
                      <a:pPr algn="ctr"/>
                      <a:r>
                        <a:rPr lang="en-US" sz="1600" dirty="0"/>
                        <a:t>APPROVAL AUTHORITY</a:t>
                      </a:r>
                    </a:p>
                  </a:txBody>
                  <a:tcPr anchor="ctr">
                    <a:cell3D prstMaterial="dkEdge">
                      <a:bevel/>
                      <a:lightRig rig="flood" dir="t"/>
                    </a:cell3D>
                  </a:tcPr>
                </a:tc>
                <a:tc>
                  <a:txBody>
                    <a:bodyPr/>
                    <a:lstStyle/>
                    <a:p>
                      <a:pPr algn="ctr"/>
                      <a:r>
                        <a:rPr lang="en-US" sz="1600" dirty="0"/>
                        <a:t>APPROX</a:t>
                      </a:r>
                      <a:r>
                        <a:rPr lang="en-US" sz="1600" baseline="0" dirty="0"/>
                        <a:t> </a:t>
                      </a:r>
                      <a:r>
                        <a:rPr lang="en-US" sz="1600" dirty="0"/>
                        <a:t>TURN AROUND TIME</a:t>
                      </a:r>
                    </a:p>
                  </a:txBody>
                  <a:tcPr anchor="ctr">
                    <a:cell3D prstMaterial="dkEdge">
                      <a:bevel/>
                      <a:lightRig rig="flood" dir="t"/>
                    </a:cell3D>
                  </a:tcPr>
                </a:tc>
                <a:tc>
                  <a:txBody>
                    <a:bodyPr/>
                    <a:lstStyle/>
                    <a:p>
                      <a:pPr algn="ctr"/>
                      <a:r>
                        <a:rPr lang="en-US" sz="1600" dirty="0"/>
                        <a:t>NOTES</a:t>
                      </a:r>
                    </a:p>
                  </a:txBody>
                  <a:tcPr anchor="ctr">
                    <a:cell3D prstMaterial="dkEdge">
                      <a:bevel/>
                      <a:lightRig rig="flood" dir="t"/>
                    </a:cell3D>
                  </a:tcPr>
                </a:tc>
                <a:extLst>
                  <a:ext uri="{0D108BD9-81ED-4DB2-BD59-A6C34878D82A}">
                    <a16:rowId xmlns:a16="http://schemas.microsoft.com/office/drawing/2014/main" val="10000"/>
                  </a:ext>
                </a:extLst>
              </a:tr>
              <a:tr h="385358">
                <a:tc>
                  <a:txBody>
                    <a:bodyPr/>
                    <a:lstStyle/>
                    <a:p>
                      <a:pPr algn="l"/>
                      <a:r>
                        <a:rPr lang="en-US" sz="1600" b="1" dirty="0"/>
                        <a:t>Age</a:t>
                      </a:r>
                      <a:r>
                        <a:rPr lang="en-US" sz="1600" b="1" baseline="0" dirty="0"/>
                        <a:t> </a:t>
                      </a:r>
                      <a:r>
                        <a:rPr lang="en-US" sz="1600" b="1" dirty="0"/>
                        <a:t>/ AFS</a:t>
                      </a:r>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2</a:t>
                      </a:r>
                      <a:r>
                        <a:rPr lang="en-US" sz="1600" b="1" baseline="0" dirty="0"/>
                        <a:t> - </a:t>
                      </a:r>
                      <a:r>
                        <a:rPr lang="en-US" sz="1600" b="1" dirty="0"/>
                        <a:t>4 Weeks</a:t>
                      </a:r>
                    </a:p>
                  </a:txBody>
                  <a:tcPr anchor="ctr">
                    <a:cell3D prstMaterial="dkEdge">
                      <a:bevel/>
                      <a:lightRig rig="flood" dir="t"/>
                    </a:cell3D>
                  </a:tcPr>
                </a:tc>
                <a:tc>
                  <a:txBody>
                    <a:bodyPr/>
                    <a:lstStyle/>
                    <a:p>
                      <a:pPr algn="ctr"/>
                      <a:r>
                        <a:rPr lang="en-US" sz="1600" b="1" dirty="0"/>
                        <a:t>Self</a:t>
                      </a:r>
                      <a:r>
                        <a:rPr lang="en-US" sz="1600" b="1" baseline="0" dirty="0"/>
                        <a:t> Signed Memo</a:t>
                      </a:r>
                      <a:endParaRPr lang="en-US" sz="1600" b="1" dirty="0"/>
                    </a:p>
                  </a:txBody>
                  <a:tcPr anchor="ctr">
                    <a:cell3D prstMaterial="dkEdge">
                      <a:bevel/>
                      <a:lightRig rig="flood" dir="t"/>
                    </a:cell3D>
                  </a:tcPr>
                </a:tc>
                <a:extLst>
                  <a:ext uri="{0D108BD9-81ED-4DB2-BD59-A6C34878D82A}">
                    <a16:rowId xmlns:a16="http://schemas.microsoft.com/office/drawing/2014/main" val="10001"/>
                  </a:ext>
                </a:extLst>
              </a:tr>
              <a:tr h="385358">
                <a:tc>
                  <a:txBody>
                    <a:bodyPr/>
                    <a:lstStyle/>
                    <a:p>
                      <a:pPr algn="l"/>
                      <a:r>
                        <a:rPr lang="en-US" sz="1600" b="1" dirty="0"/>
                        <a:t>Prerequisite</a:t>
                      </a:r>
                    </a:p>
                  </a:txBody>
                  <a:tcPr anchor="ctr">
                    <a:cell3D prstMaterial="dkEdge">
                      <a:bevel/>
                      <a:lightRig rig="flood" dir="t"/>
                    </a:cell3D>
                  </a:tcPr>
                </a:tc>
                <a:tc>
                  <a:txBody>
                    <a:bodyPr/>
                    <a:lstStyle/>
                    <a:p>
                      <a:pPr algn="ctr"/>
                      <a:r>
                        <a:rPr lang="en-US" sz="1600" b="1" baseline="0" dirty="0"/>
                        <a:t>Proponent</a:t>
                      </a:r>
                      <a:endParaRPr lang="en-US" sz="1600" b="1" dirty="0"/>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3"/>
                  </a:ext>
                </a:extLst>
              </a:tr>
              <a:tr h="385358">
                <a:tc>
                  <a:txBody>
                    <a:bodyPr/>
                    <a:lstStyle/>
                    <a:p>
                      <a:pPr algn="l"/>
                      <a:r>
                        <a:rPr lang="en-US" sz="1600" b="1" dirty="0"/>
                        <a:t>Medical</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 </a:t>
                      </a:r>
                      <a:endParaRPr lang="en-US" sz="1600" b="1" dirty="0"/>
                    </a:p>
                  </a:txBody>
                  <a:tcPr anchor="ctr">
                    <a:cell3D prstMaterial="dkEdge">
                      <a:bevel/>
                      <a:lightRig rig="flood" dir="t"/>
                    </a:cell3D>
                  </a:tcPr>
                </a:tc>
                <a:extLst>
                  <a:ext uri="{0D108BD9-81ED-4DB2-BD59-A6C34878D82A}">
                    <a16:rowId xmlns:a16="http://schemas.microsoft.com/office/drawing/2014/main" val="10004"/>
                  </a:ext>
                </a:extLst>
              </a:tr>
              <a:tr h="385358">
                <a:tc>
                  <a:txBody>
                    <a:bodyPr/>
                    <a:lstStyle/>
                    <a:p>
                      <a:pPr algn="l"/>
                      <a:r>
                        <a:rPr lang="en-US" sz="1600" b="1" dirty="0"/>
                        <a:t>Medical Review</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a:t>
                      </a:r>
                      <a:endParaRPr lang="en-US" sz="1600" b="1" dirty="0"/>
                    </a:p>
                  </a:txBody>
                  <a:tcPr anchor="ctr">
                    <a:cell3D prstMaterial="dkEdge">
                      <a:bevel/>
                      <a:lightRig rig="flood" dir="t"/>
                    </a:cell3D>
                  </a:tcPr>
                </a:tc>
                <a:extLst>
                  <a:ext uri="{0D108BD9-81ED-4DB2-BD59-A6C34878D82A}">
                    <a16:rowId xmlns:a16="http://schemas.microsoft.com/office/drawing/2014/main" val="425428718"/>
                  </a:ext>
                </a:extLst>
              </a:tr>
              <a:tr h="385358">
                <a:tc>
                  <a:txBody>
                    <a:bodyPr/>
                    <a:lstStyle/>
                    <a:p>
                      <a:pPr algn="l"/>
                      <a:r>
                        <a:rPr lang="en-US" sz="1600" b="1" dirty="0"/>
                        <a:t>Tattoo</a:t>
                      </a:r>
                    </a:p>
                  </a:txBody>
                  <a:tcPr anchor="ctr">
                    <a:cell3D prstMaterial="dkEdge">
                      <a:bevel/>
                      <a:lightRig rig="flood" dir="t"/>
                    </a:cell3D>
                  </a:tcPr>
                </a:tc>
                <a:tc>
                  <a:txBody>
                    <a:bodyPr/>
                    <a:lstStyle/>
                    <a:p>
                      <a:pPr algn="ctr"/>
                      <a:r>
                        <a:rPr lang="en-US" sz="1600" b="1" dirty="0"/>
                        <a:t>USAREC</a:t>
                      </a:r>
                      <a:r>
                        <a:rPr lang="en-US" sz="1600" b="1" baseline="0" dirty="0"/>
                        <a:t> CG</a:t>
                      </a:r>
                      <a:endParaRPr lang="en-US" sz="1600" b="1" dirty="0"/>
                    </a:p>
                  </a:txBody>
                  <a:tcPr anchor="ctr">
                    <a:cell3D prstMaterial="dkEdge">
                      <a:bevel/>
                      <a:lightRig rig="flood" dir="t"/>
                    </a:cell3D>
                  </a:tcPr>
                </a:tc>
                <a:tc>
                  <a:txBody>
                    <a:bodyPr/>
                    <a:lstStyle/>
                    <a:p>
                      <a:pPr algn="ctr"/>
                      <a:r>
                        <a:rPr lang="en-US" sz="1600" b="1" baseline="0" dirty="0"/>
                        <a:t>1 - 3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 / LTC Signed Memo / Color photos with ruler</a:t>
                      </a:r>
                      <a:endParaRPr lang="en-US" sz="1600" b="1" dirty="0"/>
                    </a:p>
                  </a:txBody>
                  <a:tcPr anchor="ctr">
                    <a:cell3D prstMaterial="dkEdge">
                      <a:bevel/>
                      <a:lightRig rig="flood" dir="t"/>
                    </a:cell3D>
                  </a:tcPr>
                </a:tc>
                <a:extLst>
                  <a:ext uri="{0D108BD9-81ED-4DB2-BD59-A6C34878D82A}">
                    <a16:rowId xmlns:a16="http://schemas.microsoft.com/office/drawing/2014/main" val="10005"/>
                  </a:ext>
                </a:extLst>
              </a:tr>
              <a:tr h="385358">
                <a:tc>
                  <a:txBody>
                    <a:bodyPr/>
                    <a:lstStyle/>
                    <a:p>
                      <a:pPr algn="l"/>
                      <a:r>
                        <a:rPr lang="en-US" sz="1600" b="1" dirty="0"/>
                        <a:t>Traffic </a:t>
                      </a:r>
                      <a:r>
                        <a:rPr lang="en-US" sz="1600" b="1" baseline="0" dirty="0"/>
                        <a:t>/ C</a:t>
                      </a:r>
                      <a:r>
                        <a:rPr lang="en-US" sz="1600" b="1" dirty="0"/>
                        <a:t>onduct </a:t>
                      </a:r>
                    </a:p>
                  </a:txBody>
                  <a:tcPr anchor="ctr">
                    <a:cell3D prstMaterial="dkEdge">
                      <a:bevel/>
                      <a:lightRig rig="flood" dir="t"/>
                    </a:cell3D>
                  </a:tcPr>
                </a:tc>
                <a:tc>
                  <a:txBody>
                    <a:bodyPr/>
                    <a:lstStyle/>
                    <a:p>
                      <a:pPr algn="ctr"/>
                      <a:r>
                        <a:rPr lang="en-US" sz="1600" b="1" dirty="0"/>
                        <a:t>SORB</a:t>
                      </a:r>
                      <a:r>
                        <a:rPr lang="en-US" sz="1600" b="1" baseline="0" dirty="0"/>
                        <a:t> BN CDR</a:t>
                      </a:r>
                      <a:endParaRPr lang="en-US" sz="1600" b="1" dirty="0"/>
                    </a:p>
                  </a:txBody>
                  <a:tcPr anchor="ctr">
                    <a:cell3D prstMaterial="dkEdge">
                      <a:bevel/>
                      <a:lightRig rig="flood" dir="t"/>
                    </a:cell3D>
                  </a:tcPr>
                </a:tc>
                <a:tc>
                  <a:txBody>
                    <a:bodyPr/>
                    <a:lstStyle/>
                    <a:p>
                      <a:pPr algn="ct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6"/>
                  </a:ext>
                </a:extLst>
              </a:tr>
              <a:tr h="385358">
                <a:tc>
                  <a:txBody>
                    <a:bodyPr/>
                    <a:lstStyle/>
                    <a:p>
                      <a:pPr algn="l"/>
                      <a:r>
                        <a:rPr lang="en-US" sz="1600" b="1" dirty="0"/>
                        <a:t>Major</a:t>
                      </a:r>
                      <a:r>
                        <a:rPr lang="en-US" sz="1600" b="1" baseline="0" dirty="0"/>
                        <a:t> Conduct </a:t>
                      </a:r>
                      <a:endParaRPr lang="en-US" sz="1600" b="1" dirty="0"/>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4 - 6 Weeks</a:t>
                      </a:r>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 Signed Memo / GO</a:t>
                      </a:r>
                      <a:r>
                        <a:rPr lang="en-US" sz="1600" b="1" baseline="0" dirty="0"/>
                        <a:t> Endorsement </a:t>
                      </a:r>
                      <a:r>
                        <a:rPr lang="en-US" sz="1600" b="1" dirty="0"/>
                        <a:t>/ Case Summary</a:t>
                      </a:r>
                    </a:p>
                  </a:txBody>
                  <a:tcPr anchor="ctr">
                    <a:cell3D prstMaterial="dkEdge">
                      <a:bevel/>
                      <a:lightRig rig="flood" dir="t"/>
                    </a:cell3D>
                  </a:tcPr>
                </a:tc>
                <a:extLst>
                  <a:ext uri="{0D108BD9-81ED-4DB2-BD59-A6C34878D82A}">
                    <a16:rowId xmlns:a16="http://schemas.microsoft.com/office/drawing/2014/main" val="938844927"/>
                  </a:ext>
                </a:extLst>
              </a:tr>
              <a:tr h="385358">
                <a:tc>
                  <a:txBody>
                    <a:bodyPr/>
                    <a:lstStyle/>
                    <a:p>
                      <a:pPr algn="l"/>
                      <a:r>
                        <a:rPr lang="en-US" sz="1600" b="1" dirty="0"/>
                        <a:t>AFT</a:t>
                      </a:r>
                    </a:p>
                  </a:txBody>
                  <a:tcPr anchor="ctr">
                    <a:cell3D prstMaterial="dkEdge">
                      <a:bevel/>
                      <a:lightRig rig="flood" dir="t"/>
                    </a:cell3D>
                  </a:tcPr>
                </a:tc>
                <a:tc>
                  <a:txBody>
                    <a:bodyPr/>
                    <a:lstStyle/>
                    <a:p>
                      <a:pPr algn="ctr"/>
                      <a:r>
                        <a:rPr lang="en-US" sz="1600" b="1" dirty="0"/>
                        <a:t>DA G3</a:t>
                      </a:r>
                    </a:p>
                  </a:txBody>
                  <a:tcPr anchor="ctr">
                    <a:cell3D prstMaterial="dkEdge">
                      <a:bevel/>
                      <a:lightRig rig="flood" dir="t"/>
                    </a:cell3D>
                  </a:tcPr>
                </a:tc>
                <a:tc>
                  <a:txBody>
                    <a:bodyPr/>
                    <a:lstStyle/>
                    <a:p>
                      <a:pPr algn="ctr"/>
                      <a:r>
                        <a:rPr lang="en-US" sz="1600" b="1" dirty="0"/>
                        <a:t>Unknown</a:t>
                      </a:r>
                    </a:p>
                  </a:txBody>
                  <a:tcPr anchor="ctr">
                    <a:cell3D prstMaterial="dkEdge">
                      <a:bevel/>
                      <a:lightRig rig="flood" dir="t"/>
                    </a:cell3D>
                  </a:tcPr>
                </a:tc>
                <a:tc>
                  <a:txBody>
                    <a:bodyPr/>
                    <a:lstStyle/>
                    <a:p>
                      <a:pPr algn="ctr"/>
                      <a:r>
                        <a:rPr lang="en-US" sz="1600" b="1" dirty="0"/>
                        <a:t>Approved prior to submission</a:t>
                      </a:r>
                    </a:p>
                  </a:txBody>
                  <a:tcPr anchor="ctr">
                    <a:cell3D prstMaterial="dkEdge">
                      <a:bevel/>
                      <a:lightRig rig="flood" dir="t"/>
                    </a:cell3D>
                  </a:tcPr>
                </a:tc>
                <a:extLst>
                  <a:ext uri="{0D108BD9-81ED-4DB2-BD59-A6C34878D82A}">
                    <a16:rowId xmlns:a16="http://schemas.microsoft.com/office/drawing/2014/main" val="1346814270"/>
                  </a:ext>
                </a:extLst>
              </a:tr>
            </a:tbl>
          </a:graphicData>
        </a:graphic>
      </p:graphicFrame>
    </p:spTree>
    <p:extLst>
      <p:ext uri="{BB962C8B-B14F-4D97-AF65-F5344CB8AC3E}">
        <p14:creationId xmlns:p14="http://schemas.microsoft.com/office/powerpoint/2010/main" val="108305867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57E5-869E-C271-C993-6200CB954529}"/>
              </a:ext>
            </a:extLst>
          </p:cNvPr>
          <p:cNvSpPr>
            <a:spLocks noGrp="1"/>
          </p:cNvSpPr>
          <p:nvPr>
            <p:ph type="title"/>
          </p:nvPr>
        </p:nvSpPr>
        <p:spPr>
          <a:xfrm>
            <a:off x="0" y="152400"/>
            <a:ext cx="9144000" cy="1143000"/>
          </a:xfrm>
        </p:spPr>
        <p:txBody>
          <a:bodyPr/>
          <a:lstStyle/>
          <a:p>
            <a:r>
              <a:rPr lang="en-US" sz="3600" dirty="0"/>
              <a:t>Tattoo Guidance IAW</a:t>
            </a:r>
            <a:br>
              <a:rPr lang="en-US" sz="3600" dirty="0"/>
            </a:br>
            <a:r>
              <a:rPr lang="en-US" sz="3600" dirty="0"/>
              <a:t>Army Directive 2022-09</a:t>
            </a:r>
          </a:p>
        </p:txBody>
      </p:sp>
      <p:sp>
        <p:nvSpPr>
          <p:cNvPr id="3" name="Rectangle 1034">
            <a:extLst>
              <a:ext uri="{FF2B5EF4-FFF2-40B4-BE49-F238E27FC236}">
                <a16:creationId xmlns:a16="http://schemas.microsoft.com/office/drawing/2014/main" id="{6886F60D-D934-8CDC-AFCB-24905781D641}"/>
              </a:ext>
            </a:extLst>
          </p:cNvPr>
          <p:cNvSpPr>
            <a:spLocks noChangeArrowheads="1"/>
          </p:cNvSpPr>
          <p:nvPr/>
        </p:nvSpPr>
        <p:spPr bwMode="auto">
          <a:xfrm>
            <a:off x="-304800" y="1556265"/>
            <a:ext cx="9122958" cy="5219378"/>
          </a:xfrm>
          <a:prstGeom prst="rect">
            <a:avLst/>
          </a:prstGeom>
          <a:noFill/>
          <a:ln w="9525">
            <a:noFill/>
            <a:miter lim="800000"/>
            <a:headEnd/>
            <a:tailEnd/>
          </a:ln>
        </p:spPr>
        <p:txBody>
          <a:bodyPr wrap="square" anchor="ctr">
            <a:spAutoFit/>
          </a:bodyPr>
          <a:lstStyle/>
          <a:p>
            <a:pPr marL="800100" lvl="2" indent="-342900">
              <a:spcBef>
                <a:spcPts val="0"/>
              </a:spcBef>
              <a:spcAft>
                <a:spcPts val="0"/>
              </a:spcAft>
              <a:buFont typeface="Arial" panose="020B0604020202020204" pitchFamily="34" charset="0"/>
              <a:buChar char="•"/>
            </a:pPr>
            <a:r>
              <a:rPr lang="en-US" sz="2400" dirty="0">
                <a:latin typeface="+mn-lt"/>
              </a:rPr>
              <a:t>One tattoo on each hand or palm, not to exceed one inch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Unlimited number of tattoos between the fingers, if not visible when fingers are closed</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ring tattoo on each hand </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on the back of the neck, not to exceed two inches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behind each ear that does not extend forward of the ear lobe, not to exceed one inch all directions</a:t>
            </a:r>
          </a:p>
          <a:p>
            <a:pPr marL="457200" lvl="2">
              <a:spcBef>
                <a:spcPts val="500"/>
              </a:spcBef>
              <a:spcAft>
                <a:spcPts val="500"/>
              </a:spcAft>
            </a:pPr>
            <a:endParaRPr lang="en-US" sz="1700" dirty="0">
              <a:latin typeface="+mn-lt"/>
            </a:endParaRPr>
          </a:p>
        </p:txBody>
      </p:sp>
    </p:spTree>
    <p:extLst>
      <p:ext uri="{BB962C8B-B14F-4D97-AF65-F5344CB8AC3E}">
        <p14:creationId xmlns:p14="http://schemas.microsoft.com/office/powerpoint/2010/main" val="1193476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Terms of Reference</a:t>
            </a:r>
          </a:p>
        </p:txBody>
      </p:sp>
      <p:graphicFrame>
        <p:nvGraphicFramePr>
          <p:cNvPr id="8" name="Diagram 7"/>
          <p:cNvGraphicFramePr/>
          <p:nvPr>
            <p:extLst>
              <p:ext uri="{D42A27DB-BD31-4B8C-83A1-F6EECF244321}">
                <p14:modId xmlns:p14="http://schemas.microsoft.com/office/powerpoint/2010/main" val="166677803"/>
              </p:ext>
            </p:extLst>
          </p:nvPr>
        </p:nvGraphicFramePr>
        <p:xfrm>
          <a:off x="533400" y="914400"/>
          <a:ext cx="8839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ext uri="{D42A27DB-BD31-4B8C-83A1-F6EECF244321}">
                <p14:modId xmlns:p14="http://schemas.microsoft.com/office/powerpoint/2010/main" val="1806988127"/>
              </p:ext>
            </p:extLst>
          </p:nvPr>
        </p:nvGraphicFramePr>
        <p:xfrm>
          <a:off x="-1066800" y="3962400"/>
          <a:ext cx="998220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75074570"/>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Tattoo Compliance Validation</a:t>
            </a:r>
            <a:br>
              <a:rPr lang="en-US" sz="3600" dirty="0"/>
            </a:br>
            <a:r>
              <a:rPr lang="en-US" sz="3600" dirty="0"/>
              <a:t>Interservice Applicants Only</a:t>
            </a:r>
          </a:p>
        </p:txBody>
      </p:sp>
      <p:pic>
        <p:nvPicPr>
          <p:cNvPr id="5" name="Picture 4">
            <a:extLst>
              <a:ext uri="{FF2B5EF4-FFF2-40B4-BE49-F238E27FC236}">
                <a16:creationId xmlns:a16="http://schemas.microsoft.com/office/drawing/2014/main" id="{96C015B5-0F68-CE3E-1C30-1F2AD534D6E3}"/>
              </a:ext>
            </a:extLst>
          </p:cNvPr>
          <p:cNvPicPr>
            <a:picLocks noChangeAspect="1"/>
          </p:cNvPicPr>
          <p:nvPr/>
        </p:nvPicPr>
        <p:blipFill>
          <a:blip r:embed="rId2"/>
          <a:stretch>
            <a:fillRect/>
          </a:stretch>
        </p:blipFill>
        <p:spPr>
          <a:xfrm>
            <a:off x="2600960" y="1317948"/>
            <a:ext cx="3930918" cy="4999216"/>
          </a:xfrm>
          <a:prstGeom prst="rect">
            <a:avLst/>
          </a:prstGeom>
        </p:spPr>
      </p:pic>
    </p:spTree>
    <p:extLst>
      <p:ext uri="{BB962C8B-B14F-4D97-AF65-F5344CB8AC3E}">
        <p14:creationId xmlns:p14="http://schemas.microsoft.com/office/powerpoint/2010/main" val="143982904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Tattoo ETP Request</a:t>
            </a:r>
            <a:br>
              <a:rPr lang="en-US" dirty="0"/>
            </a:br>
            <a:r>
              <a:rPr lang="en-US" sz="3200" dirty="0"/>
              <a:t>Army Applicants Only</a:t>
            </a:r>
          </a:p>
        </p:txBody>
      </p:sp>
      <p:pic>
        <p:nvPicPr>
          <p:cNvPr id="5" name="Picture 4">
            <a:extLst>
              <a:ext uri="{FF2B5EF4-FFF2-40B4-BE49-F238E27FC236}">
                <a16:creationId xmlns:a16="http://schemas.microsoft.com/office/drawing/2014/main" id="{003D5E04-74EE-6B8B-9495-D7B8B03436CB}"/>
              </a:ext>
            </a:extLst>
          </p:cNvPr>
          <p:cNvPicPr>
            <a:picLocks noChangeAspect="1"/>
          </p:cNvPicPr>
          <p:nvPr/>
        </p:nvPicPr>
        <p:blipFill>
          <a:blip r:embed="rId2"/>
          <a:stretch>
            <a:fillRect/>
          </a:stretch>
        </p:blipFill>
        <p:spPr>
          <a:xfrm>
            <a:off x="546268" y="1317584"/>
            <a:ext cx="3848100" cy="4979107"/>
          </a:xfrm>
          <a:prstGeom prst="rect">
            <a:avLst/>
          </a:prstGeom>
        </p:spPr>
      </p:pic>
      <p:pic>
        <p:nvPicPr>
          <p:cNvPr id="8" name="Picture 7">
            <a:extLst>
              <a:ext uri="{FF2B5EF4-FFF2-40B4-BE49-F238E27FC236}">
                <a16:creationId xmlns:a16="http://schemas.microsoft.com/office/drawing/2014/main" id="{B8939505-21DF-AD97-0A8C-EEBCCC9D9A64}"/>
              </a:ext>
            </a:extLst>
          </p:cNvPr>
          <p:cNvPicPr>
            <a:picLocks noChangeAspect="1"/>
          </p:cNvPicPr>
          <p:nvPr/>
        </p:nvPicPr>
        <p:blipFill>
          <a:blip r:embed="rId3"/>
          <a:stretch>
            <a:fillRect/>
          </a:stretch>
        </p:blipFill>
        <p:spPr>
          <a:xfrm>
            <a:off x="4780066" y="1317583"/>
            <a:ext cx="3838129" cy="4979107"/>
          </a:xfrm>
          <a:prstGeom prst="rect">
            <a:avLst/>
          </a:prstGeom>
        </p:spPr>
      </p:pic>
    </p:spTree>
    <p:extLst>
      <p:ext uri="{BB962C8B-B14F-4D97-AF65-F5344CB8AC3E}">
        <p14:creationId xmlns:p14="http://schemas.microsoft.com/office/powerpoint/2010/main" val="144795782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ETP and Waiver Requests</a:t>
            </a:r>
          </a:p>
        </p:txBody>
      </p:sp>
      <p:pic>
        <p:nvPicPr>
          <p:cNvPr id="4" name="Picture 3">
            <a:extLst>
              <a:ext uri="{FF2B5EF4-FFF2-40B4-BE49-F238E27FC236}">
                <a16:creationId xmlns:a16="http://schemas.microsoft.com/office/drawing/2014/main" id="{0CEF413A-AA0A-215D-DC86-24ECD5F4E7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337" y="1339988"/>
            <a:ext cx="3075940" cy="3981853"/>
          </a:xfrm>
          <a:prstGeom prst="rect">
            <a:avLst/>
          </a:prstGeom>
        </p:spPr>
      </p:pic>
      <p:pic>
        <p:nvPicPr>
          <p:cNvPr id="7" name="Picture 6">
            <a:extLst>
              <a:ext uri="{FF2B5EF4-FFF2-40B4-BE49-F238E27FC236}">
                <a16:creationId xmlns:a16="http://schemas.microsoft.com/office/drawing/2014/main" id="{45CC105B-871A-5E34-3F60-EF28A0CD8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6219" y="1752600"/>
            <a:ext cx="3071773" cy="3981853"/>
          </a:xfrm>
          <a:prstGeom prst="rect">
            <a:avLst/>
          </a:prstGeom>
        </p:spPr>
      </p:pic>
      <p:pic>
        <p:nvPicPr>
          <p:cNvPr id="11" name="Picture 10">
            <a:extLst>
              <a:ext uri="{FF2B5EF4-FFF2-40B4-BE49-F238E27FC236}">
                <a16:creationId xmlns:a16="http://schemas.microsoft.com/office/drawing/2014/main" id="{EFC2926F-D424-4869-E023-BD07554327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8889" y="2367990"/>
            <a:ext cx="3071774" cy="3976063"/>
          </a:xfrm>
          <a:prstGeom prst="rect">
            <a:avLst/>
          </a:prstGeom>
        </p:spPr>
      </p:pic>
    </p:spTree>
    <p:extLst>
      <p:ext uri="{BB962C8B-B14F-4D97-AF65-F5344CB8AC3E}">
        <p14:creationId xmlns:p14="http://schemas.microsoft.com/office/powerpoint/2010/main" val="4371128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Checklist</a:t>
            </a:r>
          </a:p>
        </p:txBody>
      </p:sp>
      <p:pic>
        <p:nvPicPr>
          <p:cNvPr id="4" name="Picture 3">
            <a:extLst>
              <a:ext uri="{FF2B5EF4-FFF2-40B4-BE49-F238E27FC236}">
                <a16:creationId xmlns:a16="http://schemas.microsoft.com/office/drawing/2014/main" id="{0DE87698-C63A-E58D-BB88-54C04164A2D6}"/>
              </a:ext>
            </a:extLst>
          </p:cNvPr>
          <p:cNvPicPr>
            <a:picLocks noChangeAspect="1"/>
          </p:cNvPicPr>
          <p:nvPr/>
        </p:nvPicPr>
        <p:blipFill>
          <a:blip r:embed="rId3"/>
          <a:stretch>
            <a:fillRect/>
          </a:stretch>
        </p:blipFill>
        <p:spPr>
          <a:xfrm>
            <a:off x="2379247" y="838200"/>
            <a:ext cx="4385505" cy="5701731"/>
          </a:xfrm>
          <a:prstGeom prst="rect">
            <a:avLst/>
          </a:prstGeom>
        </p:spPr>
      </p:pic>
      <p:sp>
        <p:nvSpPr>
          <p:cNvPr id="8" name="Rectangle 7">
            <a:extLst>
              <a:ext uri="{FF2B5EF4-FFF2-40B4-BE49-F238E27FC236}">
                <a16:creationId xmlns:a16="http://schemas.microsoft.com/office/drawing/2014/main" id="{6B13749E-3781-D912-526D-F744F981AC73}"/>
              </a:ext>
            </a:extLst>
          </p:cNvPr>
          <p:cNvSpPr/>
          <p:nvPr/>
        </p:nvSpPr>
        <p:spPr>
          <a:xfrm>
            <a:off x="2434106" y="5257800"/>
            <a:ext cx="4275786" cy="1197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87176"/>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cxnSp>
        <p:nvCxnSpPr>
          <p:cNvPr id="9" name="Straight Arrow Connector 8"/>
          <p:cNvCxnSpPr>
            <a:cxnSpLocks/>
            <a:stCxn id="42" idx="4"/>
            <a:endCxn id="13" idx="0"/>
          </p:cNvCxnSpPr>
          <p:nvPr/>
        </p:nvCxnSpPr>
        <p:spPr>
          <a:xfrm>
            <a:off x="6103275" y="4509812"/>
            <a:ext cx="3485" cy="5457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2" idx="3"/>
          </p:cNvCxnSpPr>
          <p:nvPr/>
        </p:nvCxnSpPr>
        <p:spPr>
          <a:xfrm flipH="1">
            <a:off x="4876800" y="4271748"/>
            <a:ext cx="684425" cy="8336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noChangeArrowheads="1"/>
          </p:cNvSpPr>
          <p:nvPr/>
        </p:nvSpPr>
        <p:spPr bwMode="auto">
          <a:xfrm>
            <a:off x="6934197"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Tattoo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CG</a:t>
            </a:r>
          </a:p>
        </p:txBody>
      </p:sp>
      <p:sp>
        <p:nvSpPr>
          <p:cNvPr id="12" name="Oval 11"/>
          <p:cNvSpPr>
            <a:spLocks noChangeAspect="1" noChangeArrowheads="1"/>
          </p:cNvSpPr>
          <p:nvPr/>
        </p:nvSpPr>
        <p:spPr bwMode="auto">
          <a:xfrm>
            <a:off x="3721184" y="5016584"/>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Conduct/Traffic</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SORB BN CDR</a:t>
            </a:r>
          </a:p>
        </p:txBody>
      </p:sp>
      <p:sp>
        <p:nvSpPr>
          <p:cNvPr id="13" name="Oval 12"/>
          <p:cNvSpPr>
            <a:spLocks noChangeAspect="1" noChangeArrowheads="1"/>
          </p:cNvSpPr>
          <p:nvPr/>
        </p:nvSpPr>
        <p:spPr bwMode="auto">
          <a:xfrm>
            <a:off x="5330832"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AFS, Age</a:t>
            </a:r>
          </a:p>
          <a:p>
            <a:pPr algn="ctr" eaLnBrk="0" hangingPunct="0">
              <a:lnSpc>
                <a:spcPts val="600"/>
              </a:lnSpc>
              <a:spcBef>
                <a:spcPct val="50000"/>
              </a:spcBef>
              <a:defRPr/>
            </a:pPr>
            <a:r>
              <a:rPr lang="en-US" sz="1400" b="1" dirty="0">
                <a:solidFill>
                  <a:schemeClr val="bg1"/>
                </a:solidFill>
                <a:latin typeface="+mn-lt"/>
                <a:cs typeface="+mn-cs"/>
              </a:rPr>
              <a:t>Major</a:t>
            </a:r>
          </a:p>
          <a:p>
            <a:pPr algn="ctr" eaLnBrk="0" hangingPunct="0">
              <a:lnSpc>
                <a:spcPts val="600"/>
              </a:lnSpc>
              <a:spcBef>
                <a:spcPct val="50000"/>
              </a:spcBef>
              <a:defRPr/>
            </a:pPr>
            <a:r>
              <a:rPr lang="en-US" sz="1400" b="1" dirty="0">
                <a:solidFill>
                  <a:schemeClr val="bg1"/>
                </a:solidFill>
                <a:latin typeface="+mn-lt"/>
                <a:cs typeface="+mn-cs"/>
              </a:rPr>
              <a:t>Misconduct</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DA G-1</a:t>
            </a:r>
          </a:p>
        </p:txBody>
      </p:sp>
      <p:cxnSp>
        <p:nvCxnSpPr>
          <p:cNvPr id="14" name="Straight Arrow Connector 13"/>
          <p:cNvCxnSpPr>
            <a:cxnSpLocks/>
            <a:stCxn id="42" idx="5"/>
          </p:cNvCxnSpPr>
          <p:nvPr/>
        </p:nvCxnSpPr>
        <p:spPr>
          <a:xfrm>
            <a:off x="6645325" y="4271748"/>
            <a:ext cx="624691" cy="9098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noChangeArrowheads="1"/>
          </p:cNvSpPr>
          <p:nvPr/>
        </p:nvSpPr>
        <p:spPr bwMode="auto">
          <a:xfrm>
            <a:off x="5369559" y="94488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Medical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CMD</a:t>
            </a:r>
          </a:p>
          <a:p>
            <a:pPr algn="ctr" eaLnBrk="0" hangingPunct="0">
              <a:lnSpc>
                <a:spcPts val="600"/>
              </a:lnSpc>
              <a:spcBef>
                <a:spcPct val="50000"/>
              </a:spcBef>
              <a:defRPr/>
            </a:pPr>
            <a:r>
              <a:rPr lang="en-US" sz="1200" dirty="0">
                <a:solidFill>
                  <a:schemeClr val="bg1"/>
                </a:solidFill>
                <a:latin typeface="+mn-lt"/>
                <a:cs typeface="+mn-cs"/>
              </a:rPr>
              <a:t>Surgeon</a:t>
            </a:r>
          </a:p>
        </p:txBody>
      </p:sp>
      <p:sp>
        <p:nvSpPr>
          <p:cNvPr id="17" name="Oval 16"/>
          <p:cNvSpPr>
            <a:spLocks noChangeAspect="1" noChangeArrowheads="1"/>
          </p:cNvSpPr>
          <p:nvPr/>
        </p:nvSpPr>
        <p:spPr bwMode="auto">
          <a:xfrm>
            <a:off x="3760455" y="91440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Prerequisite</a:t>
            </a:r>
          </a:p>
          <a:p>
            <a:pPr algn="ctr" eaLnBrk="0" hangingPunct="0">
              <a:lnSpc>
                <a:spcPts val="4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 </a:t>
            </a:r>
          </a:p>
          <a:p>
            <a:pPr algn="ctr" eaLnBrk="0" hangingPunct="0">
              <a:lnSpc>
                <a:spcPts val="600"/>
              </a:lnSpc>
              <a:spcBef>
                <a:spcPct val="50000"/>
              </a:spcBef>
              <a:defRPr/>
            </a:pPr>
            <a:r>
              <a:rPr lang="en-US" sz="1200" dirty="0">
                <a:solidFill>
                  <a:schemeClr val="bg1"/>
                </a:solidFill>
                <a:latin typeface="+mn-lt"/>
                <a:cs typeface="+mn-cs"/>
              </a:rPr>
              <a:t>Proponent</a:t>
            </a:r>
          </a:p>
        </p:txBody>
      </p:sp>
      <p:cxnSp>
        <p:nvCxnSpPr>
          <p:cNvPr id="19" name="Straight Arrow Connector 18"/>
          <p:cNvCxnSpPr>
            <a:cxnSpLocks/>
            <a:stCxn id="17" idx="4"/>
            <a:endCxn id="44" idx="0"/>
          </p:cNvCxnSpPr>
          <p:nvPr/>
        </p:nvCxnSpPr>
        <p:spPr>
          <a:xfrm flipH="1">
            <a:off x="4488083" y="2377440"/>
            <a:ext cx="3892" cy="5067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5" idx="4"/>
            <a:endCxn id="42" idx="0"/>
          </p:cNvCxnSpPr>
          <p:nvPr/>
        </p:nvCxnSpPr>
        <p:spPr>
          <a:xfrm>
            <a:off x="6101079" y="2407920"/>
            <a:ext cx="2196" cy="4762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6" idx="2"/>
          </p:cNvCxnSpPr>
          <p:nvPr/>
        </p:nvCxnSpPr>
        <p:spPr>
          <a:xfrm rot="10800000">
            <a:off x="1222840" y="4534006"/>
            <a:ext cx="416956" cy="386009"/>
          </a:xfrm>
          <a:prstGeom prst="bentConnector3">
            <a:avLst>
              <a:gd name="adj1" fmla="val 10076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noChangeArrowheads="1"/>
          </p:cNvSpPr>
          <p:nvPr/>
        </p:nvSpPr>
        <p:spPr bwMode="auto">
          <a:xfrm>
            <a:off x="1639796" y="4509811"/>
            <a:ext cx="832929" cy="820405"/>
          </a:xfrm>
          <a:prstGeom prst="ellipse">
            <a:avLst/>
          </a:prstGeom>
          <a:solidFill>
            <a:srgbClr val="C000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100" b="1" dirty="0">
                <a:solidFill>
                  <a:schemeClr val="bg1"/>
                </a:solidFill>
                <a:latin typeface="+mn-lt"/>
                <a:cs typeface="+mn-cs"/>
              </a:rPr>
              <a:t>Corrections</a:t>
            </a:r>
          </a:p>
          <a:p>
            <a:pPr algn="ctr" eaLnBrk="0" hangingPunct="0">
              <a:lnSpc>
                <a:spcPts val="600"/>
              </a:lnSpc>
              <a:spcBef>
                <a:spcPct val="50000"/>
              </a:spcBef>
              <a:defRPr/>
            </a:pPr>
            <a:r>
              <a:rPr lang="en-US" sz="1100" b="1" dirty="0">
                <a:solidFill>
                  <a:schemeClr val="bg1"/>
                </a:solidFill>
                <a:latin typeface="+mn-lt"/>
                <a:cs typeface="+mn-cs"/>
              </a:rPr>
              <a:t>Required</a:t>
            </a:r>
          </a:p>
        </p:txBody>
      </p:sp>
      <p:cxnSp>
        <p:nvCxnSpPr>
          <p:cNvPr id="46" name="Elbow Connector 45"/>
          <p:cNvCxnSpPr>
            <a:cxnSpLocks/>
            <a:stCxn id="47" idx="4"/>
            <a:endCxn id="16" idx="6"/>
          </p:cNvCxnSpPr>
          <p:nvPr/>
        </p:nvCxnSpPr>
        <p:spPr>
          <a:xfrm rot="5400000">
            <a:off x="2467707" y="4514830"/>
            <a:ext cx="410202" cy="4001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91124" y="2884212"/>
            <a:ext cx="1533150" cy="1625600"/>
            <a:chOff x="3540" y="1219199"/>
            <a:chExt cx="1533150" cy="1625600"/>
          </a:xfrm>
        </p:grpSpPr>
        <p:sp>
          <p:nvSpPr>
            <p:cNvPr id="49" name="Flowchart: Connector 48"/>
            <p:cNvSpPr/>
            <p:nvPr/>
          </p:nvSpPr>
          <p:spPr>
            <a:xfrm>
              <a:off x="3540"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0" name="Flowchart: Connector 4"/>
            <p:cNvSpPr txBox="1"/>
            <p:nvPr/>
          </p:nvSpPr>
          <p:spPr>
            <a:xfrm>
              <a:off x="228065"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APPLICANT</a:t>
              </a:r>
              <a:endParaRPr lang="en-US" sz="1200" kern="1200" dirty="0"/>
            </a:p>
          </p:txBody>
        </p:sp>
      </p:grpSp>
      <p:grpSp>
        <p:nvGrpSpPr>
          <p:cNvPr id="36" name="Group 35"/>
          <p:cNvGrpSpPr/>
          <p:nvPr/>
        </p:nvGrpSpPr>
        <p:grpSpPr>
          <a:xfrm>
            <a:off x="2106316" y="2884212"/>
            <a:ext cx="1533150" cy="1625600"/>
            <a:chOff x="1618732" y="1219199"/>
            <a:chExt cx="1533150" cy="1625600"/>
          </a:xfrm>
        </p:grpSpPr>
        <p:sp>
          <p:nvSpPr>
            <p:cNvPr id="47" name="Flowchart: Connector 46"/>
            <p:cNvSpPr/>
            <p:nvPr/>
          </p:nvSpPr>
          <p:spPr>
            <a:xfrm>
              <a:off x="1618732"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8" name="Flowchart: Connector 6"/>
            <p:cNvSpPr txBox="1"/>
            <p:nvPr/>
          </p:nvSpPr>
          <p:spPr>
            <a:xfrm>
              <a:off x="1843257"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1</a:t>
              </a:r>
            </a:p>
            <a:p>
              <a:pPr lvl="0" algn="ctr" defTabSz="533400">
                <a:lnSpc>
                  <a:spcPct val="90000"/>
                </a:lnSpc>
                <a:spcBef>
                  <a:spcPct val="0"/>
                </a:spcBef>
                <a:spcAft>
                  <a:spcPct val="35000"/>
                </a:spcAft>
              </a:pPr>
              <a:r>
                <a:rPr lang="en-US" sz="1200" b="1" kern="1200" dirty="0">
                  <a:solidFill>
                    <a:schemeClr val="bg1"/>
                  </a:solidFill>
                  <a:latin typeface="+mn-lt"/>
                  <a:cs typeface="+mn-cs"/>
                </a:rPr>
                <a:t>WORC </a:t>
              </a:r>
            </a:p>
            <a:p>
              <a:pPr lvl="0" algn="ctr" defTabSz="533400">
                <a:lnSpc>
                  <a:spcPct val="90000"/>
                </a:lnSpc>
                <a:spcBef>
                  <a:spcPct val="0"/>
                </a:spcBef>
                <a:spcAft>
                  <a:spcPct val="35000"/>
                </a:spcAft>
              </a:pPr>
              <a:r>
                <a:rPr lang="en-US" sz="1200" kern="1200" dirty="0">
                  <a:solidFill>
                    <a:schemeClr val="bg1"/>
                  </a:solidFill>
                  <a:latin typeface="+mn-lt"/>
                  <a:cs typeface="+mn-cs"/>
                </a:rPr>
                <a:t>Administrative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7" name="Group 36"/>
          <p:cNvGrpSpPr/>
          <p:nvPr/>
        </p:nvGrpSpPr>
        <p:grpSpPr>
          <a:xfrm>
            <a:off x="3721508" y="2884212"/>
            <a:ext cx="1533150" cy="1625600"/>
            <a:chOff x="3233924" y="1219199"/>
            <a:chExt cx="1533150" cy="1625600"/>
          </a:xfrm>
        </p:grpSpPr>
        <p:sp>
          <p:nvSpPr>
            <p:cNvPr id="44" name="Flowchart: Connector 43"/>
            <p:cNvSpPr/>
            <p:nvPr/>
          </p:nvSpPr>
          <p:spPr>
            <a:xfrm>
              <a:off x="3233924"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Flowchart: Connector 8"/>
            <p:cNvSpPr txBox="1"/>
            <p:nvPr/>
          </p:nvSpPr>
          <p:spPr>
            <a:xfrm>
              <a:off x="3458449"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2</a:t>
              </a:r>
            </a:p>
            <a:p>
              <a:pPr lvl="0" algn="ctr" defTabSz="533400">
                <a:lnSpc>
                  <a:spcPct val="90000"/>
                </a:lnSpc>
                <a:spcBef>
                  <a:spcPct val="0"/>
                </a:spcBef>
                <a:spcAft>
                  <a:spcPct val="35000"/>
                </a:spcAft>
              </a:pPr>
              <a:r>
                <a:rPr lang="en-US" sz="1200" b="1" kern="1200" dirty="0">
                  <a:solidFill>
                    <a:schemeClr val="bg1"/>
                  </a:solidFill>
                  <a:latin typeface="+mn-lt"/>
                  <a:cs typeface="+mn-cs"/>
                </a:rPr>
                <a:t>Proponent </a:t>
              </a:r>
            </a:p>
            <a:p>
              <a:pPr lvl="0" algn="ctr" defTabSz="533400">
                <a:lnSpc>
                  <a:spcPct val="90000"/>
                </a:lnSpc>
                <a:spcBef>
                  <a:spcPct val="0"/>
                </a:spcBef>
                <a:spcAft>
                  <a:spcPct val="35000"/>
                </a:spcAft>
              </a:pPr>
              <a:r>
                <a:rPr lang="en-US" sz="1200" kern="1200" dirty="0">
                  <a:solidFill>
                    <a:schemeClr val="bg1"/>
                  </a:solidFill>
                  <a:latin typeface="+mn-lt"/>
                  <a:cs typeface="+mn-cs"/>
                </a:rPr>
                <a:t>Technical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8" name="Group 37"/>
          <p:cNvGrpSpPr/>
          <p:nvPr/>
        </p:nvGrpSpPr>
        <p:grpSpPr>
          <a:xfrm>
            <a:off x="5336700" y="2884212"/>
            <a:ext cx="1533150" cy="1625600"/>
            <a:chOff x="4849116" y="1219199"/>
            <a:chExt cx="1533150" cy="1625600"/>
          </a:xfrm>
        </p:grpSpPr>
        <p:sp>
          <p:nvSpPr>
            <p:cNvPr id="42" name="Flowchart: Connector 41"/>
            <p:cNvSpPr/>
            <p:nvPr/>
          </p:nvSpPr>
          <p:spPr>
            <a:xfrm>
              <a:off x="4849116"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Flowchart: Connector 10"/>
            <p:cNvSpPr txBox="1"/>
            <p:nvPr/>
          </p:nvSpPr>
          <p:spPr>
            <a:xfrm>
              <a:off x="5073641"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3</a:t>
              </a:r>
            </a:p>
            <a:p>
              <a:pPr lvl="0" algn="ctr" defTabSz="533400">
                <a:lnSpc>
                  <a:spcPct val="90000"/>
                </a:lnSpc>
                <a:spcBef>
                  <a:spcPct val="0"/>
                </a:spcBef>
                <a:spcAft>
                  <a:spcPct val="35000"/>
                </a:spcAft>
              </a:pPr>
              <a:r>
                <a:rPr lang="en-US" sz="1200" b="1" kern="1200" dirty="0">
                  <a:solidFill>
                    <a:schemeClr val="bg1"/>
                  </a:solidFill>
                  <a:latin typeface="+mn-lt"/>
                  <a:cs typeface="+mn-cs"/>
                </a:rPr>
                <a:t>USAREC</a:t>
              </a:r>
            </a:p>
            <a:p>
              <a:pPr lvl="0" algn="ctr" defTabSz="533400">
                <a:lnSpc>
                  <a:spcPct val="90000"/>
                </a:lnSpc>
                <a:spcBef>
                  <a:spcPct val="0"/>
                </a:spcBef>
                <a:spcAft>
                  <a:spcPct val="35000"/>
                </a:spcAft>
              </a:pPr>
              <a:r>
                <a:rPr lang="en-US" sz="1200" kern="1200" dirty="0">
                  <a:solidFill>
                    <a:schemeClr val="bg1"/>
                  </a:solidFill>
                  <a:latin typeface="+mn-lt"/>
                  <a:cs typeface="+mn-cs"/>
                </a:rPr>
                <a:t>Regulatory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 </a:t>
              </a:r>
              <a:endParaRPr lang="en-US" sz="1200" kern="1200" dirty="0"/>
            </a:p>
          </p:txBody>
        </p:sp>
      </p:grpSp>
      <p:grpSp>
        <p:nvGrpSpPr>
          <p:cNvPr id="39" name="Group 38"/>
          <p:cNvGrpSpPr/>
          <p:nvPr/>
        </p:nvGrpSpPr>
        <p:grpSpPr>
          <a:xfrm>
            <a:off x="6951892" y="2884212"/>
            <a:ext cx="1533150" cy="1625600"/>
            <a:chOff x="6464308" y="1219199"/>
            <a:chExt cx="1533150" cy="1625600"/>
          </a:xfrm>
        </p:grpSpPr>
        <p:sp>
          <p:nvSpPr>
            <p:cNvPr id="40" name="Flowchart: Connector 39"/>
            <p:cNvSpPr/>
            <p:nvPr/>
          </p:nvSpPr>
          <p:spPr>
            <a:xfrm>
              <a:off x="6464308" y="1219199"/>
              <a:ext cx="1533150" cy="1625600"/>
            </a:xfrm>
            <a:prstGeom prst="flowChartConnector">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Flowchart: Connector 12"/>
            <p:cNvSpPr txBox="1"/>
            <p:nvPr/>
          </p:nvSpPr>
          <p:spPr>
            <a:xfrm>
              <a:off x="6688833"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Board Ready</a:t>
              </a:r>
              <a:endParaRPr lang="en-US" sz="1200" kern="1200" dirty="0"/>
            </a:p>
          </p:txBody>
        </p:sp>
      </p:grpSp>
    </p:spTree>
    <p:extLst>
      <p:ext uri="{BB962C8B-B14F-4D97-AF65-F5344CB8AC3E}">
        <p14:creationId xmlns:p14="http://schemas.microsoft.com/office/powerpoint/2010/main" val="319272449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Board Notes</a:t>
            </a:r>
          </a:p>
        </p:txBody>
      </p:sp>
      <p:sp>
        <p:nvSpPr>
          <p:cNvPr id="3" name="Rectangle 3"/>
          <p:cNvSpPr>
            <a:spLocks noChangeArrowheads="1"/>
          </p:cNvSpPr>
          <p:nvPr/>
        </p:nvSpPr>
        <p:spPr bwMode="auto">
          <a:xfrm>
            <a:off x="0" y="1371600"/>
            <a:ext cx="9144000" cy="4667945"/>
          </a:xfrm>
          <a:prstGeom prst="rect">
            <a:avLst/>
          </a:prstGeom>
          <a:noFill/>
          <a:ln w="38100">
            <a:noFill/>
            <a:miter lim="800000"/>
            <a:headEnd/>
            <a:tailEnd/>
          </a:ln>
        </p:spPr>
        <p:txBody>
          <a:bodyPr wrap="square">
            <a:spAutoFit/>
          </a:bodyPr>
          <a:lstStyle/>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Results published via MILPER message 7-10 business days after WOSB concludes</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packets boarded twice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 Select instructions and information disseminated via email 45-90 days after publication of MILPER message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Non Competitive - Non Select must wait 12 months from initial DA 61 date to resubmit application</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USAREC G3 will no longer send emails notifying applicants of selection or non-selection status. MILPER message will be the exclusive form of official selection notification</a:t>
            </a:r>
          </a:p>
        </p:txBody>
      </p:sp>
    </p:spTree>
    <p:extLst>
      <p:ext uri="{BB962C8B-B14F-4D97-AF65-F5344CB8AC3E}">
        <p14:creationId xmlns:p14="http://schemas.microsoft.com/office/powerpoint/2010/main" val="114756860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Key Points</a:t>
            </a:r>
          </a:p>
        </p:txBody>
      </p:sp>
      <p:sp>
        <p:nvSpPr>
          <p:cNvPr id="3" name="Rectangle 53"/>
          <p:cNvSpPr txBox="1">
            <a:spLocks noChangeArrowheads="1"/>
          </p:cNvSpPr>
          <p:nvPr/>
        </p:nvSpPr>
        <p:spPr bwMode="auto">
          <a:xfrm>
            <a:off x="0" y="1311472"/>
            <a:ext cx="9144000" cy="51675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Maintain situational awareness of application requirements; check website for current forms and documents</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Direct MOS specific questions, conversion / technical qualifications and SWO LOR to respective proponent POC</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Follow application submission instructions and naming conventions; ensure application not encrypted</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Contact a recruiter for application status every 10 -14 days until application is board ready</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AR/NG/IST - Conditional Release must be approved prior to application submission</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IST Only - Request REDD Report / GT Conversion from recruiter</a:t>
            </a: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p:txBody>
      </p:sp>
    </p:spTree>
    <p:extLst>
      <p:ext uri="{BB962C8B-B14F-4D97-AF65-F5344CB8AC3E}">
        <p14:creationId xmlns:p14="http://schemas.microsoft.com/office/powerpoint/2010/main" val="2460809617"/>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Contact Us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AF6F19E2-48BF-F747-5069-EF96A3BEBE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68" r="530"/>
          <a:stretch/>
        </p:blipFill>
        <p:spPr>
          <a:xfrm>
            <a:off x="58737" y="2292337"/>
            <a:ext cx="9034463" cy="3689968"/>
          </a:xfrm>
          <a:prstGeom prst="rect">
            <a:avLst/>
          </a:prstGeom>
        </p:spPr>
      </p:pic>
      <p:sp>
        <p:nvSpPr>
          <p:cNvPr id="4" name="Rectangle 3"/>
          <p:cNvSpPr/>
          <p:nvPr/>
        </p:nvSpPr>
        <p:spPr>
          <a:xfrm>
            <a:off x="2329112" y="4517920"/>
            <a:ext cx="2181828" cy="14169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10;&#10;Description automatically generated">
            <a:extLst>
              <a:ext uri="{FF2B5EF4-FFF2-40B4-BE49-F238E27FC236}">
                <a16:creationId xmlns:a16="http://schemas.microsoft.com/office/drawing/2014/main" id="{ABBB4217-0DDB-4183-A976-85768B3CD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1405568"/>
          </a:xfrm>
          <a:prstGeom prst="rect">
            <a:avLst/>
          </a:prstGeom>
        </p:spPr>
      </p:pic>
    </p:spTree>
    <p:extLst>
      <p:ext uri="{BB962C8B-B14F-4D97-AF65-F5344CB8AC3E}">
        <p14:creationId xmlns:p14="http://schemas.microsoft.com/office/powerpoint/2010/main" val="1771059753"/>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1085924"/>
            <a:ext cx="8610599" cy="5210573"/>
            <a:chOff x="929655" y="1225740"/>
            <a:chExt cx="7162501" cy="4770484"/>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9655" y="1487290"/>
              <a:ext cx="1260457" cy="117222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31541" y="3802816"/>
              <a:ext cx="1073050" cy="83697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10790" y="4153855"/>
              <a:ext cx="967906" cy="104533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4626" y="4972900"/>
              <a:ext cx="617267" cy="66664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80522" y="4876195"/>
              <a:ext cx="625931" cy="751268"/>
            </a:xfrm>
            <a:prstGeom prst="rect">
              <a:avLst/>
            </a:prstGeom>
          </p:spPr>
        </p:pic>
        <p:sp>
          <p:nvSpPr>
            <p:cNvPr id="9" name="Freeform 34"/>
            <p:cNvSpPr>
              <a:spLocks noChangeAspect="1"/>
            </p:cNvSpPr>
            <p:nvPr/>
          </p:nvSpPr>
          <p:spPr bwMode="ltGray">
            <a:xfrm>
              <a:off x="3641662" y="3479061"/>
              <a:ext cx="1195958" cy="960784"/>
            </a:xfrm>
            <a:custGeom>
              <a:avLst/>
              <a:gdLst>
                <a:gd name="T0" fmla="*/ 2147483646 w 905"/>
                <a:gd name="T1" fmla="*/ 0 h 802"/>
                <a:gd name="T2" fmla="*/ 2147483646 w 905"/>
                <a:gd name="T3" fmla="*/ 0 h 802"/>
                <a:gd name="T4" fmla="*/ 2147483646 w 905"/>
                <a:gd name="T5" fmla="*/ 2147483646 h 802"/>
                <a:gd name="T6" fmla="*/ 2147483646 w 905"/>
                <a:gd name="T7" fmla="*/ 2147483646 h 802"/>
                <a:gd name="T8" fmla="*/ 2147483646 w 905"/>
                <a:gd name="T9" fmla="*/ 2147483646 h 802"/>
                <a:gd name="T10" fmla="*/ 2147483646 w 905"/>
                <a:gd name="T11" fmla="*/ 2147483646 h 802"/>
                <a:gd name="T12" fmla="*/ 2147483646 w 905"/>
                <a:gd name="T13" fmla="*/ 2147483646 h 802"/>
                <a:gd name="T14" fmla="*/ 2147483646 w 905"/>
                <a:gd name="T15" fmla="*/ 2147483646 h 802"/>
                <a:gd name="T16" fmla="*/ 2147483646 w 905"/>
                <a:gd name="T17" fmla="*/ 2147483646 h 802"/>
                <a:gd name="T18" fmla="*/ 2147483646 w 905"/>
                <a:gd name="T19" fmla="*/ 2147483646 h 802"/>
                <a:gd name="T20" fmla="*/ 2147483646 w 905"/>
                <a:gd name="T21" fmla="*/ 2147483646 h 802"/>
                <a:gd name="T22" fmla="*/ 2147483646 w 905"/>
                <a:gd name="T23" fmla="*/ 2147483646 h 802"/>
                <a:gd name="T24" fmla="*/ 2147483646 w 905"/>
                <a:gd name="T25" fmla="*/ 2147483646 h 802"/>
                <a:gd name="T26" fmla="*/ 2147483646 w 905"/>
                <a:gd name="T27" fmla="*/ 2147483646 h 802"/>
                <a:gd name="T28" fmla="*/ 2147483646 w 905"/>
                <a:gd name="T29" fmla="*/ 2147483646 h 802"/>
                <a:gd name="T30" fmla="*/ 2147483646 w 905"/>
                <a:gd name="T31" fmla="*/ 2147483646 h 802"/>
                <a:gd name="T32" fmla="*/ 2147483646 w 905"/>
                <a:gd name="T33" fmla="*/ 2147483646 h 802"/>
                <a:gd name="T34" fmla="*/ 2147483646 w 905"/>
                <a:gd name="T35" fmla="*/ 2147483646 h 802"/>
                <a:gd name="T36" fmla="*/ 2147483646 w 905"/>
                <a:gd name="T37" fmla="*/ 2147483646 h 802"/>
                <a:gd name="T38" fmla="*/ 2147483646 w 905"/>
                <a:gd name="T39" fmla="*/ 2147483646 h 802"/>
                <a:gd name="T40" fmla="*/ 0 w 905"/>
                <a:gd name="T41" fmla="*/ 2147483646 h 802"/>
                <a:gd name="T42" fmla="*/ 2147483646 w 905"/>
                <a:gd name="T43" fmla="*/ 2147483646 h 802"/>
                <a:gd name="T44" fmla="*/ 2147483646 w 905"/>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5"/>
                <a:gd name="T70" fmla="*/ 0 h 802"/>
                <a:gd name="T71" fmla="*/ 905 w 905"/>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10" name="Freeform 37"/>
            <p:cNvSpPr>
              <a:spLocks noChangeAspect="1"/>
            </p:cNvSpPr>
            <p:nvPr/>
          </p:nvSpPr>
          <p:spPr bwMode="ltGray">
            <a:xfrm>
              <a:off x="4485469" y="2121245"/>
              <a:ext cx="597461" cy="593921"/>
            </a:xfrm>
            <a:custGeom>
              <a:avLst/>
              <a:gdLst>
                <a:gd name="T0" fmla="*/ 0 w 451"/>
                <a:gd name="T1" fmla="*/ 0 h 495"/>
                <a:gd name="T2" fmla="*/ 2147483646 w 451"/>
                <a:gd name="T3" fmla="*/ 0 h 495"/>
                <a:gd name="T4" fmla="*/ 2147483646 w 451"/>
                <a:gd name="T5" fmla="*/ 2147483646 h 495"/>
                <a:gd name="T6" fmla="*/ 2147483646 w 451"/>
                <a:gd name="T7" fmla="*/ 2147483646 h 495"/>
                <a:gd name="T8" fmla="*/ 2147483646 w 451"/>
                <a:gd name="T9" fmla="*/ 2147483646 h 495"/>
                <a:gd name="T10" fmla="*/ 2147483646 w 451"/>
                <a:gd name="T11" fmla="*/ 2147483646 h 495"/>
                <a:gd name="T12" fmla="*/ 2147483646 w 451"/>
                <a:gd name="T13" fmla="*/ 2147483646 h 495"/>
                <a:gd name="T14" fmla="*/ 2147483646 w 451"/>
                <a:gd name="T15" fmla="*/ 2147483646 h 495"/>
                <a:gd name="T16" fmla="*/ 2147483646 w 451"/>
                <a:gd name="T17" fmla="*/ 2147483646 h 495"/>
                <a:gd name="T18" fmla="*/ 2147483646 w 451"/>
                <a:gd name="T19" fmla="*/ 2147483646 h 495"/>
                <a:gd name="T20" fmla="*/ 2147483646 w 451"/>
                <a:gd name="T21" fmla="*/ 2147483646 h 495"/>
                <a:gd name="T22" fmla="*/ 2147483646 w 451"/>
                <a:gd name="T23" fmla="*/ 2147483646 h 495"/>
                <a:gd name="T24" fmla="*/ 2147483646 w 451"/>
                <a:gd name="T25" fmla="*/ 2147483646 h 495"/>
                <a:gd name="T26" fmla="*/ 2147483646 w 451"/>
                <a:gd name="T27" fmla="*/ 2147483646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1" name="Freeform 45"/>
            <p:cNvSpPr>
              <a:spLocks noChangeAspect="1"/>
            </p:cNvSpPr>
            <p:nvPr/>
          </p:nvSpPr>
          <p:spPr bwMode="ltGray">
            <a:xfrm>
              <a:off x="3894232" y="2762469"/>
              <a:ext cx="770684" cy="316407"/>
            </a:xfrm>
            <a:custGeom>
              <a:avLst/>
              <a:gdLst>
                <a:gd name="T0" fmla="*/ 0 w 583"/>
                <a:gd name="T1" fmla="*/ 0 h 263"/>
                <a:gd name="T2" fmla="*/ 2147483646 w 583"/>
                <a:gd name="T3" fmla="*/ 0 h 263"/>
                <a:gd name="T4" fmla="*/ 2147483646 w 583"/>
                <a:gd name="T5" fmla="*/ 2147483646 h 263"/>
                <a:gd name="T6" fmla="*/ 2147483646 w 583"/>
                <a:gd name="T7" fmla="*/ 2147483646 h 263"/>
                <a:gd name="T8" fmla="*/ 2147483646 w 583"/>
                <a:gd name="T9" fmla="*/ 2147483646 h 263"/>
                <a:gd name="T10" fmla="*/ 2147483646 w 583"/>
                <a:gd name="T11" fmla="*/ 2147483646 h 263"/>
                <a:gd name="T12" fmla="*/ 2147483646 w 583"/>
                <a:gd name="T13" fmla="*/ 2147483646 h 263"/>
                <a:gd name="T14" fmla="*/ 2147483646 w 583"/>
                <a:gd name="T15" fmla="*/ 2147483646 h 263"/>
                <a:gd name="T16" fmla="*/ 0 w 583"/>
                <a:gd name="T17" fmla="*/ 2147483646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3"/>
                <a:gd name="T31" fmla="*/ 0 h 263"/>
                <a:gd name="T32" fmla="*/ 583 w 583"/>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2" name="Freeform 4"/>
            <p:cNvSpPr>
              <a:spLocks noChangeAspect="1"/>
            </p:cNvSpPr>
            <p:nvPr/>
          </p:nvSpPr>
          <p:spPr bwMode="ltGray">
            <a:xfrm>
              <a:off x="5329798" y="3982897"/>
              <a:ext cx="722969" cy="573947"/>
            </a:xfrm>
            <a:custGeom>
              <a:avLst/>
              <a:gdLst>
                <a:gd name="T0" fmla="*/ 2147483646 w 547"/>
                <a:gd name="T1" fmla="*/ 0 h 478"/>
                <a:gd name="T2" fmla="*/ 2147483646 w 547"/>
                <a:gd name="T3" fmla="*/ 0 h 478"/>
                <a:gd name="T4" fmla="*/ 2147483646 w 547"/>
                <a:gd name="T5" fmla="*/ 2147483646 h 478"/>
                <a:gd name="T6" fmla="*/ 2147483646 w 547"/>
                <a:gd name="T7" fmla="*/ 2147483646 h 478"/>
                <a:gd name="T8" fmla="*/ 2147483646 w 547"/>
                <a:gd name="T9" fmla="*/ 2147483646 h 478"/>
                <a:gd name="T10" fmla="*/ 2147483646 w 547"/>
                <a:gd name="T11" fmla="*/ 2147483646 h 478"/>
                <a:gd name="T12" fmla="*/ 2147483646 w 547"/>
                <a:gd name="T13" fmla="*/ 2147483646 h 478"/>
                <a:gd name="T14" fmla="*/ 2147483646 w 547"/>
                <a:gd name="T15" fmla="*/ 2147483646 h 478"/>
                <a:gd name="T16" fmla="*/ 2147483646 w 547"/>
                <a:gd name="T17" fmla="*/ 2147483646 h 478"/>
                <a:gd name="T18" fmla="*/ 2147483646 w 547"/>
                <a:gd name="T19" fmla="*/ 2147483646 h 478"/>
                <a:gd name="T20" fmla="*/ 2147483646 w 547"/>
                <a:gd name="T21" fmla="*/ 2147483646 h 478"/>
                <a:gd name="T22" fmla="*/ 2147483646 w 547"/>
                <a:gd name="T23" fmla="*/ 2147483646 h 478"/>
                <a:gd name="T24" fmla="*/ 2147483646 w 547"/>
                <a:gd name="T25" fmla="*/ 2147483646 h 478"/>
                <a:gd name="T26" fmla="*/ 2147483646 w 547"/>
                <a:gd name="T27" fmla="*/ 2147483646 h 478"/>
                <a:gd name="T28" fmla="*/ 2147483646 w 547"/>
                <a:gd name="T29" fmla="*/ 2147483646 h 478"/>
                <a:gd name="T30" fmla="*/ 2147483646 w 547"/>
                <a:gd name="T31" fmla="*/ 2147483646 h 478"/>
                <a:gd name="T32" fmla="*/ 2147483646 w 547"/>
                <a:gd name="T33" fmla="*/ 2147483646 h 478"/>
                <a:gd name="T34" fmla="*/ 0 w 547"/>
                <a:gd name="T35" fmla="*/ 2147483646 h 478"/>
                <a:gd name="T36" fmla="*/ 2147483646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13" name="Freeform 5"/>
            <p:cNvSpPr>
              <a:spLocks noChangeAspect="1"/>
            </p:cNvSpPr>
            <p:nvPr/>
          </p:nvSpPr>
          <p:spPr bwMode="ltGray">
            <a:xfrm>
              <a:off x="2110149" y="2121245"/>
              <a:ext cx="634802" cy="357404"/>
            </a:xfrm>
            <a:custGeom>
              <a:avLst/>
              <a:gdLst>
                <a:gd name="T0" fmla="*/ 2147483646 w 479"/>
                <a:gd name="T1" fmla="*/ 0 h 298"/>
                <a:gd name="T2" fmla="*/ 2147483646 w 479"/>
                <a:gd name="T3" fmla="*/ 2147483646 h 298"/>
                <a:gd name="T4" fmla="*/ 2147483646 w 479"/>
                <a:gd name="T5" fmla="*/ 2147483646 h 298"/>
                <a:gd name="T6" fmla="*/ 0 w 479"/>
                <a:gd name="T7" fmla="*/ 2147483646 h 298"/>
                <a:gd name="T8" fmla="*/ 2147483646 w 479"/>
                <a:gd name="T9" fmla="*/ 2147483646 h 298"/>
                <a:gd name="T10" fmla="*/ 2147483646 w 479"/>
                <a:gd name="T11" fmla="*/ 2147483646 h 298"/>
                <a:gd name="T12" fmla="*/ 2147483646 w 479"/>
                <a:gd name="T13" fmla="*/ 2147483646 h 298"/>
                <a:gd name="T14" fmla="*/ 2147483646 w 479"/>
                <a:gd name="T15" fmla="*/ 2147483646 h 298"/>
                <a:gd name="T16" fmla="*/ 2147483646 w 479"/>
                <a:gd name="T17" fmla="*/ 2147483646 h 298"/>
                <a:gd name="T18" fmla="*/ 2147483646 w 479"/>
                <a:gd name="T19" fmla="*/ 2147483646 h 298"/>
                <a:gd name="T20" fmla="*/ 2147483646 w 479"/>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298"/>
                <a:gd name="T35" fmla="*/ 479 w 479"/>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14" name="Freeform 6"/>
            <p:cNvSpPr>
              <a:spLocks noChangeAspect="1"/>
            </p:cNvSpPr>
            <p:nvPr/>
          </p:nvSpPr>
          <p:spPr bwMode="ltGray">
            <a:xfrm>
              <a:off x="5985346" y="2826593"/>
              <a:ext cx="489586" cy="272257"/>
            </a:xfrm>
            <a:custGeom>
              <a:avLst/>
              <a:gdLst>
                <a:gd name="T0" fmla="*/ 0 w 371"/>
                <a:gd name="T1" fmla="*/ 2147483646 h 227"/>
                <a:gd name="T2" fmla="*/ 2147483646 w 371"/>
                <a:gd name="T3" fmla="*/ 0 h 227"/>
                <a:gd name="T4" fmla="*/ 2147483646 w 371"/>
                <a:gd name="T5" fmla="*/ 2147483646 h 227"/>
                <a:gd name="T6" fmla="*/ 2147483646 w 371"/>
                <a:gd name="T7" fmla="*/ 2147483646 h 227"/>
                <a:gd name="T8" fmla="*/ 2147483646 w 371"/>
                <a:gd name="T9" fmla="*/ 2147483646 h 227"/>
                <a:gd name="T10" fmla="*/ 2147483646 w 371"/>
                <a:gd name="T11" fmla="*/ 2147483646 h 227"/>
                <a:gd name="T12" fmla="*/ 2147483646 w 371"/>
                <a:gd name="T13" fmla="*/ 2147483646 h 227"/>
                <a:gd name="T14" fmla="*/ 2147483646 w 371"/>
                <a:gd name="T15" fmla="*/ 2147483646 h 227"/>
                <a:gd name="T16" fmla="*/ 2147483646 w 371"/>
                <a:gd name="T17" fmla="*/ 2147483646 h 227"/>
                <a:gd name="T18" fmla="*/ 2147483646 w 371"/>
                <a:gd name="T19" fmla="*/ 2147483646 h 227"/>
                <a:gd name="T20" fmla="*/ 0 w 371"/>
                <a:gd name="T21" fmla="*/ 2147483646 h 227"/>
                <a:gd name="T22" fmla="*/ 0 w 371"/>
                <a:gd name="T23" fmla="*/ 2147483646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7"/>
                <a:gd name="T38" fmla="*/ 371 w 37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5" name="Freeform 7"/>
            <p:cNvSpPr>
              <a:spLocks noChangeAspect="1"/>
            </p:cNvSpPr>
            <p:nvPr/>
          </p:nvSpPr>
          <p:spPr bwMode="ltGray">
            <a:xfrm>
              <a:off x="6052767" y="2546977"/>
              <a:ext cx="550784" cy="442549"/>
            </a:xfrm>
            <a:custGeom>
              <a:avLst/>
              <a:gdLst>
                <a:gd name="T0" fmla="*/ 0 w 417"/>
                <a:gd name="T1" fmla="*/ 2147483646 h 370"/>
                <a:gd name="T2" fmla="*/ 0 w 417"/>
                <a:gd name="T3" fmla="*/ 2147483646 h 370"/>
                <a:gd name="T4" fmla="*/ 2147483646 w 417"/>
                <a:gd name="T5" fmla="*/ 2147483646 h 370"/>
                <a:gd name="T6" fmla="*/ 2147483646 w 417"/>
                <a:gd name="T7" fmla="*/ 2147483646 h 370"/>
                <a:gd name="T8" fmla="*/ 2147483646 w 417"/>
                <a:gd name="T9" fmla="*/ 2147483646 h 370"/>
                <a:gd name="T10" fmla="*/ 2147483646 w 417"/>
                <a:gd name="T11" fmla="*/ 2147483646 h 370"/>
                <a:gd name="T12" fmla="*/ 2147483646 w 417"/>
                <a:gd name="T13" fmla="*/ 2147483646 h 370"/>
                <a:gd name="T14" fmla="*/ 2147483646 w 417"/>
                <a:gd name="T15" fmla="*/ 2147483646 h 370"/>
                <a:gd name="T16" fmla="*/ 2147483646 w 417"/>
                <a:gd name="T17" fmla="*/ 2147483646 h 370"/>
                <a:gd name="T18" fmla="*/ 2147483646 w 417"/>
                <a:gd name="T19" fmla="*/ 2147483646 h 370"/>
                <a:gd name="T20" fmla="*/ 2147483646 w 417"/>
                <a:gd name="T21" fmla="*/ 0 h 370"/>
                <a:gd name="T22" fmla="*/ 2147483646 w 417"/>
                <a:gd name="T23" fmla="*/ 0 h 370"/>
                <a:gd name="T24" fmla="*/ 2147483646 w 417"/>
                <a:gd name="T25" fmla="*/ 2147483646 h 370"/>
                <a:gd name="T26" fmla="*/ 2147483646 w 417"/>
                <a:gd name="T27" fmla="*/ 2147483646 h 370"/>
                <a:gd name="T28" fmla="*/ 2147483646 w 417"/>
                <a:gd name="T29" fmla="*/ 2147483646 h 370"/>
                <a:gd name="T30" fmla="*/ 2147483646 w 417"/>
                <a:gd name="T31" fmla="*/ 2147483646 h 370"/>
                <a:gd name="T32" fmla="*/ 2147483646 w 417"/>
                <a:gd name="T33" fmla="*/ 2147483646 h 370"/>
                <a:gd name="T34" fmla="*/ 2147483646 w 417"/>
                <a:gd name="T35" fmla="*/ 2147483646 h 370"/>
                <a:gd name="T36" fmla="*/ 0 w 417"/>
                <a:gd name="T37" fmla="*/ 2147483646 h 3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7"/>
                <a:gd name="T58" fmla="*/ 0 h 370"/>
                <a:gd name="T59" fmla="*/ 417 w 417"/>
                <a:gd name="T60" fmla="*/ 370 h 3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6" name="Freeform 8"/>
            <p:cNvSpPr>
              <a:spLocks noChangeAspect="1"/>
            </p:cNvSpPr>
            <p:nvPr/>
          </p:nvSpPr>
          <p:spPr bwMode="ltGray">
            <a:xfrm>
              <a:off x="6580731" y="2551182"/>
              <a:ext cx="204341" cy="226004"/>
            </a:xfrm>
            <a:custGeom>
              <a:avLst/>
              <a:gdLst>
                <a:gd name="T0" fmla="*/ 2147483646 w 155"/>
                <a:gd name="T1" fmla="*/ 0 h 189"/>
                <a:gd name="T2" fmla="*/ 2147483646 w 155"/>
                <a:gd name="T3" fmla="*/ 0 h 189"/>
                <a:gd name="T4" fmla="*/ 2147483646 w 155"/>
                <a:gd name="T5" fmla="*/ 2147483646 h 189"/>
                <a:gd name="T6" fmla="*/ 2147483646 w 155"/>
                <a:gd name="T7" fmla="*/ 2147483646 h 189"/>
                <a:gd name="T8" fmla="*/ 2147483646 w 155"/>
                <a:gd name="T9" fmla="*/ 2147483646 h 189"/>
                <a:gd name="T10" fmla="*/ 2147483646 w 155"/>
                <a:gd name="T11" fmla="*/ 2147483646 h 189"/>
                <a:gd name="T12" fmla="*/ 2147483646 w 155"/>
                <a:gd name="T13" fmla="*/ 2147483646 h 189"/>
                <a:gd name="T14" fmla="*/ 0 w 155"/>
                <a:gd name="T15" fmla="*/ 2147483646 h 189"/>
                <a:gd name="T16" fmla="*/ 2147483646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7" name="Freeform 9"/>
            <p:cNvSpPr>
              <a:spLocks noChangeAspect="1"/>
            </p:cNvSpPr>
            <p:nvPr/>
          </p:nvSpPr>
          <p:spPr bwMode="ltGray">
            <a:xfrm>
              <a:off x="6689643" y="2470239"/>
              <a:ext cx="153515" cy="306947"/>
            </a:xfrm>
            <a:custGeom>
              <a:avLst/>
              <a:gdLst>
                <a:gd name="T0" fmla="*/ 2147483646 w 116"/>
                <a:gd name="T1" fmla="*/ 2147483646 h 256"/>
                <a:gd name="T2" fmla="*/ 2147483646 w 116"/>
                <a:gd name="T3" fmla="*/ 0 h 256"/>
                <a:gd name="T4" fmla="*/ 2147483646 w 116"/>
                <a:gd name="T5" fmla="*/ 2147483646 h 256"/>
                <a:gd name="T6" fmla="*/ 2147483646 w 116"/>
                <a:gd name="T7" fmla="*/ 2147483646 h 256"/>
                <a:gd name="T8" fmla="*/ 0 w 116"/>
                <a:gd name="T9" fmla="*/ 2147483646 h 256"/>
                <a:gd name="T10" fmla="*/ 2147483646 w 116"/>
                <a:gd name="T11" fmla="*/ 2147483646 h 256"/>
                <a:gd name="T12" fmla="*/ 2147483646 w 116"/>
                <a:gd name="T13" fmla="*/ 2147483646 h 256"/>
                <a:gd name="T14" fmla="*/ 2147483646 w 116"/>
                <a:gd name="T15" fmla="*/ 2147483646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8" name="Freeform 10"/>
            <p:cNvSpPr>
              <a:spLocks noChangeAspect="1"/>
            </p:cNvSpPr>
            <p:nvPr/>
          </p:nvSpPr>
          <p:spPr bwMode="ltGray">
            <a:xfrm>
              <a:off x="6840047" y="2293640"/>
              <a:ext cx="325699" cy="447806"/>
            </a:xfrm>
            <a:custGeom>
              <a:avLst/>
              <a:gdLst>
                <a:gd name="T0" fmla="*/ 0 w 246"/>
                <a:gd name="T1" fmla="*/ 2147483646 h 373"/>
                <a:gd name="T2" fmla="*/ 0 w 246"/>
                <a:gd name="T3" fmla="*/ 2147483646 h 373"/>
                <a:gd name="T4" fmla="*/ 2147483646 w 246"/>
                <a:gd name="T5" fmla="*/ 2147483646 h 373"/>
                <a:gd name="T6" fmla="*/ 2147483646 w 246"/>
                <a:gd name="T7" fmla="*/ 2147483646 h 373"/>
                <a:gd name="T8" fmla="*/ 2147483646 w 246"/>
                <a:gd name="T9" fmla="*/ 2147483646 h 373"/>
                <a:gd name="T10" fmla="*/ 2147483646 w 246"/>
                <a:gd name="T11" fmla="*/ 2147483646 h 373"/>
                <a:gd name="T12" fmla="*/ 2147483646 w 246"/>
                <a:gd name="T13" fmla="*/ 2147483646 h 373"/>
                <a:gd name="T14" fmla="*/ 2147483646 w 246"/>
                <a:gd name="T15" fmla="*/ 2147483646 h 373"/>
                <a:gd name="T16" fmla="*/ 2147483646 w 246"/>
                <a:gd name="T17" fmla="*/ 2147483646 h 373"/>
                <a:gd name="T18" fmla="*/ 2147483646 w 246"/>
                <a:gd name="T19" fmla="*/ 0 h 373"/>
                <a:gd name="T20" fmla="*/ 2147483646 w 246"/>
                <a:gd name="T21" fmla="*/ 2147483646 h 373"/>
                <a:gd name="T22" fmla="*/ 0 w 246"/>
                <a:gd name="T23" fmla="*/ 2147483646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9" name="Freeform 11"/>
            <p:cNvSpPr>
              <a:spLocks noChangeAspect="1"/>
            </p:cNvSpPr>
            <p:nvPr/>
          </p:nvSpPr>
          <p:spPr bwMode="ltGray">
            <a:xfrm>
              <a:off x="6598366" y="2757214"/>
              <a:ext cx="315326" cy="163985"/>
            </a:xfrm>
            <a:custGeom>
              <a:avLst/>
              <a:gdLst>
                <a:gd name="T0" fmla="*/ 2147483646 w 238"/>
                <a:gd name="T1" fmla="*/ 2147483646 h 136"/>
                <a:gd name="T2" fmla="*/ 2147483646 w 238"/>
                <a:gd name="T3" fmla="*/ 2147483646 h 136"/>
                <a:gd name="T4" fmla="*/ 2147483646 w 238"/>
                <a:gd name="T5" fmla="*/ 0 h 136"/>
                <a:gd name="T6" fmla="*/ 2147483646 w 238"/>
                <a:gd name="T7" fmla="*/ 2147483646 h 136"/>
                <a:gd name="T8" fmla="*/ 2147483646 w 238"/>
                <a:gd name="T9" fmla="*/ 2147483646 h 136"/>
                <a:gd name="T10" fmla="*/ 2147483646 w 238"/>
                <a:gd name="T11" fmla="*/ 2147483646 h 136"/>
                <a:gd name="T12" fmla="*/ 2147483646 w 238"/>
                <a:gd name="T13" fmla="*/ 2147483646 h 136"/>
                <a:gd name="T14" fmla="*/ 2147483646 w 238"/>
                <a:gd name="T15" fmla="*/ 2147483646 h 136"/>
                <a:gd name="T16" fmla="*/ 2147483646 w 238"/>
                <a:gd name="T17" fmla="*/ 2147483646 h 136"/>
                <a:gd name="T18" fmla="*/ 0 w 238"/>
                <a:gd name="T19" fmla="*/ 2147483646 h 136"/>
                <a:gd name="T20" fmla="*/ 2147483646 w 238"/>
                <a:gd name="T21" fmla="*/ 214748364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0" name="Freeform 12"/>
            <p:cNvSpPr>
              <a:spLocks noChangeAspect="1"/>
            </p:cNvSpPr>
            <p:nvPr/>
          </p:nvSpPr>
          <p:spPr bwMode="ltGray">
            <a:xfrm>
              <a:off x="6743582" y="2865485"/>
              <a:ext cx="62236" cy="71481"/>
            </a:xfrm>
            <a:custGeom>
              <a:avLst/>
              <a:gdLst>
                <a:gd name="T0" fmla="*/ 0 w 48"/>
                <a:gd name="T1" fmla="*/ 0 h 60"/>
                <a:gd name="T2" fmla="*/ 2147483646 w 48"/>
                <a:gd name="T3" fmla="*/ 0 h 60"/>
                <a:gd name="T4" fmla="*/ 2147483646 w 48"/>
                <a:gd name="T5" fmla="*/ 2147483646 h 60"/>
                <a:gd name="T6" fmla="*/ 2147483646 w 48"/>
                <a:gd name="T7" fmla="*/ 2147483646 h 60"/>
                <a:gd name="T8" fmla="*/ 0 w 48"/>
                <a:gd name="T9" fmla="*/ 2147483646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1" name="Freeform 13"/>
            <p:cNvSpPr>
              <a:spLocks noChangeAspect="1"/>
            </p:cNvSpPr>
            <p:nvPr/>
          </p:nvSpPr>
          <p:spPr bwMode="ltGray">
            <a:xfrm>
              <a:off x="6592141" y="2864435"/>
              <a:ext cx="151440" cy="93555"/>
            </a:xfrm>
            <a:custGeom>
              <a:avLst/>
              <a:gdLst>
                <a:gd name="T0" fmla="*/ 2147483646 w 115"/>
                <a:gd name="T1" fmla="*/ 0 h 78"/>
                <a:gd name="T2" fmla="*/ 2147483646 w 115"/>
                <a:gd name="T3" fmla="*/ 0 h 78"/>
                <a:gd name="T4" fmla="*/ 2147483646 w 115"/>
                <a:gd name="T5" fmla="*/ 2147483646 h 78"/>
                <a:gd name="T6" fmla="*/ 0 w 115"/>
                <a:gd name="T7" fmla="*/ 2147483646 h 78"/>
                <a:gd name="T8" fmla="*/ 214748364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2" name="Freeform 14"/>
            <p:cNvSpPr>
              <a:spLocks noChangeAspect="1"/>
            </p:cNvSpPr>
            <p:nvPr/>
          </p:nvSpPr>
          <p:spPr bwMode="ltGray">
            <a:xfrm>
              <a:off x="6413733" y="2957990"/>
              <a:ext cx="131732" cy="228108"/>
            </a:xfrm>
            <a:custGeom>
              <a:avLst/>
              <a:gdLst>
                <a:gd name="T0" fmla="*/ 2147483646 w 100"/>
                <a:gd name="T1" fmla="*/ 0 h 190"/>
                <a:gd name="T2" fmla="*/ 2147483646 w 100"/>
                <a:gd name="T3" fmla="*/ 2147483646 h 190"/>
                <a:gd name="T4" fmla="*/ 2147483646 w 100"/>
                <a:gd name="T5" fmla="*/ 2147483646 h 190"/>
                <a:gd name="T6" fmla="*/ 2147483646 w 100"/>
                <a:gd name="T7" fmla="*/ 2147483646 h 190"/>
                <a:gd name="T8" fmla="*/ 0 w 100"/>
                <a:gd name="T9" fmla="*/ 2147483646 h 190"/>
                <a:gd name="T10" fmla="*/ 2147483646 w 100"/>
                <a:gd name="T11" fmla="*/ 2147483646 h 190"/>
                <a:gd name="T12" fmla="*/ 2147483646 w 100"/>
                <a:gd name="T13" fmla="*/ 2147483646 h 190"/>
                <a:gd name="T14" fmla="*/ 2147483646 w 100"/>
                <a:gd name="T15" fmla="*/ 2147483646 h 190"/>
                <a:gd name="T16" fmla="*/ 2147483646 w 100"/>
                <a:gd name="T17" fmla="*/ 2147483646 h 190"/>
                <a:gd name="T18" fmla="*/ 2147483646 w 100"/>
                <a:gd name="T19" fmla="*/ 2147483646 h 190"/>
                <a:gd name="T20" fmla="*/ 2147483646 w 100"/>
                <a:gd name="T21" fmla="*/ 2147483646 h 190"/>
                <a:gd name="T22" fmla="*/ 2147483646 w 100"/>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0"/>
                <a:gd name="T38" fmla="*/ 100 w 100"/>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3" name="Freeform 15"/>
            <p:cNvSpPr>
              <a:spLocks noChangeAspect="1"/>
            </p:cNvSpPr>
            <p:nvPr/>
          </p:nvSpPr>
          <p:spPr bwMode="ltGray">
            <a:xfrm>
              <a:off x="6356684" y="3076774"/>
              <a:ext cx="102689" cy="158729"/>
            </a:xfrm>
            <a:custGeom>
              <a:avLst/>
              <a:gdLst>
                <a:gd name="T0" fmla="*/ 2147483646 w 77"/>
                <a:gd name="T1" fmla="*/ 0 h 134"/>
                <a:gd name="T2" fmla="*/ 0 w 77"/>
                <a:gd name="T3" fmla="*/ 0 h 134"/>
                <a:gd name="T4" fmla="*/ 0 w 77"/>
                <a:gd name="T5" fmla="*/ 2147483646 h 134"/>
                <a:gd name="T6" fmla="*/ 2147483646 w 77"/>
                <a:gd name="T7" fmla="*/ 2147483646 h 134"/>
                <a:gd name="T8" fmla="*/ 2147483646 w 77"/>
                <a:gd name="T9" fmla="*/ 2147483646 h 134"/>
                <a:gd name="T10" fmla="*/ 2147483646 w 77"/>
                <a:gd name="T11" fmla="*/ 2147483646 h 134"/>
                <a:gd name="T12" fmla="*/ 2147483646 w 77"/>
                <a:gd name="T13" fmla="*/ 2147483646 h 134"/>
                <a:gd name="T14" fmla="*/ 2147483646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4" name="Freeform 16"/>
            <p:cNvSpPr>
              <a:spLocks noChangeAspect="1"/>
            </p:cNvSpPr>
            <p:nvPr/>
          </p:nvSpPr>
          <p:spPr bwMode="ltGray">
            <a:xfrm>
              <a:off x="6063139" y="3100951"/>
              <a:ext cx="379637" cy="220749"/>
            </a:xfrm>
            <a:custGeom>
              <a:avLst/>
              <a:gdLst>
                <a:gd name="T0" fmla="*/ 0 w 287"/>
                <a:gd name="T1" fmla="*/ 0 h 185"/>
                <a:gd name="T2" fmla="*/ 2147483646 w 287"/>
                <a:gd name="T3" fmla="*/ 0 h 185"/>
                <a:gd name="T4" fmla="*/ 2147483646 w 287"/>
                <a:gd name="T5" fmla="*/ 2147483646 h 185"/>
                <a:gd name="T6" fmla="*/ 2147483646 w 287"/>
                <a:gd name="T7" fmla="*/ 2147483646 h 185"/>
                <a:gd name="T8" fmla="*/ 2147483646 w 287"/>
                <a:gd name="T9" fmla="*/ 2147483646 h 185"/>
                <a:gd name="T10" fmla="*/ 2147483646 w 287"/>
                <a:gd name="T11" fmla="*/ 2147483646 h 185"/>
                <a:gd name="T12" fmla="*/ 2147483646 w 287"/>
                <a:gd name="T13" fmla="*/ 2147483646 h 185"/>
                <a:gd name="T14" fmla="*/ 2147483646 w 287"/>
                <a:gd name="T15" fmla="*/ 2147483646 h 185"/>
                <a:gd name="T16" fmla="*/ 2147483646 w 287"/>
                <a:gd name="T17" fmla="*/ 2147483646 h 185"/>
                <a:gd name="T18" fmla="*/ 0 w 287"/>
                <a:gd name="T19" fmla="*/ 2147483646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5" name="Freeform 17"/>
            <p:cNvSpPr>
              <a:spLocks noChangeAspect="1"/>
            </p:cNvSpPr>
            <p:nvPr/>
          </p:nvSpPr>
          <p:spPr bwMode="ltGray">
            <a:xfrm>
              <a:off x="4886888" y="2341994"/>
              <a:ext cx="519666" cy="481443"/>
            </a:xfrm>
            <a:custGeom>
              <a:avLst/>
              <a:gdLst>
                <a:gd name="T0" fmla="*/ 2147483646 w 393"/>
                <a:gd name="T1" fmla="*/ 2147483646 h 403"/>
                <a:gd name="T2" fmla="*/ 2147483646 w 393"/>
                <a:gd name="T3" fmla="*/ 0 h 403"/>
                <a:gd name="T4" fmla="*/ 2147483646 w 393"/>
                <a:gd name="T5" fmla="*/ 2147483646 h 403"/>
                <a:gd name="T6" fmla="*/ 2147483646 w 393"/>
                <a:gd name="T7" fmla="*/ 2147483646 h 403"/>
                <a:gd name="T8" fmla="*/ 2147483646 w 393"/>
                <a:gd name="T9" fmla="*/ 2147483646 h 403"/>
                <a:gd name="T10" fmla="*/ 2147483646 w 393"/>
                <a:gd name="T11" fmla="*/ 2147483646 h 403"/>
                <a:gd name="T12" fmla="*/ 2147483646 w 393"/>
                <a:gd name="T13" fmla="*/ 2147483646 h 403"/>
                <a:gd name="T14" fmla="*/ 2147483646 w 393"/>
                <a:gd name="T15" fmla="*/ 2147483646 h 403"/>
                <a:gd name="T16" fmla="*/ 2147483646 w 393"/>
                <a:gd name="T17" fmla="*/ 2147483646 h 403"/>
                <a:gd name="T18" fmla="*/ 2147483646 w 393"/>
                <a:gd name="T19" fmla="*/ 2147483646 h 403"/>
                <a:gd name="T20" fmla="*/ 2147483646 w 393"/>
                <a:gd name="T21" fmla="*/ 2147483646 h 403"/>
                <a:gd name="T22" fmla="*/ 2147483646 w 393"/>
                <a:gd name="T23" fmla="*/ 2147483646 h 403"/>
                <a:gd name="T24" fmla="*/ 2147483646 w 393"/>
                <a:gd name="T25" fmla="*/ 2147483646 h 403"/>
                <a:gd name="T26" fmla="*/ 2147483646 w 393"/>
                <a:gd name="T27" fmla="*/ 2147483646 h 403"/>
                <a:gd name="T28" fmla="*/ 2147483646 w 393"/>
                <a:gd name="T29" fmla="*/ 2147483646 h 403"/>
                <a:gd name="T30" fmla="*/ 0 w 393"/>
                <a:gd name="T31" fmla="*/ 2147483646 h 403"/>
                <a:gd name="T32" fmla="*/ 0 w 393"/>
                <a:gd name="T33" fmla="*/ 2147483646 h 403"/>
                <a:gd name="T34" fmla="*/ 2147483646 w 393"/>
                <a:gd name="T35" fmla="*/ 2147483646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6" name="Freeform 18"/>
            <p:cNvSpPr>
              <a:spLocks noChangeAspect="1"/>
            </p:cNvSpPr>
            <p:nvPr/>
          </p:nvSpPr>
          <p:spPr bwMode="ltGray">
            <a:xfrm>
              <a:off x="5075669" y="2292590"/>
              <a:ext cx="599535" cy="261745"/>
            </a:xfrm>
            <a:custGeom>
              <a:avLst/>
              <a:gdLst>
                <a:gd name="T0" fmla="*/ 0 w 454"/>
                <a:gd name="T1" fmla="*/ 2147483646 h 220"/>
                <a:gd name="T2" fmla="*/ 2147483646 w 454"/>
                <a:gd name="T3" fmla="*/ 2147483646 h 220"/>
                <a:gd name="T4" fmla="*/ 2147483646 w 454"/>
                <a:gd name="T5" fmla="*/ 2147483646 h 220"/>
                <a:gd name="T6" fmla="*/ 2147483646 w 454"/>
                <a:gd name="T7" fmla="*/ 2147483646 h 220"/>
                <a:gd name="T8" fmla="*/ 2147483646 w 454"/>
                <a:gd name="T9" fmla="*/ 2147483646 h 220"/>
                <a:gd name="T10" fmla="*/ 2147483646 w 454"/>
                <a:gd name="T11" fmla="*/ 2147483646 h 220"/>
                <a:gd name="T12" fmla="*/ 2147483646 w 454"/>
                <a:gd name="T13" fmla="*/ 2147483646 h 220"/>
                <a:gd name="T14" fmla="*/ 2147483646 w 454"/>
                <a:gd name="T15" fmla="*/ 2147483646 h 220"/>
                <a:gd name="T16" fmla="*/ 2147483646 w 454"/>
                <a:gd name="T17" fmla="*/ 2147483646 h 220"/>
                <a:gd name="T18" fmla="*/ 2147483646 w 454"/>
                <a:gd name="T19" fmla="*/ 2147483646 h 220"/>
                <a:gd name="T20" fmla="*/ 2147483646 w 454"/>
                <a:gd name="T21" fmla="*/ 0 h 220"/>
                <a:gd name="T22" fmla="*/ 0 w 454"/>
                <a:gd name="T23" fmla="*/ 2147483646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4"/>
                <a:gd name="T37" fmla="*/ 0 h 220"/>
                <a:gd name="T38" fmla="*/ 454 w 454"/>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7" name="Freeform 19"/>
            <p:cNvSpPr>
              <a:spLocks noChangeAspect="1"/>
            </p:cNvSpPr>
            <p:nvPr/>
          </p:nvSpPr>
          <p:spPr bwMode="ltGray">
            <a:xfrm>
              <a:off x="5420040" y="2492316"/>
              <a:ext cx="388972" cy="408911"/>
            </a:xfrm>
            <a:custGeom>
              <a:avLst/>
              <a:gdLst>
                <a:gd name="T0" fmla="*/ 2147483646 w 295"/>
                <a:gd name="T1" fmla="*/ 0 h 342"/>
                <a:gd name="T2" fmla="*/ 2147483646 w 295"/>
                <a:gd name="T3" fmla="*/ 2147483646 h 342"/>
                <a:gd name="T4" fmla="*/ 2147483646 w 295"/>
                <a:gd name="T5" fmla="*/ 2147483646 h 342"/>
                <a:gd name="T6" fmla="*/ 2147483646 w 295"/>
                <a:gd name="T7" fmla="*/ 2147483646 h 342"/>
                <a:gd name="T8" fmla="*/ 2147483646 w 295"/>
                <a:gd name="T9" fmla="*/ 2147483646 h 342"/>
                <a:gd name="T10" fmla="*/ 2147483646 w 295"/>
                <a:gd name="T11" fmla="*/ 2147483646 h 342"/>
                <a:gd name="T12" fmla="*/ 2147483646 w 295"/>
                <a:gd name="T13" fmla="*/ 2147483646 h 342"/>
                <a:gd name="T14" fmla="*/ 2147483646 w 295"/>
                <a:gd name="T15" fmla="*/ 2147483646 h 342"/>
                <a:gd name="T16" fmla="*/ 2147483646 w 295"/>
                <a:gd name="T17" fmla="*/ 2147483646 h 342"/>
                <a:gd name="T18" fmla="*/ 2147483646 w 295"/>
                <a:gd name="T19" fmla="*/ 2147483646 h 342"/>
                <a:gd name="T20" fmla="*/ 0 w 295"/>
                <a:gd name="T21" fmla="*/ 2147483646 h 342"/>
                <a:gd name="T22" fmla="*/ 2147483646 w 295"/>
                <a:gd name="T23" fmla="*/ 2147483646 h 342"/>
                <a:gd name="T24" fmla="*/ 2147483646 w 295"/>
                <a:gd name="T25" fmla="*/ 2147483646 h 342"/>
                <a:gd name="T26" fmla="*/ 2147483646 w 295"/>
                <a:gd name="T27" fmla="*/ 2147483646 h 342"/>
                <a:gd name="T28" fmla="*/ 2147483646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8" name="Freeform 20"/>
            <p:cNvSpPr>
              <a:spLocks noChangeAspect="1"/>
            </p:cNvSpPr>
            <p:nvPr/>
          </p:nvSpPr>
          <p:spPr bwMode="ltGray">
            <a:xfrm>
              <a:off x="5000986" y="2823438"/>
              <a:ext cx="353705" cy="548719"/>
            </a:xfrm>
            <a:custGeom>
              <a:avLst/>
              <a:gdLst>
                <a:gd name="T0" fmla="*/ 2147483646 w 268"/>
                <a:gd name="T1" fmla="*/ 0 h 457"/>
                <a:gd name="T2" fmla="*/ 2147483646 w 268"/>
                <a:gd name="T3" fmla="*/ 0 h 457"/>
                <a:gd name="T4" fmla="*/ 2147483646 w 268"/>
                <a:gd name="T5" fmla="*/ 2147483646 h 457"/>
                <a:gd name="T6" fmla="*/ 2147483646 w 268"/>
                <a:gd name="T7" fmla="*/ 2147483646 h 457"/>
                <a:gd name="T8" fmla="*/ 2147483646 w 268"/>
                <a:gd name="T9" fmla="*/ 2147483646 h 457"/>
                <a:gd name="T10" fmla="*/ 2147483646 w 268"/>
                <a:gd name="T11" fmla="*/ 2147483646 h 457"/>
                <a:gd name="T12" fmla="*/ 2147483646 w 268"/>
                <a:gd name="T13" fmla="*/ 2147483646 h 457"/>
                <a:gd name="T14" fmla="*/ 2147483646 w 268"/>
                <a:gd name="T15" fmla="*/ 2147483646 h 457"/>
                <a:gd name="T16" fmla="*/ 2147483646 w 268"/>
                <a:gd name="T17" fmla="*/ 2147483646 h 457"/>
                <a:gd name="T18" fmla="*/ 2147483646 w 268"/>
                <a:gd name="T19" fmla="*/ 2147483646 h 457"/>
                <a:gd name="T20" fmla="*/ 2147483646 w 268"/>
                <a:gd name="T21" fmla="*/ 2147483646 h 457"/>
                <a:gd name="T22" fmla="*/ 2147483646 w 268"/>
                <a:gd name="T23" fmla="*/ 2147483646 h 457"/>
                <a:gd name="T24" fmla="*/ 0 w 268"/>
                <a:gd name="T25" fmla="*/ 2147483646 h 457"/>
                <a:gd name="T26" fmla="*/ 2147483646 w 268"/>
                <a:gd name="T27" fmla="*/ 2147483646 h 457"/>
                <a:gd name="T28" fmla="*/ 2147483646 w 268"/>
                <a:gd name="T29" fmla="*/ 2147483646 h 457"/>
                <a:gd name="T30" fmla="*/ 2147483646 w 268"/>
                <a:gd name="T31" fmla="*/ 2147483646 h 457"/>
                <a:gd name="T32" fmla="*/ 2147483646 w 268"/>
                <a:gd name="T33" fmla="*/ 2147483646 h 457"/>
                <a:gd name="T34" fmla="*/ 2147483646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9" name="Freeform 21"/>
            <p:cNvSpPr>
              <a:spLocks noChangeAspect="1"/>
            </p:cNvSpPr>
            <p:nvPr/>
          </p:nvSpPr>
          <p:spPr bwMode="ltGray">
            <a:xfrm>
              <a:off x="4604755" y="3010550"/>
              <a:ext cx="609908" cy="476188"/>
            </a:xfrm>
            <a:custGeom>
              <a:avLst/>
              <a:gdLst>
                <a:gd name="T0" fmla="*/ 0 w 461"/>
                <a:gd name="T1" fmla="*/ 0 h 399"/>
                <a:gd name="T2" fmla="*/ 2147483646 w 461"/>
                <a:gd name="T3" fmla="*/ 0 h 399"/>
                <a:gd name="T4" fmla="*/ 2147483646 w 461"/>
                <a:gd name="T5" fmla="*/ 2147483646 h 399"/>
                <a:gd name="T6" fmla="*/ 2147483646 w 461"/>
                <a:gd name="T7" fmla="*/ 2147483646 h 399"/>
                <a:gd name="T8" fmla="*/ 2147483646 w 461"/>
                <a:gd name="T9" fmla="*/ 2147483646 h 399"/>
                <a:gd name="T10" fmla="*/ 2147483646 w 461"/>
                <a:gd name="T11" fmla="*/ 2147483646 h 399"/>
                <a:gd name="T12" fmla="*/ 2147483646 w 461"/>
                <a:gd name="T13" fmla="*/ 2147483646 h 399"/>
                <a:gd name="T14" fmla="*/ 2147483646 w 461"/>
                <a:gd name="T15" fmla="*/ 2147483646 h 399"/>
                <a:gd name="T16" fmla="*/ 2147483646 w 461"/>
                <a:gd name="T17" fmla="*/ 2147483646 h 399"/>
                <a:gd name="T18" fmla="*/ 2147483646 w 461"/>
                <a:gd name="T19" fmla="*/ 2147483646 h 399"/>
                <a:gd name="T20" fmla="*/ 2147483646 w 461"/>
                <a:gd name="T21" fmla="*/ 2147483646 h 399"/>
                <a:gd name="T22" fmla="*/ 2147483646 w 461"/>
                <a:gd name="T23" fmla="*/ 2147483646 h 399"/>
                <a:gd name="T24" fmla="*/ 2147483646 w 461"/>
                <a:gd name="T25" fmla="*/ 2147483646 h 399"/>
                <a:gd name="T26" fmla="*/ 2147483646 w 461"/>
                <a:gd name="T27" fmla="*/ 2147483646 h 399"/>
                <a:gd name="T28" fmla="*/ 2147483646 w 461"/>
                <a:gd name="T29" fmla="*/ 2147483646 h 399"/>
                <a:gd name="T30" fmla="*/ 2147483646 w 461"/>
                <a:gd name="T31" fmla="*/ 2147483646 h 399"/>
                <a:gd name="T32" fmla="*/ 0 w 461"/>
                <a:gd name="T33" fmla="*/ 0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399"/>
                <a:gd name="T53" fmla="*/ 461 w 461"/>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0" name="Freeform 22"/>
            <p:cNvSpPr>
              <a:spLocks noChangeAspect="1"/>
            </p:cNvSpPr>
            <p:nvPr/>
          </p:nvSpPr>
          <p:spPr bwMode="ltGray">
            <a:xfrm>
              <a:off x="5299719" y="2899123"/>
              <a:ext cx="286283" cy="423629"/>
            </a:xfrm>
            <a:custGeom>
              <a:avLst/>
              <a:gdLst>
                <a:gd name="T0" fmla="*/ 2147483646 w 217"/>
                <a:gd name="T1" fmla="*/ 0 h 354"/>
                <a:gd name="T2" fmla="*/ 2147483646 w 217"/>
                <a:gd name="T3" fmla="*/ 2147483646 h 354"/>
                <a:gd name="T4" fmla="*/ 2147483646 w 217"/>
                <a:gd name="T5" fmla="*/ 2147483646 h 354"/>
                <a:gd name="T6" fmla="*/ 2147483646 w 217"/>
                <a:gd name="T7" fmla="*/ 2147483646 h 354"/>
                <a:gd name="T8" fmla="*/ 2147483646 w 217"/>
                <a:gd name="T9" fmla="*/ 2147483646 h 354"/>
                <a:gd name="T10" fmla="*/ 2147483646 w 217"/>
                <a:gd name="T11" fmla="*/ 2147483646 h 354"/>
                <a:gd name="T12" fmla="*/ 0 w 217"/>
                <a:gd name="T13" fmla="*/ 2147483646 h 354"/>
                <a:gd name="T14" fmla="*/ 2147483646 w 217"/>
                <a:gd name="T15" fmla="*/ 2147483646 h 354"/>
                <a:gd name="T16" fmla="*/ 2147483646 w 217"/>
                <a:gd name="T17" fmla="*/ 2147483646 h 354"/>
                <a:gd name="T18" fmla="*/ 2147483646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1" name="Freeform 23"/>
            <p:cNvSpPr>
              <a:spLocks noChangeAspect="1"/>
            </p:cNvSpPr>
            <p:nvPr/>
          </p:nvSpPr>
          <p:spPr bwMode="ltGray">
            <a:xfrm>
              <a:off x="5587037" y="2874947"/>
              <a:ext cx="398307" cy="363710"/>
            </a:xfrm>
            <a:custGeom>
              <a:avLst/>
              <a:gdLst>
                <a:gd name="T0" fmla="*/ 0 w 299"/>
                <a:gd name="T1" fmla="*/ 2147483646 h 303"/>
                <a:gd name="T2" fmla="*/ 2147483646 w 299"/>
                <a:gd name="T3" fmla="*/ 2147483646 h 303"/>
                <a:gd name="T4" fmla="*/ 2147483646 w 299"/>
                <a:gd name="T5" fmla="*/ 2147483646 h 303"/>
                <a:gd name="T6" fmla="*/ 2147483646 w 299"/>
                <a:gd name="T7" fmla="*/ 2147483646 h 303"/>
                <a:gd name="T8" fmla="*/ 2147483646 w 299"/>
                <a:gd name="T9" fmla="*/ 0 h 303"/>
                <a:gd name="T10" fmla="*/ 2147483646 w 299"/>
                <a:gd name="T11" fmla="*/ 2147483646 h 303"/>
                <a:gd name="T12" fmla="*/ 2147483646 w 299"/>
                <a:gd name="T13" fmla="*/ 2147483646 h 303"/>
                <a:gd name="T14" fmla="*/ 2147483646 w 299"/>
                <a:gd name="T15" fmla="*/ 2147483646 h 303"/>
                <a:gd name="T16" fmla="*/ 2147483646 w 299"/>
                <a:gd name="T17" fmla="*/ 2147483646 h 303"/>
                <a:gd name="T18" fmla="*/ 2147483646 w 299"/>
                <a:gd name="T19" fmla="*/ 2147483646 h 303"/>
                <a:gd name="T20" fmla="*/ 2147483646 w 299"/>
                <a:gd name="T21" fmla="*/ 2147483646 h 303"/>
                <a:gd name="T22" fmla="*/ 2147483646 w 299"/>
                <a:gd name="T23" fmla="*/ 2147483646 h 303"/>
                <a:gd name="T24" fmla="*/ 0 w 299"/>
                <a:gd name="T25" fmla="*/ 2147483646 h 303"/>
                <a:gd name="T26" fmla="*/ 0 w 299"/>
                <a:gd name="T27" fmla="*/ 2147483646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303"/>
                <a:gd name="T44" fmla="*/ 299 w 299"/>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2" name="Freeform 24"/>
            <p:cNvSpPr>
              <a:spLocks noChangeAspect="1"/>
            </p:cNvSpPr>
            <p:nvPr/>
          </p:nvSpPr>
          <p:spPr bwMode="ltGray">
            <a:xfrm>
              <a:off x="5788266" y="3037881"/>
              <a:ext cx="472990" cy="323765"/>
            </a:xfrm>
            <a:custGeom>
              <a:avLst/>
              <a:gdLst>
                <a:gd name="T0" fmla="*/ 2147483646 w 357"/>
                <a:gd name="T1" fmla="*/ 0 h 270"/>
                <a:gd name="T2" fmla="*/ 2147483646 w 357"/>
                <a:gd name="T3" fmla="*/ 0 h 270"/>
                <a:gd name="T4" fmla="*/ 2147483646 w 357"/>
                <a:gd name="T5" fmla="*/ 2147483646 h 270"/>
                <a:gd name="T6" fmla="*/ 2147483646 w 357"/>
                <a:gd name="T7" fmla="*/ 2147483646 h 270"/>
                <a:gd name="T8" fmla="*/ 0 w 357"/>
                <a:gd name="T9" fmla="*/ 2147483646 h 270"/>
                <a:gd name="T10" fmla="*/ 2147483646 w 357"/>
                <a:gd name="T11" fmla="*/ 2147483646 h 270"/>
                <a:gd name="T12" fmla="*/ 2147483646 w 357"/>
                <a:gd name="T13" fmla="*/ 2147483646 h 270"/>
                <a:gd name="T14" fmla="*/ 2147483646 w 357"/>
                <a:gd name="T15" fmla="*/ 2147483646 h 270"/>
                <a:gd name="T16" fmla="*/ 2147483646 w 357"/>
                <a:gd name="T17" fmla="*/ 2147483646 h 270"/>
                <a:gd name="T18" fmla="*/ 2147483646 w 357"/>
                <a:gd name="T19" fmla="*/ 2147483646 h 270"/>
                <a:gd name="T20" fmla="*/ 2147483646 w 357"/>
                <a:gd name="T21" fmla="*/ 2147483646 h 270"/>
                <a:gd name="T22" fmla="*/ 2147483646 w 357"/>
                <a:gd name="T23" fmla="*/ 2147483646 h 270"/>
                <a:gd name="T24" fmla="*/ 2147483646 w 357"/>
                <a:gd name="T25" fmla="*/ 2147483646 h 270"/>
                <a:gd name="T26" fmla="*/ 2147483646 w 357"/>
                <a:gd name="T27" fmla="*/ 2147483646 h 270"/>
                <a:gd name="T28" fmla="*/ 2147483646 w 357"/>
                <a:gd name="T29" fmla="*/ 2147483646 h 270"/>
                <a:gd name="T30" fmla="*/ 2147483646 w 357"/>
                <a:gd name="T31" fmla="*/ 2147483646 h 270"/>
                <a:gd name="T32" fmla="*/ 2147483646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3" name="Freeform 25"/>
            <p:cNvSpPr>
              <a:spLocks noChangeAspect="1"/>
            </p:cNvSpPr>
            <p:nvPr/>
          </p:nvSpPr>
          <p:spPr bwMode="ltGray">
            <a:xfrm>
              <a:off x="5636826" y="3190303"/>
              <a:ext cx="756162" cy="243875"/>
            </a:xfrm>
            <a:custGeom>
              <a:avLst/>
              <a:gdLst>
                <a:gd name="T0" fmla="*/ 0 w 571"/>
                <a:gd name="T1" fmla="*/ 2147483646 h 204"/>
                <a:gd name="T2" fmla="*/ 2147483646 w 571"/>
                <a:gd name="T3" fmla="*/ 2147483646 h 204"/>
                <a:gd name="T4" fmla="*/ 2147483646 w 571"/>
                <a:gd name="T5" fmla="*/ 2147483646 h 204"/>
                <a:gd name="T6" fmla="*/ 2147483646 w 571"/>
                <a:gd name="T7" fmla="*/ 2147483646 h 204"/>
                <a:gd name="T8" fmla="*/ 2147483646 w 571"/>
                <a:gd name="T9" fmla="*/ 2147483646 h 204"/>
                <a:gd name="T10" fmla="*/ 2147483646 w 571"/>
                <a:gd name="T11" fmla="*/ 2147483646 h 204"/>
                <a:gd name="T12" fmla="*/ 2147483646 w 571"/>
                <a:gd name="T13" fmla="*/ 0 h 204"/>
                <a:gd name="T14" fmla="*/ 2147483646 w 571"/>
                <a:gd name="T15" fmla="*/ 2147483646 h 204"/>
                <a:gd name="T16" fmla="*/ 2147483646 w 571"/>
                <a:gd name="T17" fmla="*/ 2147483646 h 204"/>
                <a:gd name="T18" fmla="*/ 2147483646 w 571"/>
                <a:gd name="T19" fmla="*/ 2147483646 h 204"/>
                <a:gd name="T20" fmla="*/ 2147483646 w 571"/>
                <a:gd name="T21" fmla="*/ 2147483646 h 204"/>
                <a:gd name="T22" fmla="*/ 0 w 571"/>
                <a:gd name="T23" fmla="*/ 2147483646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204"/>
                <a:gd name="T38" fmla="*/ 571 w 571"/>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4" name="Freeform 26"/>
            <p:cNvSpPr>
              <a:spLocks noChangeAspect="1"/>
            </p:cNvSpPr>
            <p:nvPr/>
          </p:nvSpPr>
          <p:spPr bwMode="ltGray">
            <a:xfrm>
              <a:off x="5177322" y="3137744"/>
              <a:ext cx="649324" cy="318509"/>
            </a:xfrm>
            <a:custGeom>
              <a:avLst/>
              <a:gdLst>
                <a:gd name="T0" fmla="*/ 0 w 492"/>
                <a:gd name="T1" fmla="*/ 2147483646 h 266"/>
                <a:gd name="T2" fmla="*/ 2147483646 w 492"/>
                <a:gd name="T3" fmla="*/ 2147483646 h 266"/>
                <a:gd name="T4" fmla="*/ 2147483646 w 492"/>
                <a:gd name="T5" fmla="*/ 2147483646 h 266"/>
                <a:gd name="T6" fmla="*/ 2147483646 w 492"/>
                <a:gd name="T7" fmla="*/ 2147483646 h 266"/>
                <a:gd name="T8" fmla="*/ 2147483646 w 492"/>
                <a:gd name="T9" fmla="*/ 2147483646 h 266"/>
                <a:gd name="T10" fmla="*/ 2147483646 w 492"/>
                <a:gd name="T11" fmla="*/ 0 h 266"/>
                <a:gd name="T12" fmla="*/ 2147483646 w 492"/>
                <a:gd name="T13" fmla="*/ 2147483646 h 266"/>
                <a:gd name="T14" fmla="*/ 2147483646 w 492"/>
                <a:gd name="T15" fmla="*/ 2147483646 h 266"/>
                <a:gd name="T16" fmla="*/ 2147483646 w 492"/>
                <a:gd name="T17" fmla="*/ 2147483646 h 266"/>
                <a:gd name="T18" fmla="*/ 2147483646 w 492"/>
                <a:gd name="T19" fmla="*/ 2147483646 h 266"/>
                <a:gd name="T20" fmla="*/ 2147483646 w 492"/>
                <a:gd name="T21" fmla="*/ 2147483646 h 266"/>
                <a:gd name="T22" fmla="*/ 2147483646 w 492"/>
                <a:gd name="T23" fmla="*/ 2147483646 h 266"/>
                <a:gd name="T24" fmla="*/ 2147483646 w 492"/>
                <a:gd name="T25" fmla="*/ 2147483646 h 266"/>
                <a:gd name="T26" fmla="*/ 2147483646 w 492"/>
                <a:gd name="T27" fmla="*/ 2147483646 h 266"/>
                <a:gd name="T28" fmla="*/ 0 w 492"/>
                <a:gd name="T29" fmla="*/ 214748364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2"/>
                <a:gd name="T46" fmla="*/ 0 h 266"/>
                <a:gd name="T47" fmla="*/ 492 w 49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5" name="Freeform 27"/>
            <p:cNvSpPr>
              <a:spLocks noChangeAspect="1"/>
            </p:cNvSpPr>
            <p:nvPr/>
          </p:nvSpPr>
          <p:spPr bwMode="ltGray">
            <a:xfrm>
              <a:off x="5114048" y="3434176"/>
              <a:ext cx="759273" cy="176600"/>
            </a:xfrm>
            <a:custGeom>
              <a:avLst/>
              <a:gdLst>
                <a:gd name="T0" fmla="*/ 2147483646 w 575"/>
                <a:gd name="T1" fmla="*/ 2147483646 h 147"/>
                <a:gd name="T2" fmla="*/ 2147483646 w 575"/>
                <a:gd name="T3" fmla="*/ 2147483646 h 147"/>
                <a:gd name="T4" fmla="*/ 2147483646 w 575"/>
                <a:gd name="T5" fmla="*/ 0 h 147"/>
                <a:gd name="T6" fmla="*/ 2147483646 w 575"/>
                <a:gd name="T7" fmla="*/ 0 h 147"/>
                <a:gd name="T8" fmla="*/ 2147483646 w 575"/>
                <a:gd name="T9" fmla="*/ 2147483646 h 147"/>
                <a:gd name="T10" fmla="*/ 2147483646 w 575"/>
                <a:gd name="T11" fmla="*/ 2147483646 h 147"/>
                <a:gd name="T12" fmla="*/ 2147483646 w 575"/>
                <a:gd name="T13" fmla="*/ 2147483646 h 147"/>
                <a:gd name="T14" fmla="*/ 0 w 575"/>
                <a:gd name="T15" fmla="*/ 2147483646 h 147"/>
                <a:gd name="T16" fmla="*/ 2147483646 w 575"/>
                <a:gd name="T17" fmla="*/ 214748364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7"/>
                <a:gd name="T29" fmla="*/ 575 w 575"/>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6" name="Freeform 28"/>
            <p:cNvSpPr>
              <a:spLocks noChangeAspect="1"/>
            </p:cNvSpPr>
            <p:nvPr/>
          </p:nvSpPr>
          <p:spPr bwMode="ltGray">
            <a:xfrm>
              <a:off x="5618156" y="3434178"/>
              <a:ext cx="793503" cy="282769"/>
            </a:xfrm>
            <a:custGeom>
              <a:avLst/>
              <a:gdLst>
                <a:gd name="T0" fmla="*/ 2147483646 w 601"/>
                <a:gd name="T1" fmla="*/ 0 h 234"/>
                <a:gd name="T2" fmla="*/ 2147483646 w 601"/>
                <a:gd name="T3" fmla="*/ 0 h 234"/>
                <a:gd name="T4" fmla="*/ 2147483646 w 601"/>
                <a:gd name="T5" fmla="*/ 2147483646 h 234"/>
                <a:gd name="T6" fmla="*/ 2147483646 w 601"/>
                <a:gd name="T7" fmla="*/ 2147483646 h 234"/>
                <a:gd name="T8" fmla="*/ 2147483646 w 601"/>
                <a:gd name="T9" fmla="*/ 2147483646 h 234"/>
                <a:gd name="T10" fmla="*/ 2147483646 w 601"/>
                <a:gd name="T11" fmla="*/ 2147483646 h 234"/>
                <a:gd name="T12" fmla="*/ 2147483646 w 601"/>
                <a:gd name="T13" fmla="*/ 2147483646 h 234"/>
                <a:gd name="T14" fmla="*/ 2147483646 w 601"/>
                <a:gd name="T15" fmla="*/ 2147483646 h 234"/>
                <a:gd name="T16" fmla="*/ 2147483646 w 601"/>
                <a:gd name="T17" fmla="*/ 2147483646 h 234"/>
                <a:gd name="T18" fmla="*/ 2147483646 w 601"/>
                <a:gd name="T19" fmla="*/ 2147483646 h 234"/>
                <a:gd name="T20" fmla="*/ 2147483646 w 601"/>
                <a:gd name="T21" fmla="*/ 2147483646 h 234"/>
                <a:gd name="T22" fmla="*/ 0 w 601"/>
                <a:gd name="T23" fmla="*/ 2147483646 h 234"/>
                <a:gd name="T24" fmla="*/ 2147483646 w 601"/>
                <a:gd name="T25" fmla="*/ 2147483646 h 234"/>
                <a:gd name="T26" fmla="*/ 2147483646 w 601"/>
                <a:gd name="T27" fmla="*/ 2147483646 h 234"/>
                <a:gd name="T28" fmla="*/ 2147483646 w 601"/>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234"/>
                <a:gd name="T47" fmla="*/ 601 w 601"/>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7" name="Freeform 29"/>
            <p:cNvSpPr>
              <a:spLocks noChangeAspect="1"/>
            </p:cNvSpPr>
            <p:nvPr/>
          </p:nvSpPr>
          <p:spPr bwMode="ltGray">
            <a:xfrm>
              <a:off x="5715659" y="3570831"/>
              <a:ext cx="433574" cy="339533"/>
            </a:xfrm>
            <a:custGeom>
              <a:avLst/>
              <a:gdLst>
                <a:gd name="T0" fmla="*/ 2147483646 w 327"/>
                <a:gd name="T1" fmla="*/ 2147483646 h 283"/>
                <a:gd name="T2" fmla="*/ 2147483646 w 327"/>
                <a:gd name="T3" fmla="*/ 0 h 283"/>
                <a:gd name="T4" fmla="*/ 2147483646 w 327"/>
                <a:gd name="T5" fmla="*/ 0 h 283"/>
                <a:gd name="T6" fmla="*/ 2147483646 w 327"/>
                <a:gd name="T7" fmla="*/ 2147483646 h 283"/>
                <a:gd name="T8" fmla="*/ 2147483646 w 327"/>
                <a:gd name="T9" fmla="*/ 2147483646 h 283"/>
                <a:gd name="T10" fmla="*/ 2147483646 w 327"/>
                <a:gd name="T11" fmla="*/ 2147483646 h 283"/>
                <a:gd name="T12" fmla="*/ 2147483646 w 327"/>
                <a:gd name="T13" fmla="*/ 2147483646 h 283"/>
                <a:gd name="T14" fmla="*/ 2147483646 w 327"/>
                <a:gd name="T15" fmla="*/ 2147483646 h 283"/>
                <a:gd name="T16" fmla="*/ 2147483646 w 327"/>
                <a:gd name="T17" fmla="*/ 2147483646 h 283"/>
                <a:gd name="T18" fmla="*/ 2147483646 w 327"/>
                <a:gd name="T19" fmla="*/ 2147483646 h 283"/>
                <a:gd name="T20" fmla="*/ 0 w 327"/>
                <a:gd name="T21" fmla="*/ 2147483646 h 283"/>
                <a:gd name="T22" fmla="*/ 2147483646 w 327"/>
                <a:gd name="T23" fmla="*/ 2147483646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8" name="Freeform 30"/>
            <p:cNvSpPr>
              <a:spLocks noChangeAspect="1"/>
            </p:cNvSpPr>
            <p:nvPr/>
          </p:nvSpPr>
          <p:spPr bwMode="ltGray">
            <a:xfrm>
              <a:off x="5522728" y="3611828"/>
              <a:ext cx="418016" cy="425731"/>
            </a:xfrm>
            <a:custGeom>
              <a:avLst/>
              <a:gdLst>
                <a:gd name="T0" fmla="*/ 0 w 316"/>
                <a:gd name="T1" fmla="*/ 0 h 355"/>
                <a:gd name="T2" fmla="*/ 2147483646 w 316"/>
                <a:gd name="T3" fmla="*/ 0 h 355"/>
                <a:gd name="T4" fmla="*/ 2147483646 w 316"/>
                <a:gd name="T5" fmla="*/ 2147483646 h 355"/>
                <a:gd name="T6" fmla="*/ 2147483646 w 316"/>
                <a:gd name="T7" fmla="*/ 2147483646 h 355"/>
                <a:gd name="T8" fmla="*/ 2147483646 w 316"/>
                <a:gd name="T9" fmla="*/ 2147483646 h 355"/>
                <a:gd name="T10" fmla="*/ 2147483646 w 316"/>
                <a:gd name="T11" fmla="*/ 2147483646 h 355"/>
                <a:gd name="T12" fmla="*/ 2147483646 w 316"/>
                <a:gd name="T13" fmla="*/ 2147483646 h 355"/>
                <a:gd name="T14" fmla="*/ 2147483646 w 316"/>
                <a:gd name="T15" fmla="*/ 2147483646 h 355"/>
                <a:gd name="T16" fmla="*/ 2147483646 w 316"/>
                <a:gd name="T17" fmla="*/ 2147483646 h 355"/>
                <a:gd name="T18" fmla="*/ 2147483646 w 316"/>
                <a:gd name="T19" fmla="*/ 2147483646 h 355"/>
                <a:gd name="T20" fmla="*/ 0 w 316"/>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355"/>
                <a:gd name="T35" fmla="*/ 316 w 316"/>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39" name="Freeform 31"/>
            <p:cNvSpPr>
              <a:spLocks noChangeAspect="1"/>
            </p:cNvSpPr>
            <p:nvPr/>
          </p:nvSpPr>
          <p:spPr bwMode="ltGray">
            <a:xfrm>
              <a:off x="5246818" y="3610776"/>
              <a:ext cx="335035" cy="444651"/>
            </a:xfrm>
            <a:custGeom>
              <a:avLst/>
              <a:gdLst>
                <a:gd name="T0" fmla="*/ 2147483646 w 255"/>
                <a:gd name="T1" fmla="*/ 0 h 371"/>
                <a:gd name="T2" fmla="*/ 2147483646 w 255"/>
                <a:gd name="T3" fmla="*/ 0 h 371"/>
                <a:gd name="T4" fmla="*/ 2147483646 w 255"/>
                <a:gd name="T5" fmla="*/ 2147483646 h 371"/>
                <a:gd name="T6" fmla="*/ 2147483646 w 255"/>
                <a:gd name="T7" fmla="*/ 2147483646 h 371"/>
                <a:gd name="T8" fmla="*/ 2147483646 w 255"/>
                <a:gd name="T9" fmla="*/ 2147483646 h 371"/>
                <a:gd name="T10" fmla="*/ 2147483646 w 255"/>
                <a:gd name="T11" fmla="*/ 2147483646 h 371"/>
                <a:gd name="T12" fmla="*/ 2147483646 w 255"/>
                <a:gd name="T13" fmla="*/ 2147483646 h 371"/>
                <a:gd name="T14" fmla="*/ 0 w 255"/>
                <a:gd name="T15" fmla="*/ 2147483646 h 371"/>
                <a:gd name="T16" fmla="*/ 2147483646 w 255"/>
                <a:gd name="T17" fmla="*/ 2147483646 h 371"/>
                <a:gd name="T18" fmla="*/ 2147483646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0" name="Freeform 32"/>
            <p:cNvSpPr>
              <a:spLocks noChangeAspect="1"/>
            </p:cNvSpPr>
            <p:nvPr/>
          </p:nvSpPr>
          <p:spPr bwMode="ltGray">
            <a:xfrm>
              <a:off x="5013434" y="3610776"/>
              <a:ext cx="299768" cy="480392"/>
            </a:xfrm>
            <a:custGeom>
              <a:avLst/>
              <a:gdLst>
                <a:gd name="T0" fmla="*/ 2147483646 w 227"/>
                <a:gd name="T1" fmla="*/ 0 h 401"/>
                <a:gd name="T2" fmla="*/ 2147483646 w 227"/>
                <a:gd name="T3" fmla="*/ 0 h 401"/>
                <a:gd name="T4" fmla="*/ 2147483646 w 227"/>
                <a:gd name="T5" fmla="*/ 2147483646 h 401"/>
                <a:gd name="T6" fmla="*/ 2147483646 w 227"/>
                <a:gd name="T7" fmla="*/ 2147483646 h 401"/>
                <a:gd name="T8" fmla="*/ 2147483646 w 227"/>
                <a:gd name="T9" fmla="*/ 2147483646 h 401"/>
                <a:gd name="T10" fmla="*/ 2147483646 w 227"/>
                <a:gd name="T11" fmla="*/ 2147483646 h 401"/>
                <a:gd name="T12" fmla="*/ 0 w 227"/>
                <a:gd name="T13" fmla="*/ 2147483646 h 401"/>
                <a:gd name="T14" fmla="*/ 2147483646 w 227"/>
                <a:gd name="T15" fmla="*/ 2147483646 h 401"/>
                <a:gd name="T16" fmla="*/ 2147483646 w 227"/>
                <a:gd name="T17" fmla="*/ 2147483646 h 401"/>
                <a:gd name="T18" fmla="*/ 2147483646 w 227"/>
                <a:gd name="T19" fmla="*/ 2147483646 h 401"/>
                <a:gd name="T20" fmla="*/ 2147483646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1" name="Freeform 33"/>
            <p:cNvSpPr>
              <a:spLocks noChangeAspect="1"/>
            </p:cNvSpPr>
            <p:nvPr/>
          </p:nvSpPr>
          <p:spPr bwMode="ltGray">
            <a:xfrm>
              <a:off x="4774866" y="3791581"/>
              <a:ext cx="441872" cy="384734"/>
            </a:xfrm>
            <a:custGeom>
              <a:avLst/>
              <a:gdLst>
                <a:gd name="T0" fmla="*/ 2147483646 w 334"/>
                <a:gd name="T1" fmla="*/ 0 h 322"/>
                <a:gd name="T2" fmla="*/ 2147483646 w 334"/>
                <a:gd name="T3" fmla="*/ 0 h 322"/>
                <a:gd name="T4" fmla="*/ 2147483646 w 334"/>
                <a:gd name="T5" fmla="*/ 2147483646 h 322"/>
                <a:gd name="T6" fmla="*/ 2147483646 w 334"/>
                <a:gd name="T7" fmla="*/ 2147483646 h 322"/>
                <a:gd name="T8" fmla="*/ 2147483646 w 334"/>
                <a:gd name="T9" fmla="*/ 2147483646 h 322"/>
                <a:gd name="T10" fmla="*/ 2147483646 w 334"/>
                <a:gd name="T11" fmla="*/ 2147483646 h 322"/>
                <a:gd name="T12" fmla="*/ 2147483646 w 334"/>
                <a:gd name="T13" fmla="*/ 2147483646 h 322"/>
                <a:gd name="T14" fmla="*/ 2147483646 w 334"/>
                <a:gd name="T15" fmla="*/ 2147483646 h 322"/>
                <a:gd name="T16" fmla="*/ 2147483646 w 334"/>
                <a:gd name="T17" fmla="*/ 2147483646 h 322"/>
                <a:gd name="T18" fmla="*/ 2147483646 w 334"/>
                <a:gd name="T19" fmla="*/ 2147483646 h 322"/>
                <a:gd name="T20" fmla="*/ 0 w 334"/>
                <a:gd name="T21" fmla="*/ 2147483646 h 322"/>
                <a:gd name="T22" fmla="*/ 2147483646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2" name="Freeform 35"/>
            <p:cNvSpPr>
              <a:spLocks noChangeAspect="1"/>
            </p:cNvSpPr>
            <p:nvPr/>
          </p:nvSpPr>
          <p:spPr bwMode="ltGray">
            <a:xfrm>
              <a:off x="2114298" y="2416630"/>
              <a:ext cx="662809" cy="457265"/>
            </a:xfrm>
            <a:custGeom>
              <a:avLst/>
              <a:gdLst>
                <a:gd name="T0" fmla="*/ 2147483646 w 501"/>
                <a:gd name="T1" fmla="*/ 0 h 381"/>
                <a:gd name="T2" fmla="*/ 2147483646 w 501"/>
                <a:gd name="T3" fmla="*/ 2147483646 h 381"/>
                <a:gd name="T4" fmla="*/ 2147483646 w 501"/>
                <a:gd name="T5" fmla="*/ 2147483646 h 381"/>
                <a:gd name="T6" fmla="*/ 2147483646 w 501"/>
                <a:gd name="T7" fmla="*/ 2147483646 h 381"/>
                <a:gd name="T8" fmla="*/ 2147483646 w 501"/>
                <a:gd name="T9" fmla="*/ 2147483646 h 381"/>
                <a:gd name="T10" fmla="*/ 2147483646 w 501"/>
                <a:gd name="T11" fmla="*/ 2147483646 h 381"/>
                <a:gd name="T12" fmla="*/ 2147483646 w 501"/>
                <a:gd name="T13" fmla="*/ 2147483646 h 381"/>
                <a:gd name="T14" fmla="*/ 2147483646 w 501"/>
                <a:gd name="T15" fmla="*/ 2147483646 h 381"/>
                <a:gd name="T16" fmla="*/ 2147483646 w 501"/>
                <a:gd name="T17" fmla="*/ 2147483646 h 381"/>
                <a:gd name="T18" fmla="*/ 2147483646 w 501"/>
                <a:gd name="T19" fmla="*/ 2147483646 h 381"/>
                <a:gd name="T20" fmla="*/ 0 w 501"/>
                <a:gd name="T21" fmla="*/ 2147483646 h 381"/>
                <a:gd name="T22" fmla="*/ 2147483646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3" name="Freeform 36"/>
            <p:cNvSpPr>
              <a:spLocks noChangeAspect="1"/>
            </p:cNvSpPr>
            <p:nvPr/>
          </p:nvSpPr>
          <p:spPr bwMode="ltGray">
            <a:xfrm>
              <a:off x="2137635" y="2873113"/>
              <a:ext cx="916937" cy="925043"/>
            </a:xfrm>
            <a:custGeom>
              <a:avLst/>
              <a:gdLst>
                <a:gd name="T0" fmla="*/ 2147483646 w 693"/>
                <a:gd name="T1" fmla="*/ 0 h 772"/>
                <a:gd name="T2" fmla="*/ 2147483646 w 693"/>
                <a:gd name="T3" fmla="*/ 0 h 772"/>
                <a:gd name="T4" fmla="*/ 2147483646 w 693"/>
                <a:gd name="T5" fmla="*/ 2147483646 h 772"/>
                <a:gd name="T6" fmla="*/ 2147483646 w 693"/>
                <a:gd name="T7" fmla="*/ 2147483646 h 772"/>
                <a:gd name="T8" fmla="*/ 2147483646 w 693"/>
                <a:gd name="T9" fmla="*/ 2147483646 h 772"/>
                <a:gd name="T10" fmla="*/ 2147483646 w 693"/>
                <a:gd name="T11" fmla="*/ 2147483646 h 772"/>
                <a:gd name="T12" fmla="*/ 2147483646 w 693"/>
                <a:gd name="T13" fmla="*/ 2147483646 h 772"/>
                <a:gd name="T14" fmla="*/ 2147483646 w 693"/>
                <a:gd name="T15" fmla="*/ 2147483646 h 772"/>
                <a:gd name="T16" fmla="*/ 2147483646 w 693"/>
                <a:gd name="T17" fmla="*/ 2147483646 h 772"/>
                <a:gd name="T18" fmla="*/ 2147483646 w 693"/>
                <a:gd name="T19" fmla="*/ 2147483646 h 772"/>
                <a:gd name="T20" fmla="*/ 2147483646 w 693"/>
                <a:gd name="T21" fmla="*/ 2147483646 h 772"/>
                <a:gd name="T22" fmla="*/ 2147483646 w 693"/>
                <a:gd name="T23" fmla="*/ 2147483646 h 772"/>
                <a:gd name="T24" fmla="*/ 0 w 693"/>
                <a:gd name="T25" fmla="*/ 2147483646 h 772"/>
                <a:gd name="T26" fmla="*/ 2147483646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4" name="Freeform 38"/>
            <p:cNvSpPr>
              <a:spLocks noChangeAspect="1"/>
            </p:cNvSpPr>
            <p:nvPr/>
          </p:nvSpPr>
          <p:spPr bwMode="ltGray">
            <a:xfrm>
              <a:off x="2838304" y="2121246"/>
              <a:ext cx="1056967" cy="495109"/>
            </a:xfrm>
            <a:custGeom>
              <a:avLst/>
              <a:gdLst>
                <a:gd name="T0" fmla="*/ 2147483646 w 800"/>
                <a:gd name="T1" fmla="*/ 0 h 413"/>
                <a:gd name="T2" fmla="*/ 2147483646 w 800"/>
                <a:gd name="T3" fmla="*/ 0 h 413"/>
                <a:gd name="T4" fmla="*/ 2147483646 w 800"/>
                <a:gd name="T5" fmla="*/ 2147483646 h 413"/>
                <a:gd name="T6" fmla="*/ 2147483646 w 800"/>
                <a:gd name="T7" fmla="*/ 2147483646 h 413"/>
                <a:gd name="T8" fmla="*/ 2147483646 w 800"/>
                <a:gd name="T9" fmla="*/ 2147483646 h 413"/>
                <a:gd name="T10" fmla="*/ 2147483646 w 800"/>
                <a:gd name="T11" fmla="*/ 2147483646 h 413"/>
                <a:gd name="T12" fmla="*/ 2147483646 w 800"/>
                <a:gd name="T13" fmla="*/ 2147483646 h 413"/>
                <a:gd name="T14" fmla="*/ 2147483646 w 800"/>
                <a:gd name="T15" fmla="*/ 2147483646 h 413"/>
                <a:gd name="T16" fmla="*/ 2147483646 w 800"/>
                <a:gd name="T17" fmla="*/ 2147483646 h 413"/>
                <a:gd name="T18" fmla="*/ 2147483646 w 800"/>
                <a:gd name="T19" fmla="*/ 2147483646 h 413"/>
                <a:gd name="T20" fmla="*/ 0 w 800"/>
                <a:gd name="T21" fmla="*/ 2147483646 h 413"/>
                <a:gd name="T22" fmla="*/ 2147483646 w 800"/>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0"/>
                <a:gd name="T37" fmla="*/ 0 h 413"/>
                <a:gd name="T38" fmla="*/ 800 w 800"/>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5" name="Freeform 39"/>
            <p:cNvSpPr>
              <a:spLocks noChangeAspect="1"/>
            </p:cNvSpPr>
            <p:nvPr/>
          </p:nvSpPr>
          <p:spPr bwMode="ltGray">
            <a:xfrm>
              <a:off x="3893195" y="2121245"/>
              <a:ext cx="656585" cy="318510"/>
            </a:xfrm>
            <a:custGeom>
              <a:avLst/>
              <a:gdLst>
                <a:gd name="T0" fmla="*/ 0 w 498"/>
                <a:gd name="T1" fmla="*/ 0 h 265"/>
                <a:gd name="T2" fmla="*/ 2147483646 w 498"/>
                <a:gd name="T3" fmla="*/ 0 h 265"/>
                <a:gd name="T4" fmla="*/ 2147483646 w 498"/>
                <a:gd name="T5" fmla="*/ 2147483646 h 265"/>
                <a:gd name="T6" fmla="*/ 2147483646 w 498"/>
                <a:gd name="T7" fmla="*/ 2147483646 h 265"/>
                <a:gd name="T8" fmla="*/ 2147483646 w 498"/>
                <a:gd name="T9" fmla="*/ 2147483646 h 265"/>
                <a:gd name="T10" fmla="*/ 0 w 498"/>
                <a:gd name="T11" fmla="*/ 0 h 265"/>
                <a:gd name="T12" fmla="*/ 0 60000 65536"/>
                <a:gd name="T13" fmla="*/ 0 60000 65536"/>
                <a:gd name="T14" fmla="*/ 0 60000 65536"/>
                <a:gd name="T15" fmla="*/ 0 60000 65536"/>
                <a:gd name="T16" fmla="*/ 0 60000 65536"/>
                <a:gd name="T17" fmla="*/ 0 60000 65536"/>
                <a:gd name="T18" fmla="*/ 0 w 498"/>
                <a:gd name="T19" fmla="*/ 0 h 265"/>
                <a:gd name="T20" fmla="*/ 498 w 49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498" h="265">
                  <a:moveTo>
                    <a:pt x="0" y="0"/>
                  </a:moveTo>
                  <a:lnTo>
                    <a:pt x="448" y="0"/>
                  </a:lnTo>
                  <a:lnTo>
                    <a:pt x="490" y="199"/>
                  </a:lnTo>
                  <a:lnTo>
                    <a:pt x="498" y="265"/>
                  </a:lnTo>
                  <a:lnTo>
                    <a:pt x="2" y="26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6" name="Freeform 40"/>
            <p:cNvSpPr>
              <a:spLocks noChangeAspect="1"/>
            </p:cNvSpPr>
            <p:nvPr/>
          </p:nvSpPr>
          <p:spPr bwMode="ltGray">
            <a:xfrm>
              <a:off x="2730430" y="2121247"/>
              <a:ext cx="538337" cy="751598"/>
            </a:xfrm>
            <a:custGeom>
              <a:avLst/>
              <a:gdLst>
                <a:gd name="T0" fmla="*/ 2147483646 w 410"/>
                <a:gd name="T1" fmla="*/ 0 h 628"/>
                <a:gd name="T2" fmla="*/ 2147483646 w 410"/>
                <a:gd name="T3" fmla="*/ 0 h 628"/>
                <a:gd name="T4" fmla="*/ 2147483646 w 410"/>
                <a:gd name="T5" fmla="*/ 2147483646 h 628"/>
                <a:gd name="T6" fmla="*/ 2147483646 w 410"/>
                <a:gd name="T7" fmla="*/ 2147483646 h 628"/>
                <a:gd name="T8" fmla="*/ 2147483646 w 410"/>
                <a:gd name="T9" fmla="*/ 2147483646 h 628"/>
                <a:gd name="T10" fmla="*/ 2147483646 w 410"/>
                <a:gd name="T11" fmla="*/ 2147483646 h 628"/>
                <a:gd name="T12" fmla="*/ 2147483646 w 410"/>
                <a:gd name="T13" fmla="*/ 2147483646 h 628"/>
                <a:gd name="T14" fmla="*/ 2147483646 w 410"/>
                <a:gd name="T15" fmla="*/ 2147483646 h 628"/>
                <a:gd name="T16" fmla="*/ 2147483646 w 410"/>
                <a:gd name="T17" fmla="*/ 2147483646 h 628"/>
                <a:gd name="T18" fmla="*/ 2147483646 w 410"/>
                <a:gd name="T19" fmla="*/ 2147483646 h 628"/>
                <a:gd name="T20" fmla="*/ 2147483646 w 410"/>
                <a:gd name="T21" fmla="*/ 2147483646 h 628"/>
                <a:gd name="T22" fmla="*/ 2147483646 w 410"/>
                <a:gd name="T23" fmla="*/ 2147483646 h 628"/>
                <a:gd name="T24" fmla="*/ 2147483646 w 410"/>
                <a:gd name="T25" fmla="*/ 2147483646 h 628"/>
                <a:gd name="T26" fmla="*/ 0 w 410"/>
                <a:gd name="T27" fmla="*/ 2147483646 h 628"/>
                <a:gd name="T28" fmla="*/ 2147483646 w 410"/>
                <a:gd name="T29" fmla="*/ 2147483646 h 628"/>
                <a:gd name="T30" fmla="*/ 2147483646 w 410"/>
                <a:gd name="T31" fmla="*/ 2147483646 h 628"/>
                <a:gd name="T32" fmla="*/ 2147483646 w 410"/>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628"/>
                <a:gd name="T53" fmla="*/ 410 w 410"/>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7" name="Freeform 41"/>
            <p:cNvSpPr>
              <a:spLocks noChangeAspect="1"/>
            </p:cNvSpPr>
            <p:nvPr/>
          </p:nvSpPr>
          <p:spPr bwMode="ltGray">
            <a:xfrm>
              <a:off x="4059157" y="3080978"/>
              <a:ext cx="642062" cy="300639"/>
            </a:xfrm>
            <a:custGeom>
              <a:avLst/>
              <a:gdLst>
                <a:gd name="T0" fmla="*/ 0 w 486"/>
                <a:gd name="T1" fmla="*/ 0 h 252"/>
                <a:gd name="T2" fmla="*/ 2147483646 w 486"/>
                <a:gd name="T3" fmla="*/ 0 h 252"/>
                <a:gd name="T4" fmla="*/ 2147483646 w 486"/>
                <a:gd name="T5" fmla="*/ 2147483646 h 252"/>
                <a:gd name="T6" fmla="*/ 2147483646 w 486"/>
                <a:gd name="T7" fmla="*/ 2147483646 h 252"/>
                <a:gd name="T8" fmla="*/ 2147483646 w 486"/>
                <a:gd name="T9" fmla="*/ 2147483646 h 252"/>
                <a:gd name="T10" fmla="*/ 2147483646 w 486"/>
                <a:gd name="T11" fmla="*/ 2147483646 h 252"/>
                <a:gd name="T12" fmla="*/ 0 w 486"/>
                <a:gd name="T13" fmla="*/ 2147483646 h 252"/>
                <a:gd name="T14" fmla="*/ 0 w 486"/>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252"/>
                <a:gd name="T26" fmla="*/ 486 w 486"/>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252">
                  <a:moveTo>
                    <a:pt x="0" y="0"/>
                  </a:moveTo>
                  <a:lnTo>
                    <a:pt x="460" y="0"/>
                  </a:lnTo>
                  <a:lnTo>
                    <a:pt x="474" y="18"/>
                  </a:lnTo>
                  <a:lnTo>
                    <a:pt x="454" y="40"/>
                  </a:lnTo>
                  <a:lnTo>
                    <a:pt x="486" y="70"/>
                  </a:lnTo>
                  <a:lnTo>
                    <a:pt x="486" y="252"/>
                  </a:lnTo>
                  <a:lnTo>
                    <a:pt x="0" y="25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8" name="Freeform 42"/>
            <p:cNvSpPr>
              <a:spLocks noChangeAspect="1"/>
            </p:cNvSpPr>
            <p:nvPr/>
          </p:nvSpPr>
          <p:spPr bwMode="ltGray">
            <a:xfrm>
              <a:off x="3895271" y="2439755"/>
              <a:ext cx="670069" cy="382632"/>
            </a:xfrm>
            <a:custGeom>
              <a:avLst/>
              <a:gdLst>
                <a:gd name="T0" fmla="*/ 0 w 506"/>
                <a:gd name="T1" fmla="*/ 0 h 319"/>
                <a:gd name="T2" fmla="*/ 2147483646 w 506"/>
                <a:gd name="T3" fmla="*/ 0 h 319"/>
                <a:gd name="T4" fmla="*/ 2147483646 w 506"/>
                <a:gd name="T5" fmla="*/ 2147483646 h 319"/>
                <a:gd name="T6" fmla="*/ 2147483646 w 506"/>
                <a:gd name="T7" fmla="*/ 2147483646 h 319"/>
                <a:gd name="T8" fmla="*/ 2147483646 w 506"/>
                <a:gd name="T9" fmla="*/ 2147483646 h 319"/>
                <a:gd name="T10" fmla="*/ 2147483646 w 506"/>
                <a:gd name="T11" fmla="*/ 2147483646 h 319"/>
                <a:gd name="T12" fmla="*/ 2147483646 w 506"/>
                <a:gd name="T13" fmla="*/ 2147483646 h 319"/>
                <a:gd name="T14" fmla="*/ 2147483646 w 506"/>
                <a:gd name="T15" fmla="*/ 2147483646 h 319"/>
                <a:gd name="T16" fmla="*/ 2147483646 w 506"/>
                <a:gd name="T17" fmla="*/ 2147483646 h 319"/>
                <a:gd name="T18" fmla="*/ 2147483646 w 506"/>
                <a:gd name="T19" fmla="*/ 2147483646 h 319"/>
                <a:gd name="T20" fmla="*/ 0 w 506"/>
                <a:gd name="T21" fmla="*/ 2147483646 h 319"/>
                <a:gd name="T22" fmla="*/ 0 w 50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6"/>
                <a:gd name="T37" fmla="*/ 0 h 319"/>
                <a:gd name="T38" fmla="*/ 506 w 506"/>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9" name="Freeform 43"/>
            <p:cNvSpPr>
              <a:spLocks noChangeAspect="1"/>
            </p:cNvSpPr>
            <p:nvPr/>
          </p:nvSpPr>
          <p:spPr bwMode="ltGray">
            <a:xfrm>
              <a:off x="4534222" y="2712013"/>
              <a:ext cx="583976" cy="298537"/>
            </a:xfrm>
            <a:custGeom>
              <a:avLst/>
              <a:gdLst>
                <a:gd name="T0" fmla="*/ 0 w 439"/>
                <a:gd name="T1" fmla="*/ 0 h 248"/>
                <a:gd name="T2" fmla="*/ 2147483646 w 439"/>
                <a:gd name="T3" fmla="*/ 0 h 248"/>
                <a:gd name="T4" fmla="*/ 2147483646 w 439"/>
                <a:gd name="T5" fmla="*/ 2147483646 h 248"/>
                <a:gd name="T6" fmla="*/ 2147483646 w 439"/>
                <a:gd name="T7" fmla="*/ 2147483646 h 248"/>
                <a:gd name="T8" fmla="*/ 2147483646 w 439"/>
                <a:gd name="T9" fmla="*/ 2147483646 h 248"/>
                <a:gd name="T10" fmla="*/ 2147483646 w 439"/>
                <a:gd name="T11" fmla="*/ 2147483646 h 248"/>
                <a:gd name="T12" fmla="*/ 2147483646 w 439"/>
                <a:gd name="T13" fmla="*/ 2147483646 h 248"/>
                <a:gd name="T14" fmla="*/ 2147483646 w 439"/>
                <a:gd name="T15" fmla="*/ 2147483646 h 248"/>
                <a:gd name="T16" fmla="*/ 2147483646 w 439"/>
                <a:gd name="T17" fmla="*/ 2147483646 h 248"/>
                <a:gd name="T18" fmla="*/ 2147483646 w 439"/>
                <a:gd name="T19" fmla="*/ 2147483646 h 248"/>
                <a:gd name="T20" fmla="*/ 0 w 439"/>
                <a:gd name="T21" fmla="*/ 2147483646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8"/>
                <a:gd name="T38" fmla="*/ 439 w 439"/>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0" name="Rectangle 44"/>
            <p:cNvSpPr>
              <a:spLocks noChangeAspect="1" noChangeArrowheads="1"/>
            </p:cNvSpPr>
            <p:nvPr/>
          </p:nvSpPr>
          <p:spPr bwMode="ltGray">
            <a:xfrm>
              <a:off x="3268767" y="2530159"/>
              <a:ext cx="631690" cy="438344"/>
            </a:xfrm>
            <a:prstGeom prst="rect">
              <a:avLst/>
            </a:prstGeom>
            <a:solidFill>
              <a:schemeClr val="tx1">
                <a:lumMod val="50000"/>
              </a:schemeClr>
            </a:solidFill>
            <a:ln w="6350">
              <a:solidFill>
                <a:schemeClr val="tx1"/>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1" name="Rectangle 46"/>
            <p:cNvSpPr>
              <a:spLocks noChangeAspect="1" noChangeArrowheads="1"/>
            </p:cNvSpPr>
            <p:nvPr/>
          </p:nvSpPr>
          <p:spPr bwMode="ltGray">
            <a:xfrm>
              <a:off x="3447175" y="2968699"/>
              <a:ext cx="605759" cy="398400"/>
            </a:xfrm>
            <a:prstGeom prst="rect">
              <a:avLst/>
            </a:prstGeom>
            <a:solidFill>
              <a:srgbClr val="FF9900"/>
            </a:solidFill>
            <a:ln w="6350">
              <a:solidFill>
                <a:srgbClr val="000000"/>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2" name="Freeform 47"/>
            <p:cNvSpPr>
              <a:spLocks noChangeAspect="1"/>
            </p:cNvSpPr>
            <p:nvPr/>
          </p:nvSpPr>
          <p:spPr bwMode="ltGray">
            <a:xfrm>
              <a:off x="4718854" y="3436281"/>
              <a:ext cx="449132" cy="363710"/>
            </a:xfrm>
            <a:custGeom>
              <a:avLst/>
              <a:gdLst>
                <a:gd name="T0" fmla="*/ 0 w 339"/>
                <a:gd name="T1" fmla="*/ 0 h 303"/>
                <a:gd name="T2" fmla="*/ 2147483646 w 339"/>
                <a:gd name="T3" fmla="*/ 0 h 303"/>
                <a:gd name="T4" fmla="*/ 2147483646 w 339"/>
                <a:gd name="T5" fmla="*/ 2147483646 h 303"/>
                <a:gd name="T6" fmla="*/ 2147483646 w 339"/>
                <a:gd name="T7" fmla="*/ 2147483646 h 303"/>
                <a:gd name="T8" fmla="*/ 2147483646 w 339"/>
                <a:gd name="T9" fmla="*/ 2147483646 h 303"/>
                <a:gd name="T10" fmla="*/ 2147483646 w 339"/>
                <a:gd name="T11" fmla="*/ 2147483646 h 303"/>
                <a:gd name="T12" fmla="*/ 2147483646 w 339"/>
                <a:gd name="T13" fmla="*/ 2147483646 h 303"/>
                <a:gd name="T14" fmla="*/ 2147483646 w 339"/>
                <a:gd name="T15" fmla="*/ 2147483646 h 303"/>
                <a:gd name="T16" fmla="*/ 2147483646 w 339"/>
                <a:gd name="T17" fmla="*/ 2147483646 h 303"/>
                <a:gd name="T18" fmla="*/ 2147483646 w 339"/>
                <a:gd name="T19" fmla="*/ 2147483646 h 303"/>
                <a:gd name="T20" fmla="*/ 2147483646 w 339"/>
                <a:gd name="T21" fmla="*/ 2147483646 h 303"/>
                <a:gd name="T22" fmla="*/ 0 w 339"/>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9"/>
                <a:gd name="T37" fmla="*/ 0 h 303"/>
                <a:gd name="T38" fmla="*/ 339 w 339"/>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3" name="Freeform 48"/>
            <p:cNvSpPr>
              <a:spLocks noChangeAspect="1"/>
            </p:cNvSpPr>
            <p:nvPr/>
          </p:nvSpPr>
          <p:spPr bwMode="ltGray">
            <a:xfrm>
              <a:off x="3973831" y="3374259"/>
              <a:ext cx="760580" cy="356073"/>
            </a:xfrm>
            <a:custGeom>
              <a:avLst/>
              <a:gdLst>
                <a:gd name="T0" fmla="*/ 0 w 577"/>
                <a:gd name="T1" fmla="*/ 0 h 297"/>
                <a:gd name="T2" fmla="*/ 2147483646 w 577"/>
                <a:gd name="T3" fmla="*/ 0 h 297"/>
                <a:gd name="T4" fmla="*/ 2147483646 w 577"/>
                <a:gd name="T5" fmla="*/ 2147483646 h 297"/>
                <a:gd name="T6" fmla="*/ 2147483646 w 577"/>
                <a:gd name="T7" fmla="*/ 2147483646 h 297"/>
                <a:gd name="T8" fmla="*/ 2147483646 w 577"/>
                <a:gd name="T9" fmla="*/ 2147483646 h 297"/>
                <a:gd name="T10" fmla="*/ 2147483646 w 577"/>
                <a:gd name="T11" fmla="*/ 2147483646 h 297"/>
                <a:gd name="T12" fmla="*/ 2147483646 w 577"/>
                <a:gd name="T13" fmla="*/ 2147483646 h 297"/>
                <a:gd name="T14" fmla="*/ 2147483646 w 577"/>
                <a:gd name="T15" fmla="*/ 2147483646 h 297"/>
                <a:gd name="T16" fmla="*/ 2147483646 w 577"/>
                <a:gd name="T17" fmla="*/ 2147483646 h 297"/>
                <a:gd name="T18" fmla="*/ 0 w 577"/>
                <a:gd name="T19" fmla="*/ 2147483646 h 297"/>
                <a:gd name="T20" fmla="*/ 0 w 577"/>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297"/>
                <a:gd name="T35" fmla="*/ 577 w 577"/>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4" name="Freeform 49"/>
            <p:cNvSpPr>
              <a:spLocks noChangeAspect="1"/>
            </p:cNvSpPr>
            <p:nvPr/>
          </p:nvSpPr>
          <p:spPr bwMode="ltGray">
            <a:xfrm>
              <a:off x="3457547" y="3366902"/>
              <a:ext cx="511368" cy="583408"/>
            </a:xfrm>
            <a:custGeom>
              <a:avLst/>
              <a:gdLst>
                <a:gd name="T0" fmla="*/ 0 w 387"/>
                <a:gd name="T1" fmla="*/ 0 h 487"/>
                <a:gd name="T2" fmla="*/ 2147483646 w 387"/>
                <a:gd name="T3" fmla="*/ 0 h 487"/>
                <a:gd name="T4" fmla="*/ 2147483646 w 387"/>
                <a:gd name="T5" fmla="*/ 2147483646 h 487"/>
                <a:gd name="T6" fmla="*/ 2147483646 w 387"/>
                <a:gd name="T7" fmla="*/ 2147483646 h 487"/>
                <a:gd name="T8" fmla="*/ 2147483646 w 387"/>
                <a:gd name="T9" fmla="*/ 2147483646 h 487"/>
                <a:gd name="T10" fmla="*/ 2147483646 w 387"/>
                <a:gd name="T11" fmla="*/ 2147483646 h 487"/>
                <a:gd name="T12" fmla="*/ 0 w 387"/>
                <a:gd name="T13" fmla="*/ 2147483646 h 487"/>
                <a:gd name="T14" fmla="*/ 0 w 387"/>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487"/>
                <a:gd name="T26" fmla="*/ 387 w 387"/>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487">
                  <a:moveTo>
                    <a:pt x="0" y="0"/>
                  </a:moveTo>
                  <a:lnTo>
                    <a:pt x="387" y="0"/>
                  </a:lnTo>
                  <a:lnTo>
                    <a:pt x="387" y="420"/>
                  </a:lnTo>
                  <a:lnTo>
                    <a:pt x="135" y="420"/>
                  </a:lnTo>
                  <a:lnTo>
                    <a:pt x="64" y="420"/>
                  </a:lnTo>
                  <a:lnTo>
                    <a:pt x="64" y="487"/>
                  </a:lnTo>
                  <a:lnTo>
                    <a:pt x="0" y="487"/>
                  </a:lnTo>
                  <a:lnTo>
                    <a:pt x="0"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5" name="Freeform 50"/>
            <p:cNvSpPr>
              <a:spLocks noChangeAspect="1"/>
            </p:cNvSpPr>
            <p:nvPr/>
          </p:nvSpPr>
          <p:spPr bwMode="ltGray">
            <a:xfrm>
              <a:off x="3013601" y="2875997"/>
              <a:ext cx="439798" cy="510876"/>
            </a:xfrm>
            <a:custGeom>
              <a:avLst/>
              <a:gdLst>
                <a:gd name="T0" fmla="*/ 2147483646 w 332"/>
                <a:gd name="T1" fmla="*/ 2147483646 h 426"/>
                <a:gd name="T2" fmla="*/ 2147483646 w 332"/>
                <a:gd name="T3" fmla="*/ 2147483646 h 426"/>
                <a:gd name="T4" fmla="*/ 2147483646 w 332"/>
                <a:gd name="T5" fmla="*/ 2147483646 h 426"/>
                <a:gd name="T6" fmla="*/ 0 w 332"/>
                <a:gd name="T7" fmla="*/ 2147483646 h 426"/>
                <a:gd name="T8" fmla="*/ 0 w 332"/>
                <a:gd name="T9" fmla="*/ 0 h 426"/>
                <a:gd name="T10" fmla="*/ 2147483646 w 332"/>
                <a:gd name="T11" fmla="*/ 0 h 426"/>
                <a:gd name="T12" fmla="*/ 2147483646 w 332"/>
                <a:gd name="T13" fmla="*/ 2147483646 h 426"/>
                <a:gd name="T14" fmla="*/ 0 60000 65536"/>
                <a:gd name="T15" fmla="*/ 0 60000 65536"/>
                <a:gd name="T16" fmla="*/ 0 60000 65536"/>
                <a:gd name="T17" fmla="*/ 0 60000 65536"/>
                <a:gd name="T18" fmla="*/ 0 60000 65536"/>
                <a:gd name="T19" fmla="*/ 0 60000 65536"/>
                <a:gd name="T20" fmla="*/ 0 60000 65536"/>
                <a:gd name="T21" fmla="*/ 0 w 332"/>
                <a:gd name="T22" fmla="*/ 0 h 426"/>
                <a:gd name="T23" fmla="*/ 332 w 332"/>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 h="426">
                  <a:moveTo>
                    <a:pt x="195" y="81"/>
                  </a:moveTo>
                  <a:lnTo>
                    <a:pt x="332" y="81"/>
                  </a:lnTo>
                  <a:lnTo>
                    <a:pt x="332" y="426"/>
                  </a:lnTo>
                  <a:lnTo>
                    <a:pt x="0" y="426"/>
                  </a:lnTo>
                  <a:lnTo>
                    <a:pt x="0" y="0"/>
                  </a:lnTo>
                  <a:lnTo>
                    <a:pt x="195" y="0"/>
                  </a:lnTo>
                  <a:lnTo>
                    <a:pt x="195" y="81"/>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6" name="Freeform 51"/>
            <p:cNvSpPr>
              <a:spLocks noChangeAspect="1"/>
            </p:cNvSpPr>
            <p:nvPr/>
          </p:nvSpPr>
          <p:spPr bwMode="ltGray">
            <a:xfrm>
              <a:off x="2503270" y="2875998"/>
              <a:ext cx="510331" cy="745291"/>
            </a:xfrm>
            <a:custGeom>
              <a:avLst/>
              <a:gdLst>
                <a:gd name="T0" fmla="*/ 0 w 386"/>
                <a:gd name="T1" fmla="*/ 0 h 623"/>
                <a:gd name="T2" fmla="*/ 2147483646 w 386"/>
                <a:gd name="T3" fmla="*/ 0 h 623"/>
                <a:gd name="T4" fmla="*/ 2147483646 w 386"/>
                <a:gd name="T5" fmla="*/ 2147483646 h 623"/>
                <a:gd name="T6" fmla="*/ 2147483646 w 386"/>
                <a:gd name="T7" fmla="*/ 2147483646 h 623"/>
                <a:gd name="T8" fmla="*/ 2147483646 w 386"/>
                <a:gd name="T9" fmla="*/ 2147483646 h 623"/>
                <a:gd name="T10" fmla="*/ 2147483646 w 386"/>
                <a:gd name="T11" fmla="*/ 2147483646 h 623"/>
                <a:gd name="T12" fmla="*/ 0 w 386"/>
                <a:gd name="T13" fmla="*/ 2147483646 h 623"/>
                <a:gd name="T14" fmla="*/ 0 w 386"/>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23"/>
                <a:gd name="T26" fmla="*/ 386 w 386"/>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23">
                  <a:moveTo>
                    <a:pt x="0" y="0"/>
                  </a:moveTo>
                  <a:lnTo>
                    <a:pt x="386" y="0"/>
                  </a:lnTo>
                  <a:lnTo>
                    <a:pt x="386" y="424"/>
                  </a:lnTo>
                  <a:lnTo>
                    <a:pt x="386" y="519"/>
                  </a:lnTo>
                  <a:lnTo>
                    <a:pt x="343" y="509"/>
                  </a:lnTo>
                  <a:lnTo>
                    <a:pt x="363" y="623"/>
                  </a:lnTo>
                  <a:lnTo>
                    <a:pt x="0" y="263"/>
                  </a:lnTo>
                  <a:lnTo>
                    <a:pt x="0"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57" name="Freeform 52"/>
            <p:cNvSpPr>
              <a:spLocks noChangeAspect="1"/>
            </p:cNvSpPr>
            <p:nvPr/>
          </p:nvSpPr>
          <p:spPr bwMode="ltGray">
            <a:xfrm>
              <a:off x="2958626" y="3386873"/>
              <a:ext cx="498922" cy="579204"/>
            </a:xfrm>
            <a:custGeom>
              <a:avLst/>
              <a:gdLst>
                <a:gd name="T0" fmla="*/ 2147483646 w 377"/>
                <a:gd name="T1" fmla="*/ 0 h 483"/>
                <a:gd name="T2" fmla="*/ 2147483646 w 377"/>
                <a:gd name="T3" fmla="*/ 0 h 483"/>
                <a:gd name="T4" fmla="*/ 2147483646 w 377"/>
                <a:gd name="T5" fmla="*/ 2147483646 h 483"/>
                <a:gd name="T6" fmla="*/ 2147483646 w 377"/>
                <a:gd name="T7" fmla="*/ 2147483646 h 483"/>
                <a:gd name="T8" fmla="*/ 2147483646 w 377"/>
                <a:gd name="T9" fmla="*/ 2147483646 h 483"/>
                <a:gd name="T10" fmla="*/ 2147483646 w 377"/>
                <a:gd name="T11" fmla="*/ 2147483646 h 483"/>
                <a:gd name="T12" fmla="*/ 2147483646 w 377"/>
                <a:gd name="T13" fmla="*/ 2147483646 h 483"/>
                <a:gd name="T14" fmla="*/ 2147483646 w 377"/>
                <a:gd name="T15" fmla="*/ 2147483646 h 483"/>
                <a:gd name="T16" fmla="*/ 0 w 377"/>
                <a:gd name="T17" fmla="*/ 2147483646 h 483"/>
                <a:gd name="T18" fmla="*/ 2147483646 w 377"/>
                <a:gd name="T19" fmla="*/ 2147483646 h 483"/>
                <a:gd name="T20" fmla="*/ 2147483646 w 377"/>
                <a:gd name="T21" fmla="*/ 0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3"/>
                <a:gd name="T35" fmla="*/ 377 w 377"/>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8" name="AutoShape 53"/>
            <p:cNvSpPr>
              <a:spLocks noChangeArrowheads="1"/>
            </p:cNvSpPr>
            <p:nvPr/>
          </p:nvSpPr>
          <p:spPr bwMode="black">
            <a:xfrm>
              <a:off x="4570976" y="323129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59" name="AutoShape 55"/>
            <p:cNvSpPr>
              <a:spLocks noChangeArrowheads="1"/>
            </p:cNvSpPr>
            <p:nvPr/>
          </p:nvSpPr>
          <p:spPr bwMode="black">
            <a:xfrm>
              <a:off x="5542436" y="3767403"/>
              <a:ext cx="88167" cy="74635"/>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nvGrpSpPr>
            <p:cNvPr id="60" name="Group 56"/>
            <p:cNvGrpSpPr>
              <a:grpSpLocks/>
            </p:cNvGrpSpPr>
            <p:nvPr/>
          </p:nvGrpSpPr>
          <p:grpSpPr bwMode="auto">
            <a:xfrm>
              <a:off x="5850520" y="3951373"/>
              <a:ext cx="628572" cy="239672"/>
              <a:chOff x="4239" y="3161"/>
              <a:chExt cx="703" cy="285"/>
            </a:xfrm>
          </p:grpSpPr>
          <p:sp>
            <p:nvSpPr>
              <p:cNvPr id="115" name="Text Box 57"/>
              <p:cNvSpPr txBox="1">
                <a:spLocks noChangeArrowheads="1"/>
              </p:cNvSpPr>
              <p:nvPr/>
            </p:nvSpPr>
            <p:spPr bwMode="black">
              <a:xfrm>
                <a:off x="4267" y="3226"/>
                <a:ext cx="67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Stewart</a:t>
                </a:r>
              </a:p>
            </p:txBody>
          </p:sp>
          <p:sp>
            <p:nvSpPr>
              <p:cNvPr id="116" name="AutoShape 58"/>
              <p:cNvSpPr>
                <a:spLocks noChangeArrowheads="1"/>
              </p:cNvSpPr>
              <p:nvPr/>
            </p:nvSpPr>
            <p:spPr bwMode="black">
              <a:xfrm>
                <a:off x="4239" y="3161"/>
                <a:ext cx="99" cy="90"/>
              </a:xfrm>
              <a:custGeom>
                <a:avLst/>
                <a:gdLst>
                  <a:gd name="T0" fmla="*/ 50 w 99"/>
                  <a:gd name="T1" fmla="*/ 0 h 90"/>
                  <a:gd name="T2" fmla="*/ 0 w 99"/>
                  <a:gd name="T3" fmla="*/ 34 h 90"/>
                  <a:gd name="T4" fmla="*/ 19 w 99"/>
                  <a:gd name="T5" fmla="*/ 90 h 90"/>
                  <a:gd name="T6" fmla="*/ 80 w 99"/>
                  <a:gd name="T7" fmla="*/ 90 h 90"/>
                  <a:gd name="T8" fmla="*/ 99 w 99"/>
                  <a:gd name="T9" fmla="*/ 34 h 90"/>
                  <a:gd name="T10" fmla="*/ 17694720 60000 65536"/>
                  <a:gd name="T11" fmla="*/ 11796480 60000 65536"/>
                  <a:gd name="T12" fmla="*/ 5898240 60000 65536"/>
                  <a:gd name="T13" fmla="*/ 5898240 60000 65536"/>
                  <a:gd name="T14" fmla="*/ 0 60000 65536"/>
                  <a:gd name="T15" fmla="*/ 31 w 99"/>
                  <a:gd name="T16" fmla="*/ 34 h 90"/>
                  <a:gd name="T17" fmla="*/ 68 w 99"/>
                  <a:gd name="T18" fmla="*/ 69 h 90"/>
                </a:gdLst>
                <a:ahLst/>
                <a:cxnLst>
                  <a:cxn ang="T10">
                    <a:pos x="T0" y="T1"/>
                  </a:cxn>
                  <a:cxn ang="T11">
                    <a:pos x="T2" y="T3"/>
                  </a:cxn>
                  <a:cxn ang="T12">
                    <a:pos x="T4" y="T5"/>
                  </a:cxn>
                  <a:cxn ang="T13">
                    <a:pos x="T6" y="T7"/>
                  </a:cxn>
                  <a:cxn ang="T14">
                    <a:pos x="T8" y="T9"/>
                  </a:cxn>
                </a:cxnLst>
                <a:rect l="T15" t="T16" r="T17" b="T18"/>
                <a:pathLst>
                  <a:path w="99" h="90">
                    <a:moveTo>
                      <a:pt x="0" y="34"/>
                    </a:moveTo>
                    <a:lnTo>
                      <a:pt x="38" y="34"/>
                    </a:lnTo>
                    <a:lnTo>
                      <a:pt x="50" y="0"/>
                    </a:lnTo>
                    <a:lnTo>
                      <a:pt x="61" y="34"/>
                    </a:lnTo>
                    <a:lnTo>
                      <a:pt x="99" y="34"/>
                    </a:lnTo>
                    <a:lnTo>
                      <a:pt x="68" y="56"/>
                    </a:lnTo>
                    <a:lnTo>
                      <a:pt x="80" y="90"/>
                    </a:lnTo>
                    <a:lnTo>
                      <a:pt x="50" y="69"/>
                    </a:lnTo>
                    <a:lnTo>
                      <a:pt x="19" y="90"/>
                    </a:lnTo>
                    <a:lnTo>
                      <a:pt x="31" y="56"/>
                    </a:lnTo>
                    <a:lnTo>
                      <a:pt x="0" y="34"/>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grpSp>
        <p:grpSp>
          <p:nvGrpSpPr>
            <p:cNvPr id="61" name="Group 59"/>
            <p:cNvGrpSpPr>
              <a:grpSpLocks/>
            </p:cNvGrpSpPr>
            <p:nvPr/>
          </p:nvGrpSpPr>
          <p:grpSpPr bwMode="auto">
            <a:xfrm>
              <a:off x="5966280" y="2588365"/>
              <a:ext cx="534545" cy="185064"/>
              <a:chOff x="4693" y="2030"/>
              <a:chExt cx="532" cy="223"/>
            </a:xfrm>
            <a:noFill/>
          </p:grpSpPr>
          <p:sp>
            <p:nvSpPr>
              <p:cNvPr id="113" name="Text Box 60"/>
              <p:cNvSpPr txBox="1">
                <a:spLocks noChangeArrowheads="1"/>
              </p:cNvSpPr>
              <p:nvPr/>
            </p:nvSpPr>
            <p:spPr bwMode="black">
              <a:xfrm>
                <a:off x="4693" y="2030"/>
                <a:ext cx="532" cy="223"/>
              </a:xfrm>
              <a:prstGeom prst="rect">
                <a:avLst/>
              </a:prstGeom>
              <a:grpFill/>
              <a:ln w="9525">
                <a:noFill/>
                <a:miter lim="800000"/>
                <a:headEnd/>
                <a:tailEnd/>
              </a:ln>
            </p:spPr>
            <p:txBody>
              <a:bodyPr wrap="none" lIns="68572" tIns="34286" rIns="68572" bIns="34286">
                <a:spAutoFit/>
              </a:bodyPr>
              <a:lstStyle/>
              <a:p>
                <a:pPr>
                  <a:defRPr/>
                </a:pPr>
                <a:r>
                  <a:rPr lang="en-US" sz="750" b="1" dirty="0">
                    <a:latin typeface="Arial"/>
                  </a:rPr>
                  <a:t> Ft Drum</a:t>
                </a:r>
              </a:p>
            </p:txBody>
          </p:sp>
          <p:sp>
            <p:nvSpPr>
              <p:cNvPr id="114" name="AutoShape 61"/>
              <p:cNvSpPr>
                <a:spLocks noChangeArrowheads="1"/>
              </p:cNvSpPr>
              <p:nvPr/>
            </p:nvSpPr>
            <p:spPr bwMode="black">
              <a:xfrm>
                <a:off x="5097" y="2136"/>
                <a:ext cx="99" cy="91"/>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grpSp>
        <p:sp>
          <p:nvSpPr>
            <p:cNvPr id="62" name="AutoShape 63"/>
            <p:cNvSpPr>
              <a:spLocks noChangeArrowheads="1"/>
            </p:cNvSpPr>
            <p:nvPr/>
          </p:nvSpPr>
          <p:spPr bwMode="black">
            <a:xfrm>
              <a:off x="5264450" y="3353235"/>
              <a:ext cx="88167" cy="76737"/>
            </a:xfrm>
            <a:custGeom>
              <a:avLst/>
              <a:gdLst>
                <a:gd name="T0" fmla="*/ 15998 w 147637"/>
                <a:gd name="T1" fmla="*/ 0 h 131763"/>
                <a:gd name="T2" fmla="*/ 0 w 147637"/>
                <a:gd name="T3" fmla="*/ 5674 h 131763"/>
                <a:gd name="T4" fmla="*/ 6111 w 147637"/>
                <a:gd name="T5" fmla="*/ 14857 h 131763"/>
                <a:gd name="T6" fmla="*/ 25886 w 147637"/>
                <a:gd name="T7" fmla="*/ 14857 h 131763"/>
                <a:gd name="T8" fmla="*/ 31997 w 147637"/>
                <a:gd name="T9" fmla="*/ 5674 h 131763"/>
                <a:gd name="T10" fmla="*/ 17694720 60000 65536"/>
                <a:gd name="T11" fmla="*/ 11796480 60000 65536"/>
                <a:gd name="T12" fmla="*/ 5898240 60000 65536"/>
                <a:gd name="T13" fmla="*/ 5898240 60000 65536"/>
                <a:gd name="T14" fmla="*/ 0 60000 65536"/>
                <a:gd name="T15" fmla="*/ 45623 w 147637"/>
                <a:gd name="T16" fmla="*/ 50329 h 131763"/>
                <a:gd name="T17" fmla="*/ 102014 w 147637"/>
                <a:gd name="T18" fmla="*/ 100657 h 131763"/>
              </a:gdLst>
              <a:ahLst/>
              <a:cxnLst>
                <a:cxn ang="T10">
                  <a:pos x="T0" y="T1"/>
                </a:cxn>
                <a:cxn ang="T11">
                  <a:pos x="T2" y="T3"/>
                </a:cxn>
                <a:cxn ang="T12">
                  <a:pos x="T4" y="T5"/>
                </a:cxn>
                <a:cxn ang="T13">
                  <a:pos x="T6" y="T7"/>
                </a:cxn>
                <a:cxn ang="T14">
                  <a:pos x="T8" y="T9"/>
                </a:cxn>
              </a:cxnLst>
              <a:rect l="T15" t="T16" r="T17" b="T18"/>
              <a:pathLst>
                <a:path w="147637" h="131763">
                  <a:moveTo>
                    <a:pt x="0" y="50329"/>
                  </a:moveTo>
                  <a:lnTo>
                    <a:pt x="56393" y="50329"/>
                  </a:lnTo>
                  <a:lnTo>
                    <a:pt x="73819" y="0"/>
                  </a:lnTo>
                  <a:lnTo>
                    <a:pt x="91244" y="50329"/>
                  </a:lnTo>
                  <a:lnTo>
                    <a:pt x="147637" y="50329"/>
                  </a:lnTo>
                  <a:lnTo>
                    <a:pt x="102014" y="81434"/>
                  </a:lnTo>
                  <a:lnTo>
                    <a:pt x="119441" y="131763"/>
                  </a:lnTo>
                  <a:lnTo>
                    <a:pt x="73819" y="100657"/>
                  </a:lnTo>
                  <a:lnTo>
                    <a:pt x="28196" y="131763"/>
                  </a:lnTo>
                  <a:lnTo>
                    <a:pt x="45623" y="81434"/>
                  </a:lnTo>
                  <a:lnTo>
                    <a:pt x="0" y="50329"/>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3" name="Text Box 64"/>
            <p:cNvSpPr txBox="1">
              <a:spLocks noChangeArrowheads="1"/>
            </p:cNvSpPr>
            <p:nvPr/>
          </p:nvSpPr>
          <p:spPr bwMode="black">
            <a:xfrm>
              <a:off x="4221083" y="3910364"/>
              <a:ext cx="419213"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Hood</a:t>
              </a:r>
            </a:p>
          </p:txBody>
        </p:sp>
        <p:sp>
          <p:nvSpPr>
            <p:cNvPr id="64" name="AutoShape 65"/>
            <p:cNvSpPr>
              <a:spLocks noChangeArrowheads="1"/>
            </p:cNvSpPr>
            <p:nvPr/>
          </p:nvSpPr>
          <p:spPr bwMode="black">
            <a:xfrm>
              <a:off x="3825772" y="313564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5" name="AutoShape 67"/>
            <p:cNvSpPr>
              <a:spLocks noChangeArrowheads="1"/>
            </p:cNvSpPr>
            <p:nvPr/>
          </p:nvSpPr>
          <p:spPr bwMode="black">
            <a:xfrm>
              <a:off x="2261589" y="2245287"/>
              <a:ext cx="89204" cy="73583"/>
            </a:xfrm>
            <a:custGeom>
              <a:avLst/>
              <a:gdLst>
                <a:gd name="T0" fmla="*/ 13886 w 150813"/>
                <a:gd name="T1" fmla="*/ 0 h 127000"/>
                <a:gd name="T2" fmla="*/ 0 w 150813"/>
                <a:gd name="T3" fmla="*/ 5013 h 127000"/>
                <a:gd name="T4" fmla="*/ 5304 w 150813"/>
                <a:gd name="T5" fmla="*/ 13121 h 127000"/>
                <a:gd name="T6" fmla="*/ 22468 w 150813"/>
                <a:gd name="T7" fmla="*/ 13121 h 127000"/>
                <a:gd name="T8" fmla="*/ 27771 w 150813"/>
                <a:gd name="T9" fmla="*/ 5013 h 127000"/>
                <a:gd name="T10" fmla="*/ 17694720 60000 65536"/>
                <a:gd name="T11" fmla="*/ 11796480 60000 65536"/>
                <a:gd name="T12" fmla="*/ 5898240 60000 65536"/>
                <a:gd name="T13" fmla="*/ 5898240 60000 65536"/>
                <a:gd name="T14" fmla="*/ 0 60000 65536"/>
                <a:gd name="T15" fmla="*/ 46604 w 150813"/>
                <a:gd name="T16" fmla="*/ 48510 h 127000"/>
                <a:gd name="T17" fmla="*/ 104209 w 150813"/>
                <a:gd name="T18" fmla="*/ 97019 h 127000"/>
              </a:gdLst>
              <a:ahLst/>
              <a:cxnLst>
                <a:cxn ang="T10">
                  <a:pos x="T0" y="T1"/>
                </a:cxn>
                <a:cxn ang="T11">
                  <a:pos x="T2" y="T3"/>
                </a:cxn>
                <a:cxn ang="T12">
                  <a:pos x="T4" y="T5"/>
                </a:cxn>
                <a:cxn ang="T13">
                  <a:pos x="T6" y="T7"/>
                </a:cxn>
                <a:cxn ang="T14">
                  <a:pos x="T8" y="T9"/>
                </a:cxn>
              </a:cxnLst>
              <a:rect l="T15" t="T16" r="T17" b="T18"/>
              <a:pathLst>
                <a:path w="150813" h="127000">
                  <a:moveTo>
                    <a:pt x="0" y="48510"/>
                  </a:moveTo>
                  <a:lnTo>
                    <a:pt x="57606" y="48510"/>
                  </a:lnTo>
                  <a:lnTo>
                    <a:pt x="75407" y="0"/>
                  </a:lnTo>
                  <a:lnTo>
                    <a:pt x="93207" y="48510"/>
                  </a:lnTo>
                  <a:lnTo>
                    <a:pt x="150813" y="48510"/>
                  </a:lnTo>
                  <a:lnTo>
                    <a:pt x="104209" y="78490"/>
                  </a:lnTo>
                  <a:lnTo>
                    <a:pt x="122010" y="127000"/>
                  </a:lnTo>
                  <a:lnTo>
                    <a:pt x="75407" y="97019"/>
                  </a:lnTo>
                  <a:lnTo>
                    <a:pt x="28803" y="127000"/>
                  </a:lnTo>
                  <a:lnTo>
                    <a:pt x="46604" y="78490"/>
                  </a:lnTo>
                  <a:lnTo>
                    <a:pt x="0" y="4851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6" name="Text Box 68"/>
            <p:cNvSpPr txBox="1">
              <a:spLocks noChangeArrowheads="1"/>
            </p:cNvSpPr>
            <p:nvPr/>
          </p:nvSpPr>
          <p:spPr bwMode="black">
            <a:xfrm>
              <a:off x="2298825" y="2214802"/>
              <a:ext cx="52480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Lewis</a:t>
              </a:r>
            </a:p>
          </p:txBody>
        </p:sp>
        <p:sp>
          <p:nvSpPr>
            <p:cNvPr id="67" name="AutoShape 69"/>
            <p:cNvSpPr>
              <a:spLocks noChangeArrowheads="1"/>
            </p:cNvSpPr>
            <p:nvPr/>
          </p:nvSpPr>
          <p:spPr bwMode="black">
            <a:xfrm>
              <a:off x="4211633" y="4048069"/>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8" name="Text Box 72"/>
            <p:cNvSpPr txBox="1">
              <a:spLocks noChangeArrowheads="1"/>
            </p:cNvSpPr>
            <p:nvPr/>
          </p:nvSpPr>
          <p:spPr bwMode="black">
            <a:xfrm>
              <a:off x="4158734" y="3166125"/>
              <a:ext cx="486335"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Riley</a:t>
              </a:r>
            </a:p>
          </p:txBody>
        </p:sp>
        <p:sp>
          <p:nvSpPr>
            <p:cNvPr id="69" name="Text Box 73"/>
            <p:cNvSpPr txBox="1">
              <a:spLocks noChangeArrowheads="1"/>
            </p:cNvSpPr>
            <p:nvPr/>
          </p:nvSpPr>
          <p:spPr bwMode="black">
            <a:xfrm>
              <a:off x="6340838" y="3506772"/>
              <a:ext cx="444548" cy="169062"/>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Bragg</a:t>
              </a:r>
            </a:p>
          </p:txBody>
        </p:sp>
        <p:sp>
          <p:nvSpPr>
            <p:cNvPr id="70" name="Text Box 118"/>
            <p:cNvSpPr txBox="1">
              <a:spLocks noChangeArrowheads="1"/>
            </p:cNvSpPr>
            <p:nvPr/>
          </p:nvSpPr>
          <p:spPr bwMode="black">
            <a:xfrm>
              <a:off x="2903998" y="4048001"/>
              <a:ext cx="733343"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Schofield Barracks</a:t>
              </a:r>
            </a:p>
          </p:txBody>
        </p:sp>
        <p:sp>
          <p:nvSpPr>
            <p:cNvPr id="73" name="Freeform 279"/>
            <p:cNvSpPr>
              <a:spLocks/>
            </p:cNvSpPr>
            <p:nvPr/>
          </p:nvSpPr>
          <p:spPr bwMode="auto">
            <a:xfrm rot="1768585">
              <a:off x="2029104" y="4269702"/>
              <a:ext cx="237533" cy="344789"/>
            </a:xfrm>
            <a:custGeom>
              <a:avLst/>
              <a:gdLst>
                <a:gd name="T0" fmla="*/ 2147483646 w 69"/>
                <a:gd name="T1" fmla="*/ 0 h 125"/>
                <a:gd name="T2" fmla="*/ 0 w 69"/>
                <a:gd name="T3" fmla="*/ 2147483646 h 125"/>
                <a:gd name="T4" fmla="*/ 2147483646 w 69"/>
                <a:gd name="T5" fmla="*/ 2147483646 h 125"/>
                <a:gd name="T6" fmla="*/ 2147483646 w 69"/>
                <a:gd name="T7" fmla="*/ 2147483646 h 125"/>
                <a:gd name="T8" fmla="*/ 0 w 69"/>
                <a:gd name="T9" fmla="*/ 2147483646 h 125"/>
                <a:gd name="T10" fmla="*/ 0 w 69"/>
                <a:gd name="T11" fmla="*/ 2147483646 h 125"/>
                <a:gd name="T12" fmla="*/ 2147483646 w 69"/>
                <a:gd name="T13" fmla="*/ 2147483646 h 125"/>
                <a:gd name="T14" fmla="*/ 2147483646 w 69"/>
                <a:gd name="T15" fmla="*/ 2147483646 h 125"/>
                <a:gd name="T16" fmla="*/ 2147483646 w 69"/>
                <a:gd name="T17" fmla="*/ 2147483646 h 125"/>
                <a:gd name="T18" fmla="*/ 2147483646 w 69"/>
                <a:gd name="T19" fmla="*/ 2147483646 h 125"/>
                <a:gd name="T20" fmla="*/ 2147483646 w 69"/>
                <a:gd name="T21" fmla="*/ 2147483646 h 125"/>
                <a:gd name="T22" fmla="*/ 2147483646 w 69"/>
                <a:gd name="T23" fmla="*/ 2147483646 h 125"/>
                <a:gd name="T24" fmla="*/ 2147483646 w 69"/>
                <a:gd name="T25" fmla="*/ 2147483646 h 125"/>
                <a:gd name="T26" fmla="*/ 2147483646 w 69"/>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25"/>
                <a:gd name="T44" fmla="*/ 69 w 69"/>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25">
                  <a:moveTo>
                    <a:pt x="28" y="0"/>
                  </a:moveTo>
                  <a:lnTo>
                    <a:pt x="0" y="26"/>
                  </a:lnTo>
                  <a:lnTo>
                    <a:pt x="8" y="43"/>
                  </a:lnTo>
                  <a:lnTo>
                    <a:pt x="8" y="52"/>
                  </a:lnTo>
                  <a:lnTo>
                    <a:pt x="0" y="50"/>
                  </a:lnTo>
                  <a:lnTo>
                    <a:pt x="0" y="71"/>
                  </a:lnTo>
                  <a:lnTo>
                    <a:pt x="12" y="71"/>
                  </a:lnTo>
                  <a:lnTo>
                    <a:pt x="21" y="90"/>
                  </a:lnTo>
                  <a:lnTo>
                    <a:pt x="19" y="106"/>
                  </a:lnTo>
                  <a:lnTo>
                    <a:pt x="35" y="124"/>
                  </a:lnTo>
                  <a:lnTo>
                    <a:pt x="68" y="75"/>
                  </a:lnTo>
                  <a:lnTo>
                    <a:pt x="62" y="26"/>
                  </a:lnTo>
                  <a:lnTo>
                    <a:pt x="39" y="7"/>
                  </a:lnTo>
                  <a:lnTo>
                    <a:pt x="28" y="0"/>
                  </a:lnTo>
                </a:path>
              </a:pathLst>
            </a:custGeom>
            <a:solidFill>
              <a:srgbClr val="FF0000"/>
            </a:solidFill>
            <a:ln w="12700" cap="rnd">
              <a:solidFill>
                <a:srgbClr val="000000"/>
              </a:solidFill>
              <a:round/>
              <a:headEnd type="none" w="sm" len="sm"/>
              <a:tailEnd type="none" w="sm" len="sm"/>
            </a:ln>
          </p:spPr>
          <p:txBody>
            <a:bodyPr lIns="61544" tIns="30772" rIns="61544" bIns="30772"/>
            <a:lstStyle/>
            <a:p>
              <a:endParaRPr lang="en-US" dirty="0"/>
            </a:p>
          </p:txBody>
        </p:sp>
        <p:sp>
          <p:nvSpPr>
            <p:cNvPr id="74" name="Text Box 280"/>
            <p:cNvSpPr txBox="1">
              <a:spLocks noChangeArrowheads="1"/>
            </p:cNvSpPr>
            <p:nvPr/>
          </p:nvSpPr>
          <p:spPr bwMode="auto">
            <a:xfrm>
              <a:off x="1993528" y="4328565"/>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Korea</a:t>
              </a:r>
            </a:p>
          </p:txBody>
        </p:sp>
        <p:sp>
          <p:nvSpPr>
            <p:cNvPr id="75" name="Text Box 70"/>
            <p:cNvSpPr txBox="1">
              <a:spLocks noChangeArrowheads="1"/>
            </p:cNvSpPr>
            <p:nvPr/>
          </p:nvSpPr>
          <p:spPr bwMode="black">
            <a:xfrm>
              <a:off x="3494574" y="3183855"/>
              <a:ext cx="5873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Carson</a:t>
              </a:r>
            </a:p>
          </p:txBody>
        </p:sp>
        <p:sp>
          <p:nvSpPr>
            <p:cNvPr id="76" name="Text Box 120"/>
            <p:cNvSpPr txBox="1">
              <a:spLocks noChangeArrowheads="1"/>
            </p:cNvSpPr>
            <p:nvPr/>
          </p:nvSpPr>
          <p:spPr bwMode="auto">
            <a:xfrm>
              <a:off x="5093533" y="5043799"/>
              <a:ext cx="60057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Germany</a:t>
              </a:r>
            </a:p>
          </p:txBody>
        </p:sp>
        <p:sp>
          <p:nvSpPr>
            <p:cNvPr id="77" name="Text Box 252"/>
            <p:cNvSpPr txBox="1">
              <a:spLocks noChangeArrowheads="1"/>
            </p:cNvSpPr>
            <p:nvPr/>
          </p:nvSpPr>
          <p:spPr bwMode="auto">
            <a:xfrm>
              <a:off x="5612451" y="4926729"/>
              <a:ext cx="42838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Italy</a:t>
              </a:r>
            </a:p>
          </p:txBody>
        </p:sp>
        <p:sp>
          <p:nvSpPr>
            <p:cNvPr id="78" name="Text Box 54"/>
            <p:cNvSpPr txBox="1">
              <a:spLocks noChangeArrowheads="1"/>
            </p:cNvSpPr>
            <p:nvPr/>
          </p:nvSpPr>
          <p:spPr bwMode="black">
            <a:xfrm>
              <a:off x="5049678" y="3719738"/>
              <a:ext cx="535220"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Benning</a:t>
              </a:r>
            </a:p>
          </p:txBody>
        </p:sp>
        <p:sp>
          <p:nvSpPr>
            <p:cNvPr id="79" name="Text Box 62"/>
            <p:cNvSpPr txBox="1">
              <a:spLocks noChangeArrowheads="1"/>
            </p:cNvSpPr>
            <p:nvPr/>
          </p:nvSpPr>
          <p:spPr bwMode="black">
            <a:xfrm>
              <a:off x="5066142" y="3410939"/>
              <a:ext cx="689916"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Campbell</a:t>
              </a:r>
            </a:p>
          </p:txBody>
        </p:sp>
        <p:sp>
          <p:nvSpPr>
            <p:cNvPr id="81" name="AutoShape 329"/>
            <p:cNvSpPr>
              <a:spLocks noChangeArrowheads="1"/>
            </p:cNvSpPr>
            <p:nvPr/>
          </p:nvSpPr>
          <p:spPr bwMode="auto">
            <a:xfrm>
              <a:off x="4926240" y="4397440"/>
              <a:ext cx="947442" cy="368761"/>
            </a:xfrm>
            <a:prstGeom prst="wedgeRectCallout">
              <a:avLst>
                <a:gd name="adj1" fmla="val 24300"/>
                <a:gd name="adj2" fmla="val -19885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SOUTHEAST</a:t>
              </a:r>
            </a:p>
            <a:p>
              <a:pPr algn="ctr" eaLnBrk="1" hangingPunct="1"/>
              <a:r>
                <a:rPr lang="en-US" altLang="en-US" sz="750" b="1" dirty="0">
                  <a:solidFill>
                    <a:srgbClr val="000000"/>
                  </a:solidFill>
                </a:rPr>
                <a:t> SFC Covarrubias 79R </a:t>
              </a:r>
            </a:p>
          </p:txBody>
        </p:sp>
        <p:sp>
          <p:nvSpPr>
            <p:cNvPr id="80" name="AutoShape 327"/>
            <p:cNvSpPr>
              <a:spLocks noChangeArrowheads="1"/>
            </p:cNvSpPr>
            <p:nvPr/>
          </p:nvSpPr>
          <p:spPr bwMode="auto">
            <a:xfrm>
              <a:off x="7192313" y="3109521"/>
              <a:ext cx="899843" cy="470690"/>
            </a:xfrm>
            <a:prstGeom prst="wedgeRectCallout">
              <a:avLst>
                <a:gd name="adj1" fmla="val -158244"/>
                <a:gd name="adj2" fmla="val 5528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EAST</a:t>
              </a:r>
              <a:r>
                <a:rPr lang="en-US" altLang="en-US" sz="750" b="1" dirty="0">
                  <a:solidFill>
                    <a:srgbClr val="000000"/>
                  </a:solidFill>
                </a:rPr>
                <a:t> </a:t>
              </a:r>
            </a:p>
            <a:p>
              <a:pPr algn="ctr" eaLnBrk="1" hangingPunct="1"/>
              <a:r>
                <a:rPr lang="en-US" altLang="en-US" sz="750" b="1" dirty="0">
                  <a:solidFill>
                    <a:srgbClr val="000000"/>
                  </a:solidFill>
                </a:rPr>
                <a:t>CW3 Rodriguez 914A</a:t>
              </a:r>
            </a:p>
            <a:p>
              <a:pPr algn="ctr" eaLnBrk="1" hangingPunct="1"/>
              <a:r>
                <a:rPr lang="en-US" altLang="en-US" sz="750" b="1" dirty="0">
                  <a:solidFill>
                    <a:srgbClr val="000000"/>
                  </a:solidFill>
                </a:rPr>
                <a:t>WO1 Paige 351L</a:t>
              </a:r>
            </a:p>
            <a:p>
              <a:pPr algn="ctr" eaLnBrk="1" hangingPunct="1"/>
              <a:r>
                <a:rPr lang="en-US" altLang="en-US" sz="750" b="1" dirty="0">
                  <a:solidFill>
                    <a:srgbClr val="000000"/>
                  </a:solidFill>
                </a:rPr>
                <a:t>SSG Rotz 35F</a:t>
              </a:r>
            </a:p>
          </p:txBody>
        </p:sp>
        <p:sp>
          <p:nvSpPr>
            <p:cNvPr id="82" name="AutoShape 324"/>
            <p:cNvSpPr>
              <a:spLocks noChangeArrowheads="1"/>
            </p:cNvSpPr>
            <p:nvPr/>
          </p:nvSpPr>
          <p:spPr bwMode="auto">
            <a:xfrm>
              <a:off x="4415828" y="2673277"/>
              <a:ext cx="787974" cy="437453"/>
            </a:xfrm>
            <a:prstGeom prst="wedgeRectCallout">
              <a:avLst>
                <a:gd name="adj1" fmla="val 64242"/>
                <a:gd name="adj2" fmla="val 12016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CENTRAL</a:t>
              </a:r>
              <a:endParaRPr lang="en-US" altLang="en-US" sz="750" b="1" dirty="0">
                <a:solidFill>
                  <a:srgbClr val="000000"/>
                </a:solidFill>
              </a:endParaRPr>
            </a:p>
            <a:p>
              <a:pPr algn="ctr" eaLnBrk="1" hangingPunct="1"/>
              <a:r>
                <a:rPr lang="en-US" altLang="en-US" sz="750" b="1" dirty="0">
                  <a:solidFill>
                    <a:srgbClr val="000000"/>
                  </a:solidFill>
                </a:rPr>
                <a:t>CW3 Cox 420A</a:t>
              </a:r>
            </a:p>
            <a:p>
              <a:pPr algn="ctr" eaLnBrk="1" hangingPunct="1"/>
              <a:endParaRPr lang="en-US" altLang="en-US" sz="750" b="1" dirty="0">
                <a:solidFill>
                  <a:srgbClr val="000000"/>
                </a:solidFill>
              </a:endParaRPr>
            </a:p>
          </p:txBody>
        </p:sp>
        <p:sp>
          <p:nvSpPr>
            <p:cNvPr id="83" name="AutoShape 69"/>
            <p:cNvSpPr>
              <a:spLocks noChangeArrowheads="1"/>
            </p:cNvSpPr>
            <p:nvPr/>
          </p:nvSpPr>
          <p:spPr bwMode="black">
            <a:xfrm>
              <a:off x="5334984" y="5197015"/>
              <a:ext cx="88167" cy="75686"/>
            </a:xfrm>
            <a:custGeom>
              <a:avLst/>
              <a:gdLst>
                <a:gd name="T0" fmla="*/ 13482 w 149225"/>
                <a:gd name="T1" fmla="*/ 0 h 128587"/>
                <a:gd name="T2" fmla="*/ 0 w 149225"/>
                <a:gd name="T3" fmla="*/ 6631 h 128587"/>
                <a:gd name="T4" fmla="*/ 5150 w 149225"/>
                <a:gd name="T5" fmla="*/ 17364 h 128587"/>
                <a:gd name="T6" fmla="*/ 21816 w 149225"/>
                <a:gd name="T7" fmla="*/ 17364 h 128587"/>
                <a:gd name="T8" fmla="*/ 26965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4" name="AutoShape 66"/>
            <p:cNvSpPr>
              <a:spLocks noChangeArrowheads="1"/>
            </p:cNvSpPr>
            <p:nvPr/>
          </p:nvSpPr>
          <p:spPr bwMode="black">
            <a:xfrm>
              <a:off x="3726223" y="3858947"/>
              <a:ext cx="93524" cy="92378"/>
            </a:xfrm>
            <a:custGeom>
              <a:avLst/>
              <a:gdLst>
                <a:gd name="T0" fmla="*/ 13481 w 149225"/>
                <a:gd name="T1" fmla="*/ 0 h 128587"/>
                <a:gd name="T2" fmla="*/ 0 w 149225"/>
                <a:gd name="T3" fmla="*/ 5229 h 128587"/>
                <a:gd name="T4" fmla="*/ 5150 w 149225"/>
                <a:gd name="T5" fmla="*/ 13690 h 128587"/>
                <a:gd name="T6" fmla="*/ 21813 w 149225"/>
                <a:gd name="T7" fmla="*/ 13690 h 128587"/>
                <a:gd name="T8" fmla="*/ 26964 w 149225"/>
                <a:gd name="T9" fmla="*/ 5229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5" name="Text Box 71"/>
            <p:cNvSpPr txBox="1">
              <a:spLocks noChangeArrowheads="1"/>
            </p:cNvSpPr>
            <p:nvPr/>
          </p:nvSpPr>
          <p:spPr bwMode="black">
            <a:xfrm>
              <a:off x="3760774" y="3846874"/>
              <a:ext cx="48633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Bliss</a:t>
              </a:r>
            </a:p>
          </p:txBody>
        </p:sp>
        <p:sp>
          <p:nvSpPr>
            <p:cNvPr id="86" name="AutoShape 328"/>
            <p:cNvSpPr>
              <a:spLocks noChangeArrowheads="1"/>
            </p:cNvSpPr>
            <p:nvPr/>
          </p:nvSpPr>
          <p:spPr bwMode="auto">
            <a:xfrm>
              <a:off x="3681620" y="4539468"/>
              <a:ext cx="983296" cy="654459"/>
            </a:xfrm>
            <a:prstGeom prst="wedgeRectCallout">
              <a:avLst>
                <a:gd name="adj1" fmla="val 18304"/>
                <a:gd name="adj2" fmla="val -12455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SOUTHWEST</a:t>
              </a:r>
            </a:p>
            <a:p>
              <a:pPr algn="ctr" eaLnBrk="1" hangingPunct="1"/>
              <a:r>
                <a:rPr lang="en-US" altLang="en-US" sz="750" b="1" dirty="0">
                  <a:solidFill>
                    <a:srgbClr val="000000"/>
                  </a:solidFill>
                </a:rPr>
                <a:t>CW3 Polite 120A  </a:t>
              </a:r>
            </a:p>
            <a:p>
              <a:pPr algn="ctr" eaLnBrk="1" hangingPunct="1"/>
              <a:r>
                <a:rPr lang="en-US" altLang="en-US" sz="750" b="1" dirty="0">
                  <a:solidFill>
                    <a:srgbClr val="000000"/>
                  </a:solidFill>
                </a:rPr>
                <a:t>SFC Robinson 79R</a:t>
              </a:r>
            </a:p>
            <a:p>
              <a:pPr algn="ctr" eaLnBrk="1" hangingPunct="1"/>
              <a:r>
                <a:rPr lang="en-US" altLang="en-US" sz="750" b="1" dirty="0">
                  <a:solidFill>
                    <a:srgbClr val="000000"/>
                  </a:solidFill>
                </a:rPr>
                <a:t>SFC Wahl 42A</a:t>
              </a:r>
            </a:p>
          </p:txBody>
        </p:sp>
        <p:sp>
          <p:nvSpPr>
            <p:cNvPr id="87" name="Text Box 211"/>
            <p:cNvSpPr txBox="1">
              <a:spLocks noChangeArrowheads="1"/>
            </p:cNvSpPr>
            <p:nvPr/>
          </p:nvSpPr>
          <p:spPr bwMode="black">
            <a:xfrm>
              <a:off x="1289853" y="1665543"/>
              <a:ext cx="55078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Alaska</a:t>
              </a:r>
            </a:p>
          </p:txBody>
        </p:sp>
        <p:pic>
          <p:nvPicPr>
            <p:cNvPr id="88" name="Picture 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451168" y="4976730"/>
              <a:ext cx="597461" cy="551873"/>
            </a:xfrm>
            <a:prstGeom prst="rect">
              <a:avLst/>
            </a:prstGeom>
            <a:solidFill>
              <a:schemeClr val="tx1">
                <a:lumMod val="65000"/>
                <a:lumOff val="35000"/>
              </a:schemeClr>
            </a:solidFill>
            <a:ln>
              <a:noFill/>
            </a:ln>
          </p:spPr>
        </p:pic>
        <p:sp>
          <p:nvSpPr>
            <p:cNvPr id="89" name="Text Box 70"/>
            <p:cNvSpPr txBox="1">
              <a:spLocks noChangeArrowheads="1"/>
            </p:cNvSpPr>
            <p:nvPr/>
          </p:nvSpPr>
          <p:spPr bwMode="black">
            <a:xfrm>
              <a:off x="6467896" y="5193929"/>
              <a:ext cx="62419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solidFill>
                    <a:srgbClr val="000000"/>
                  </a:solidFill>
                </a:rPr>
                <a:t>CENTCOM</a:t>
              </a:r>
            </a:p>
          </p:txBody>
        </p:sp>
        <p:sp>
          <p:nvSpPr>
            <p:cNvPr id="90" name="AutoShape 327"/>
            <p:cNvSpPr>
              <a:spLocks noChangeArrowheads="1"/>
            </p:cNvSpPr>
            <p:nvPr/>
          </p:nvSpPr>
          <p:spPr bwMode="auto">
            <a:xfrm>
              <a:off x="6544946" y="3989387"/>
              <a:ext cx="1103516" cy="390411"/>
            </a:xfrm>
            <a:prstGeom prst="wedgeRectCallout">
              <a:avLst>
                <a:gd name="adj1" fmla="val -79520"/>
                <a:gd name="adj2" fmla="val -13919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Company HQ</a:t>
              </a:r>
            </a:p>
            <a:p>
              <a:pPr algn="ctr" eaLnBrk="1" hangingPunct="1"/>
              <a:r>
                <a:rPr lang="en-US" altLang="en-US" sz="750" b="1" dirty="0">
                  <a:solidFill>
                    <a:srgbClr val="000000"/>
                  </a:solidFill>
                </a:rPr>
                <a:t>CDR - CW4 Frye 120A</a:t>
              </a:r>
            </a:p>
            <a:p>
              <a:pPr algn="ctr" eaLnBrk="1" hangingPunct="1"/>
              <a:r>
                <a:rPr lang="en-US" altLang="en-US" sz="750" b="1" dirty="0">
                  <a:solidFill>
                    <a:srgbClr val="000000"/>
                  </a:solidFill>
                </a:rPr>
                <a:t>1SG – 1SG Swiger 79R</a:t>
              </a:r>
            </a:p>
            <a:p>
              <a:pPr algn="ctr" eaLnBrk="1" hangingPunct="1"/>
              <a:endParaRPr lang="en-US" altLang="en-US" sz="750" b="1" dirty="0">
                <a:solidFill>
                  <a:srgbClr val="000000"/>
                </a:solidFill>
              </a:endParaRPr>
            </a:p>
          </p:txBody>
        </p:sp>
        <p:sp>
          <p:nvSpPr>
            <p:cNvPr id="91" name="AutoShape 321"/>
            <p:cNvSpPr>
              <a:spLocks noChangeArrowheads="1"/>
            </p:cNvSpPr>
            <p:nvPr/>
          </p:nvSpPr>
          <p:spPr bwMode="auto">
            <a:xfrm>
              <a:off x="1831705" y="1225740"/>
              <a:ext cx="751431" cy="574761"/>
            </a:xfrm>
            <a:prstGeom prst="wedgeRectCallout">
              <a:avLst>
                <a:gd name="adj1" fmla="val 13807"/>
                <a:gd name="adj2" fmla="val 12800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WEST</a:t>
              </a:r>
              <a:endParaRPr lang="en-US" altLang="en-US" sz="750" b="1" dirty="0">
                <a:solidFill>
                  <a:srgbClr val="000000"/>
                </a:solidFill>
              </a:endParaRPr>
            </a:p>
            <a:p>
              <a:pPr algn="ctr" eaLnBrk="1" hangingPunct="1"/>
              <a:r>
                <a:rPr lang="en-US" altLang="en-US" sz="750" b="1" dirty="0">
                  <a:solidFill>
                    <a:srgbClr val="000000"/>
                  </a:solidFill>
                </a:rPr>
                <a:t>SFC Lermy </a:t>
              </a:r>
              <a:r>
                <a:rPr lang="en-US" altLang="en-US" sz="750" b="1" dirty="0" err="1">
                  <a:solidFill>
                    <a:srgbClr val="000000"/>
                  </a:solidFill>
                </a:rPr>
                <a:t>79R</a:t>
              </a:r>
              <a:endParaRPr lang="en-US" altLang="en-US" sz="750" b="1" dirty="0">
                <a:solidFill>
                  <a:srgbClr val="000000"/>
                </a:solidFill>
              </a:endParaRPr>
            </a:p>
            <a:p>
              <a:pPr algn="ctr" eaLnBrk="1" hangingPunct="1"/>
              <a:r>
                <a:rPr lang="en-US" altLang="en-US" sz="750" b="1" dirty="0">
                  <a:solidFill>
                    <a:srgbClr val="000000"/>
                  </a:solidFill>
                </a:rPr>
                <a:t>SFC Wold 25H</a:t>
              </a:r>
            </a:p>
            <a:p>
              <a:pPr algn="ctr" eaLnBrk="1" hangingPunct="1"/>
              <a:r>
                <a:rPr lang="en-US" altLang="en-US" sz="750" b="1" dirty="0">
                  <a:solidFill>
                    <a:srgbClr val="000000"/>
                  </a:solidFill>
                </a:rPr>
                <a:t>SSG Bado 91C</a:t>
              </a:r>
            </a:p>
          </p:txBody>
        </p:sp>
        <p:sp>
          <p:nvSpPr>
            <p:cNvPr id="92" name="Text Box 280"/>
            <p:cNvSpPr txBox="1">
              <a:spLocks noChangeArrowheads="1"/>
            </p:cNvSpPr>
            <p:nvPr/>
          </p:nvSpPr>
          <p:spPr bwMode="auto">
            <a:xfrm>
              <a:off x="2372646" y="4513221"/>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Japan</a:t>
              </a:r>
            </a:p>
          </p:txBody>
        </p:sp>
        <p:sp>
          <p:nvSpPr>
            <p:cNvPr id="93" name="AutoShape 53"/>
            <p:cNvSpPr>
              <a:spLocks noChangeArrowheads="1"/>
            </p:cNvSpPr>
            <p:nvPr/>
          </p:nvSpPr>
          <p:spPr bwMode="black">
            <a:xfrm>
              <a:off x="4582147" y="353555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94" name="Text Box 72"/>
            <p:cNvSpPr txBox="1">
              <a:spLocks noChangeArrowheads="1"/>
            </p:cNvSpPr>
            <p:nvPr/>
          </p:nvSpPr>
          <p:spPr bwMode="black">
            <a:xfrm>
              <a:off x="4222802" y="3485277"/>
              <a:ext cx="402979"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Sill</a:t>
              </a:r>
            </a:p>
          </p:txBody>
        </p:sp>
        <p:sp>
          <p:nvSpPr>
            <p:cNvPr id="112" name="AutoShape 61"/>
            <p:cNvSpPr>
              <a:spLocks noChangeArrowheads="1"/>
            </p:cNvSpPr>
            <p:nvPr/>
          </p:nvSpPr>
          <p:spPr bwMode="black">
            <a:xfrm>
              <a:off x="6341609" y="3111730"/>
              <a:ext cx="99474" cy="75518"/>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sp>
          <p:nvSpPr>
            <p:cNvPr id="96" name="AutoShape 327"/>
            <p:cNvSpPr>
              <a:spLocks noChangeArrowheads="1"/>
            </p:cNvSpPr>
            <p:nvPr/>
          </p:nvSpPr>
          <p:spPr bwMode="auto">
            <a:xfrm>
              <a:off x="7192313" y="2622046"/>
              <a:ext cx="886221" cy="442549"/>
            </a:xfrm>
            <a:prstGeom prst="wedgeRectCallout">
              <a:avLst>
                <a:gd name="adj1" fmla="val -144503"/>
                <a:gd name="adj2" fmla="val 91269"/>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NORTHEAST</a:t>
              </a:r>
              <a:endParaRPr lang="en-US" altLang="en-US" sz="750" b="1" dirty="0">
                <a:solidFill>
                  <a:srgbClr val="000000"/>
                </a:solidFill>
              </a:endParaRPr>
            </a:p>
            <a:p>
              <a:pPr algn="ctr" eaLnBrk="1" hangingPunct="1"/>
              <a:r>
                <a:rPr lang="en-US" altLang="en-US" sz="750" b="1" dirty="0">
                  <a:solidFill>
                    <a:srgbClr val="000000"/>
                  </a:solidFill>
                </a:rPr>
                <a:t>CW2 McNair 920A</a:t>
              </a:r>
            </a:p>
            <a:p>
              <a:pPr algn="ctr" eaLnBrk="1" hangingPunct="1"/>
              <a:r>
                <a:rPr lang="en-US" altLang="en-US" sz="750" b="1" dirty="0">
                  <a:solidFill>
                    <a:srgbClr val="000000"/>
                  </a:solidFill>
                </a:rPr>
                <a:t>SFC Walker 79R</a:t>
              </a:r>
            </a:p>
            <a:p>
              <a:pPr algn="ctr" eaLnBrk="1" hangingPunct="1"/>
              <a:r>
                <a:rPr lang="en-US" altLang="en-US" sz="750" b="1" dirty="0">
                  <a:solidFill>
                    <a:srgbClr val="000000"/>
                  </a:solidFill>
                </a:rPr>
                <a:t>SSG </a:t>
              </a:r>
              <a:r>
                <a:rPr lang="en-US" altLang="en-US" sz="750" b="1" dirty="0" err="1">
                  <a:solidFill>
                    <a:srgbClr val="000000"/>
                  </a:solidFill>
                </a:rPr>
                <a:t>Mcdonald</a:t>
              </a:r>
              <a:r>
                <a:rPr lang="en-US" altLang="en-US" sz="750" b="1">
                  <a:solidFill>
                    <a:srgbClr val="000000"/>
                  </a:solidFill>
                </a:rPr>
                <a:t> 35M</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98" name="AutoShape 327"/>
            <p:cNvSpPr>
              <a:spLocks noChangeArrowheads="1"/>
            </p:cNvSpPr>
            <p:nvPr/>
          </p:nvSpPr>
          <p:spPr bwMode="auto">
            <a:xfrm>
              <a:off x="4133364" y="5627463"/>
              <a:ext cx="1013357" cy="368761"/>
            </a:xfrm>
            <a:prstGeom prst="wedgeRectCallout">
              <a:avLst>
                <a:gd name="adj1" fmla="val 70290"/>
                <a:gd name="adj2" fmla="val -153005"/>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EUCOM</a:t>
              </a:r>
            </a:p>
            <a:p>
              <a:pPr algn="ctr" eaLnBrk="1" hangingPunct="1"/>
              <a:r>
                <a:rPr lang="en-US" altLang="en-US" sz="750" b="1" dirty="0">
                  <a:solidFill>
                    <a:srgbClr val="000000"/>
                  </a:solidFill>
                </a:rPr>
                <a:t>CW2 Lucio 153A</a:t>
              </a:r>
            </a:p>
            <a:p>
              <a:pPr algn="ctr" eaLnBrk="1" hangingPunct="1"/>
              <a:r>
                <a:rPr lang="en-US" altLang="en-US" sz="750" b="1" dirty="0">
                  <a:solidFill>
                    <a:srgbClr val="000000"/>
                  </a:solidFill>
                </a:rPr>
                <a:t>SFC Greenwood 79R</a:t>
              </a:r>
            </a:p>
          </p:txBody>
        </p:sp>
        <p:sp>
          <p:nvSpPr>
            <p:cNvPr id="99" name="Freeform 98"/>
            <p:cNvSpPr/>
            <p:nvPr/>
          </p:nvSpPr>
          <p:spPr>
            <a:xfrm>
              <a:off x="6020753" y="3188970"/>
              <a:ext cx="371475" cy="185738"/>
            </a:xfrm>
            <a:custGeom>
              <a:avLst/>
              <a:gdLst>
                <a:gd name="connsiteX0" fmla="*/ 316230 w 495300"/>
                <a:gd name="connsiteY0" fmla="*/ 0 h 247650"/>
                <a:gd name="connsiteX1" fmla="*/ 53340 w 495300"/>
                <a:gd name="connsiteY1" fmla="*/ 80010 h 247650"/>
                <a:gd name="connsiteX2" fmla="*/ 0 w 495300"/>
                <a:gd name="connsiteY2" fmla="*/ 190500 h 247650"/>
                <a:gd name="connsiteX3" fmla="*/ 434340 w 495300"/>
                <a:gd name="connsiteY3" fmla="*/ 247650 h 247650"/>
                <a:gd name="connsiteX4" fmla="*/ 495300 w 495300"/>
                <a:gd name="connsiteY4" fmla="*/ 171450 h 247650"/>
                <a:gd name="connsiteX5" fmla="*/ 361950 w 495300"/>
                <a:gd name="connsiteY5" fmla="*/ 144780 h 247650"/>
                <a:gd name="connsiteX6" fmla="*/ 316230 w 495300"/>
                <a:gd name="connsiteY6"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247650">
                  <a:moveTo>
                    <a:pt x="316230" y="0"/>
                  </a:moveTo>
                  <a:lnTo>
                    <a:pt x="53340" y="80010"/>
                  </a:lnTo>
                  <a:lnTo>
                    <a:pt x="0" y="190500"/>
                  </a:lnTo>
                  <a:lnTo>
                    <a:pt x="434340" y="247650"/>
                  </a:lnTo>
                  <a:lnTo>
                    <a:pt x="495300" y="171450"/>
                  </a:lnTo>
                  <a:lnTo>
                    <a:pt x="361950" y="144780"/>
                  </a:lnTo>
                  <a:lnTo>
                    <a:pt x="31623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0" name="Freeform 99"/>
            <p:cNvSpPr/>
            <p:nvPr/>
          </p:nvSpPr>
          <p:spPr>
            <a:xfrm>
              <a:off x="6066473" y="3137535"/>
              <a:ext cx="188595" cy="111443"/>
            </a:xfrm>
            <a:custGeom>
              <a:avLst/>
              <a:gdLst>
                <a:gd name="connsiteX0" fmla="*/ 140970 w 251460"/>
                <a:gd name="connsiteY0" fmla="*/ 0 h 148590"/>
                <a:gd name="connsiteX1" fmla="*/ 0 w 251460"/>
                <a:gd name="connsiteY1" fmla="*/ 68580 h 148590"/>
                <a:gd name="connsiteX2" fmla="*/ 0 w 251460"/>
                <a:gd name="connsiteY2" fmla="*/ 148590 h 148590"/>
                <a:gd name="connsiteX3" fmla="*/ 251460 w 251460"/>
                <a:gd name="connsiteY3" fmla="*/ 64770 h 148590"/>
                <a:gd name="connsiteX4" fmla="*/ 240030 w 251460"/>
                <a:gd name="connsiteY4" fmla="*/ 34290 h 148590"/>
                <a:gd name="connsiteX5" fmla="*/ 140970 w 251460"/>
                <a:gd name="connsiteY5"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148590">
                  <a:moveTo>
                    <a:pt x="140970" y="0"/>
                  </a:moveTo>
                  <a:lnTo>
                    <a:pt x="0" y="68580"/>
                  </a:lnTo>
                  <a:lnTo>
                    <a:pt x="0" y="148590"/>
                  </a:lnTo>
                  <a:lnTo>
                    <a:pt x="251460" y="64770"/>
                  </a:lnTo>
                  <a:lnTo>
                    <a:pt x="240030" y="34290"/>
                  </a:lnTo>
                  <a:lnTo>
                    <a:pt x="14097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1" name="AutoShape 69"/>
            <p:cNvSpPr>
              <a:spLocks noChangeArrowheads="1"/>
            </p:cNvSpPr>
            <p:nvPr/>
          </p:nvSpPr>
          <p:spPr bwMode="black">
            <a:xfrm>
              <a:off x="3328023" y="3850972"/>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2" name="Text Box 64"/>
            <p:cNvSpPr txBox="1">
              <a:spLocks noChangeArrowheads="1"/>
            </p:cNvSpPr>
            <p:nvPr/>
          </p:nvSpPr>
          <p:spPr bwMode="black">
            <a:xfrm>
              <a:off x="2998921" y="3708157"/>
              <a:ext cx="71556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Huachuca</a:t>
              </a:r>
            </a:p>
          </p:txBody>
        </p:sp>
        <p:sp>
          <p:nvSpPr>
            <p:cNvPr id="103" name="AutoShape 65"/>
            <p:cNvSpPr>
              <a:spLocks noChangeArrowheads="1"/>
            </p:cNvSpPr>
            <p:nvPr/>
          </p:nvSpPr>
          <p:spPr bwMode="black">
            <a:xfrm>
              <a:off x="5917350" y="3679735"/>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4" name="Text Box 70"/>
            <p:cNvSpPr txBox="1">
              <a:spLocks noChangeArrowheads="1"/>
            </p:cNvSpPr>
            <p:nvPr/>
          </p:nvSpPr>
          <p:spPr bwMode="black">
            <a:xfrm>
              <a:off x="5934615" y="3782995"/>
              <a:ext cx="6402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Jackson</a:t>
              </a:r>
            </a:p>
          </p:txBody>
        </p:sp>
        <p:sp>
          <p:nvSpPr>
            <p:cNvPr id="105" name="AutoShape 65"/>
            <p:cNvSpPr>
              <a:spLocks noChangeArrowheads="1"/>
            </p:cNvSpPr>
            <p:nvPr/>
          </p:nvSpPr>
          <p:spPr bwMode="black">
            <a:xfrm>
              <a:off x="2329387" y="3298049"/>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6" name="Text Box 70"/>
            <p:cNvSpPr txBox="1">
              <a:spLocks noChangeArrowheads="1"/>
            </p:cNvSpPr>
            <p:nvPr/>
          </p:nvSpPr>
          <p:spPr bwMode="black">
            <a:xfrm>
              <a:off x="2381203" y="3250487"/>
              <a:ext cx="29397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DLI</a:t>
              </a:r>
            </a:p>
          </p:txBody>
        </p:sp>
        <p:sp>
          <p:nvSpPr>
            <p:cNvPr id="107" name="AutoShape 65"/>
            <p:cNvSpPr>
              <a:spLocks noChangeArrowheads="1"/>
            </p:cNvSpPr>
            <p:nvPr/>
          </p:nvSpPr>
          <p:spPr bwMode="black">
            <a:xfrm>
              <a:off x="2786597" y="357935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8" name="Text Box 70"/>
            <p:cNvSpPr txBox="1">
              <a:spLocks noChangeArrowheads="1"/>
            </p:cNvSpPr>
            <p:nvPr/>
          </p:nvSpPr>
          <p:spPr bwMode="black">
            <a:xfrm>
              <a:off x="2527246" y="3534939"/>
              <a:ext cx="37704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NTC</a:t>
              </a:r>
            </a:p>
          </p:txBody>
        </p:sp>
        <p:sp>
          <p:nvSpPr>
            <p:cNvPr id="109" name="AutoShape 65"/>
            <p:cNvSpPr>
              <a:spLocks noChangeArrowheads="1"/>
            </p:cNvSpPr>
            <p:nvPr/>
          </p:nvSpPr>
          <p:spPr bwMode="black">
            <a:xfrm>
              <a:off x="4844247" y="393922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10" name="Text Box 64"/>
            <p:cNvSpPr txBox="1">
              <a:spLocks noChangeArrowheads="1"/>
            </p:cNvSpPr>
            <p:nvPr/>
          </p:nvSpPr>
          <p:spPr bwMode="black">
            <a:xfrm>
              <a:off x="4757555" y="3972586"/>
              <a:ext cx="383210"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Polk</a:t>
              </a:r>
            </a:p>
          </p:txBody>
        </p:sp>
        <p:sp>
          <p:nvSpPr>
            <p:cNvPr id="97" name="AutoShape 327"/>
            <p:cNvSpPr>
              <a:spLocks noChangeArrowheads="1"/>
            </p:cNvSpPr>
            <p:nvPr/>
          </p:nvSpPr>
          <p:spPr bwMode="auto">
            <a:xfrm>
              <a:off x="2268084" y="4886060"/>
              <a:ext cx="880044" cy="508016"/>
            </a:xfrm>
            <a:prstGeom prst="wedgeRectCallout">
              <a:avLst>
                <a:gd name="adj1" fmla="val 46692"/>
                <a:gd name="adj2" fmla="val -189968"/>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PACOM</a:t>
              </a:r>
            </a:p>
            <a:p>
              <a:pPr algn="ctr" eaLnBrk="1" hangingPunct="1"/>
              <a:r>
                <a:rPr lang="en-US" altLang="en-US" sz="750" b="1" dirty="0">
                  <a:solidFill>
                    <a:srgbClr val="000000"/>
                  </a:solidFill>
                </a:rPr>
                <a:t>CW3 Meyers  913A</a:t>
              </a:r>
            </a:p>
            <a:p>
              <a:pPr algn="ctr" eaLnBrk="1" hangingPunct="1"/>
              <a:r>
                <a:rPr lang="en-US" altLang="en-US" sz="750" b="1" dirty="0">
                  <a:solidFill>
                    <a:srgbClr val="000000"/>
                  </a:solidFill>
                </a:rPr>
                <a:t>SFC Horne 79R</a:t>
              </a:r>
            </a:p>
            <a:p>
              <a:pPr algn="ctr" eaLnBrk="1" hangingPunct="1"/>
              <a:r>
                <a:rPr lang="en-US" altLang="en-US" sz="750" b="1" dirty="0">
                  <a:solidFill>
                    <a:srgbClr val="000000"/>
                  </a:solidFill>
                </a:rPr>
                <a:t>SSG Gaston 42A</a:t>
              </a:r>
            </a:p>
            <a:p>
              <a:pPr algn="ctr" eaLnBrk="1" hangingPunct="1"/>
              <a:endParaRPr lang="en-US" altLang="en-US" sz="750" b="1" dirty="0">
                <a:solidFill>
                  <a:srgbClr val="000000"/>
                </a:solidFill>
              </a:endParaRPr>
            </a:p>
          </p:txBody>
        </p:sp>
        <p:sp>
          <p:nvSpPr>
            <p:cNvPr id="72" name="AutoShape 188"/>
            <p:cNvSpPr>
              <a:spLocks noChangeArrowheads="1"/>
            </p:cNvSpPr>
            <p:nvPr/>
          </p:nvSpPr>
          <p:spPr bwMode="black">
            <a:xfrm>
              <a:off x="3052359" y="4308317"/>
              <a:ext cx="91279" cy="71481"/>
            </a:xfrm>
            <a:custGeom>
              <a:avLst/>
              <a:gdLst>
                <a:gd name="T0" fmla="*/ 14708 w 153987"/>
                <a:gd name="T1" fmla="*/ 0 h 122237"/>
                <a:gd name="T2" fmla="*/ 0 w 153987"/>
                <a:gd name="T3" fmla="*/ 5643 h 122237"/>
                <a:gd name="T4" fmla="*/ 5618 w 153987"/>
                <a:gd name="T5" fmla="*/ 14776 h 122237"/>
                <a:gd name="T6" fmla="*/ 23799 w 153987"/>
                <a:gd name="T7" fmla="*/ 14776 h 122237"/>
                <a:gd name="T8" fmla="*/ 29417 w 153987"/>
                <a:gd name="T9" fmla="*/ 5643 h 122237"/>
                <a:gd name="T10" fmla="*/ 17694720 60000 65536"/>
                <a:gd name="T11" fmla="*/ 11796480 60000 65536"/>
                <a:gd name="T12" fmla="*/ 5898240 60000 65536"/>
                <a:gd name="T13" fmla="*/ 5898240 60000 65536"/>
                <a:gd name="T14" fmla="*/ 0 60000 65536"/>
                <a:gd name="T15" fmla="*/ 47585 w 153987"/>
                <a:gd name="T16" fmla="*/ 46691 h 122237"/>
                <a:gd name="T17" fmla="*/ 106402 w 153987"/>
                <a:gd name="T18" fmla="*/ 93380 h 122237"/>
              </a:gdLst>
              <a:ahLst/>
              <a:cxnLst>
                <a:cxn ang="T10">
                  <a:pos x="T0" y="T1"/>
                </a:cxn>
                <a:cxn ang="T11">
                  <a:pos x="T2" y="T3"/>
                </a:cxn>
                <a:cxn ang="T12">
                  <a:pos x="T4" y="T5"/>
                </a:cxn>
                <a:cxn ang="T13">
                  <a:pos x="T6" y="T7"/>
                </a:cxn>
                <a:cxn ang="T14">
                  <a:pos x="T8" y="T9"/>
                </a:cxn>
              </a:cxnLst>
              <a:rect l="T15" t="T16" r="T17" b="T18"/>
              <a:pathLst>
                <a:path w="153987" h="122237">
                  <a:moveTo>
                    <a:pt x="0" y="46690"/>
                  </a:moveTo>
                  <a:lnTo>
                    <a:pt x="58818" y="46691"/>
                  </a:lnTo>
                  <a:lnTo>
                    <a:pt x="76994" y="0"/>
                  </a:lnTo>
                  <a:lnTo>
                    <a:pt x="95169" y="46691"/>
                  </a:lnTo>
                  <a:lnTo>
                    <a:pt x="153987" y="46690"/>
                  </a:lnTo>
                  <a:lnTo>
                    <a:pt x="106402" y="75546"/>
                  </a:lnTo>
                  <a:lnTo>
                    <a:pt x="124578" y="122237"/>
                  </a:lnTo>
                  <a:lnTo>
                    <a:pt x="76994" y="93380"/>
                  </a:lnTo>
                  <a:lnTo>
                    <a:pt x="29409" y="122237"/>
                  </a:lnTo>
                  <a:lnTo>
                    <a:pt x="47585" y="75546"/>
                  </a:lnTo>
                  <a:lnTo>
                    <a:pt x="0" y="4669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71" name="AutoShape 124"/>
            <p:cNvSpPr>
              <a:spLocks noChangeArrowheads="1"/>
            </p:cNvSpPr>
            <p:nvPr/>
          </p:nvSpPr>
          <p:spPr bwMode="black">
            <a:xfrm>
              <a:off x="6126900" y="3451765"/>
              <a:ext cx="148331" cy="138920"/>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sp>
        <p:nvSpPr>
          <p:cNvPr id="117" name="Text Box 73">
            <a:extLst>
              <a:ext uri="{FF2B5EF4-FFF2-40B4-BE49-F238E27FC236}">
                <a16:creationId xmlns:a16="http://schemas.microsoft.com/office/drawing/2014/main" id="{64FB6581-7191-CDB5-7FAE-5D849E67D917}"/>
              </a:ext>
            </a:extLst>
          </p:cNvPr>
          <p:cNvSpPr txBox="1">
            <a:spLocks noChangeArrowheads="1"/>
          </p:cNvSpPr>
          <p:nvPr/>
        </p:nvSpPr>
        <p:spPr bwMode="black">
          <a:xfrm>
            <a:off x="6705600" y="3141207"/>
            <a:ext cx="582516"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Belvoir</a:t>
            </a:r>
          </a:p>
        </p:txBody>
      </p:sp>
      <p:sp>
        <p:nvSpPr>
          <p:cNvPr id="118" name="Title 1">
            <a:extLst>
              <a:ext uri="{FF2B5EF4-FFF2-40B4-BE49-F238E27FC236}">
                <a16:creationId xmlns:a16="http://schemas.microsoft.com/office/drawing/2014/main" id="{4A1C0BB6-9E1B-0850-CF34-86CECA3E5A70}"/>
              </a:ext>
            </a:extLst>
          </p:cNvPr>
          <p:cNvSpPr>
            <a:spLocks noGrp="1"/>
          </p:cNvSpPr>
          <p:nvPr>
            <p:ph type="title"/>
          </p:nvPr>
        </p:nvSpPr>
        <p:spPr>
          <a:xfrm>
            <a:off x="-152400" y="304800"/>
            <a:ext cx="9144000" cy="1143000"/>
          </a:xfrm>
        </p:spPr>
        <p:txBody>
          <a:bodyPr/>
          <a:lstStyle/>
          <a:p>
            <a:r>
              <a:rPr lang="en-US" sz="4400" dirty="0"/>
              <a:t>Warrant Officer Recruiting Company </a:t>
            </a:r>
          </a:p>
        </p:txBody>
      </p:sp>
    </p:spTree>
    <p:extLst>
      <p:ext uri="{BB962C8B-B14F-4D97-AF65-F5344CB8AC3E}">
        <p14:creationId xmlns:p14="http://schemas.microsoft.com/office/powerpoint/2010/main" val="213473313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166" y="1120944"/>
            <a:ext cx="4101405" cy="4138060"/>
          </a:xfrm>
          <a:prstGeom prst="rect">
            <a:avLst/>
          </a:prstGeom>
        </p:spPr>
      </p:pic>
      <p:sp>
        <p:nvSpPr>
          <p:cNvPr id="5" name="TextBox 4"/>
          <p:cNvSpPr txBox="1"/>
          <p:nvPr/>
        </p:nvSpPr>
        <p:spPr>
          <a:xfrm>
            <a:off x="0" y="5268235"/>
            <a:ext cx="9144000" cy="1200329"/>
          </a:xfrm>
          <a:prstGeom prst="rect">
            <a:avLst/>
          </a:prstGeom>
          <a:noFill/>
        </p:spPr>
        <p:txBody>
          <a:bodyPr wrap="square" rtlCol="0">
            <a:spAutoFit/>
          </a:bodyPr>
          <a:lstStyle/>
          <a:p>
            <a:pPr algn="ctr"/>
            <a:r>
              <a:rPr lang="en-US" sz="3600" dirty="0">
                <a:latin typeface="+mn-lt"/>
              </a:rPr>
              <a:t>www.gowarrantnow.com</a:t>
            </a:r>
          </a:p>
          <a:p>
            <a:pPr algn="ctr"/>
            <a:r>
              <a:rPr lang="en-US" sz="3600" dirty="0">
                <a:latin typeface="+mn-lt"/>
              </a:rPr>
              <a:t>https://www.facebook.com/GoWarrant/</a:t>
            </a:r>
          </a:p>
        </p:txBody>
      </p:sp>
      <p:sp>
        <p:nvSpPr>
          <p:cNvPr id="2" name="Title 1">
            <a:extLst>
              <a:ext uri="{FF2B5EF4-FFF2-40B4-BE49-F238E27FC236}">
                <a16:creationId xmlns:a16="http://schemas.microsoft.com/office/drawing/2014/main" id="{801A86D6-D066-F571-EF5D-116F3371A056}"/>
              </a:ext>
            </a:extLst>
          </p:cNvPr>
          <p:cNvSpPr>
            <a:spLocks noGrp="1"/>
          </p:cNvSpPr>
          <p:nvPr>
            <p:ph type="title"/>
          </p:nvPr>
        </p:nvSpPr>
        <p:spPr>
          <a:xfrm>
            <a:off x="0" y="0"/>
            <a:ext cx="9144000" cy="1143000"/>
          </a:xfrm>
        </p:spPr>
        <p:txBody>
          <a:bodyPr/>
          <a:lstStyle/>
          <a:p>
            <a:r>
              <a:rPr lang="en-US" sz="6000" dirty="0"/>
              <a:t>Questions</a:t>
            </a:r>
          </a:p>
        </p:txBody>
      </p:sp>
    </p:spTree>
    <p:extLst>
      <p:ext uri="{BB962C8B-B14F-4D97-AF65-F5344CB8AC3E}">
        <p14:creationId xmlns:p14="http://schemas.microsoft.com/office/powerpoint/2010/main" val="162916383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Define a Warrant Officer</a:t>
            </a:r>
            <a:br>
              <a:rPr lang="en-US" b="1" dirty="0"/>
            </a:br>
            <a:r>
              <a:rPr lang="en-US" sz="3200" b="1" dirty="0"/>
              <a:t>DA Pam 600 - 3</a:t>
            </a:r>
          </a:p>
        </p:txBody>
      </p:sp>
      <p:sp>
        <p:nvSpPr>
          <p:cNvPr id="4" name="Rectangle 61"/>
          <p:cNvSpPr>
            <a:spLocks noChangeArrowheads="1"/>
          </p:cNvSpPr>
          <p:nvPr/>
        </p:nvSpPr>
        <p:spPr bwMode="auto">
          <a:xfrm>
            <a:off x="0" y="1256886"/>
            <a:ext cx="9143999" cy="2180496"/>
          </a:xfrm>
          <a:prstGeom prst="rect">
            <a:avLst/>
          </a:prstGeom>
          <a:noFill/>
          <a:ln w="9525">
            <a:noFill/>
            <a:miter lim="800000"/>
            <a:headEnd/>
            <a:tailEnd/>
          </a:ln>
        </p:spPr>
        <p:txBody>
          <a:bodyPr/>
          <a:lstStyle/>
          <a:p>
            <a:pPr algn="ctr" eaLnBrk="0" hangingPunct="0">
              <a:spcBef>
                <a:spcPct val="20000"/>
              </a:spcBef>
              <a:buClr>
                <a:srgbClr val="FF9933"/>
              </a:buClr>
              <a:buFont typeface="Wingdings" pitchFamily="2" charset="2"/>
              <a:buNone/>
            </a:pPr>
            <a:r>
              <a:rPr lang="en-US" sz="2000" b="1" dirty="0">
                <a:latin typeface="+mn-lt"/>
              </a:rPr>
              <a:t> </a:t>
            </a:r>
            <a:r>
              <a:rPr lang="en-US" sz="2000" dirty="0">
                <a:latin typeface="+mn-lt"/>
              </a:rPr>
              <a:t>The Army Warrant Officer</a:t>
            </a:r>
            <a:r>
              <a:rPr lang="en-US" sz="2000" dirty="0">
                <a:latin typeface="+mn-lt"/>
                <a:cs typeface="Times New Roman" pitchFamily="18" charset="0"/>
              </a:rPr>
              <a:t> is a self-aware and adaptive technical expert, combat leader, trainer, and advisor. Through progressive levels of expertise in assignments, training, and education, the WO administers, manages, maintains, operates, and integrates Army systems and equipment across the full range of Army operations. WOs are innovative integrators of emerging technologies, dynamic teachers, confident warfighters, and developers of specialized teams of Soldiers. They support a wide range of Army missions throughout their careers.</a:t>
            </a:r>
            <a:endParaRPr lang="en-US" sz="2000" dirty="0">
              <a:latin typeface="+mn-lt"/>
            </a:endParaRPr>
          </a:p>
        </p:txBody>
      </p:sp>
      <p:sp>
        <p:nvSpPr>
          <p:cNvPr id="5" name="Rounded Rectangle 4"/>
          <p:cNvSpPr/>
          <p:nvPr/>
        </p:nvSpPr>
        <p:spPr>
          <a:xfrm>
            <a:off x="206961" y="3898491"/>
            <a:ext cx="1317039" cy="1317039"/>
          </a:xfrm>
          <a:prstGeom prst="roundRect">
            <a:avLst>
              <a:gd name="adj" fmla="val 10000"/>
            </a:avLst>
          </a:prstGeom>
          <a:blipFill>
            <a:blip r:embed="rId2" cstate="screen">
              <a:extLst>
                <a:ext uri="{28A0092B-C50C-407E-A947-70E740481C1C}">
                  <a14:useLocalDpi xmlns:a14="http://schemas.microsoft.com/office/drawing/2010/main" val="0"/>
                </a:ext>
              </a:extLst>
            </a:blip>
            <a:srcRect/>
            <a:stretch>
              <a:fillRect/>
            </a:stretch>
          </a:blipFill>
          <a:ln w="38100">
            <a:solidFill>
              <a:schemeClr val="tx1"/>
            </a:solidFill>
          </a:ln>
          <a:effectLst>
            <a:softEdge rad="0"/>
          </a:effectLst>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nvGrpSpPr>
          <p:cNvPr id="6" name="Group 5"/>
          <p:cNvGrpSpPr/>
          <p:nvPr/>
        </p:nvGrpSpPr>
        <p:grpSpPr>
          <a:xfrm>
            <a:off x="354025" y="5316357"/>
            <a:ext cx="1093775" cy="629268"/>
            <a:chOff x="223672" y="1900577"/>
            <a:chExt cx="1093775" cy="629268"/>
          </a:xfrm>
          <a:scene3d>
            <a:camera prst="orthographicFront">
              <a:rot lat="0" lon="0" rev="0"/>
            </a:camera>
            <a:lightRig rig="chilly" dir="t"/>
          </a:scene3d>
        </p:grpSpPr>
        <p:sp>
          <p:nvSpPr>
            <p:cNvPr id="7" name="Flowchart: Terminator 6"/>
            <p:cNvSpPr/>
            <p:nvPr/>
          </p:nvSpPr>
          <p:spPr>
            <a:xfrm>
              <a:off x="223672" y="1900577"/>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8" name="Flowchart: Terminator 5"/>
            <p:cNvSpPr txBox="1"/>
            <p:nvPr/>
          </p:nvSpPr>
          <p:spPr>
            <a:xfrm>
              <a:off x="275221" y="1992724"/>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WO1</a:t>
              </a:r>
              <a:r>
                <a:rPr lang="en-US" sz="1200" kern="1200" dirty="0"/>
                <a:t> </a:t>
              </a:r>
            </a:p>
            <a:p>
              <a:pPr lvl="0" algn="ctr" defTabSz="533400">
                <a:lnSpc>
                  <a:spcPct val="90000"/>
                </a:lnSpc>
                <a:spcBef>
                  <a:spcPct val="0"/>
                </a:spcBef>
                <a:spcAft>
                  <a:spcPct val="35000"/>
                </a:spcAft>
              </a:pPr>
              <a:r>
                <a:rPr lang="en-US" sz="1200" kern="1200" dirty="0"/>
                <a:t>Basic level</a:t>
              </a:r>
            </a:p>
          </p:txBody>
        </p:sp>
      </p:grpSp>
      <p:sp>
        <p:nvSpPr>
          <p:cNvPr id="9" name="Rounded Rectangle 8"/>
          <p:cNvSpPr/>
          <p:nvPr/>
        </p:nvSpPr>
        <p:spPr>
          <a:xfrm>
            <a:off x="2035761" y="3897915"/>
            <a:ext cx="1317039" cy="1317039"/>
          </a:xfrm>
          <a:prstGeom prst="roundRect">
            <a:avLst>
              <a:gd name="adj" fmla="val 10000"/>
            </a:avLst>
          </a:prstGeom>
          <a:blipFill>
            <a:blip r:embed="rId3"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p:cNvGrpSpPr/>
          <p:nvPr/>
        </p:nvGrpSpPr>
        <p:grpSpPr>
          <a:xfrm>
            <a:off x="2182825" y="5322214"/>
            <a:ext cx="1093775" cy="631573"/>
            <a:chOff x="2110726" y="1906434"/>
            <a:chExt cx="1093775" cy="631573"/>
          </a:xfrm>
          <a:scene3d>
            <a:camera prst="orthographicFront">
              <a:rot lat="0" lon="0" rev="0"/>
            </a:camera>
            <a:lightRig rig="chilly" dir="t"/>
          </a:scene3d>
        </p:grpSpPr>
        <p:sp>
          <p:nvSpPr>
            <p:cNvPr id="11" name="Flowchart: Terminator 10"/>
            <p:cNvSpPr/>
            <p:nvPr/>
          </p:nvSpPr>
          <p:spPr>
            <a:xfrm>
              <a:off x="2110726" y="1906434"/>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2" name="Flowchart: Terminator 8"/>
            <p:cNvSpPr txBox="1"/>
            <p:nvPr/>
          </p:nvSpPr>
          <p:spPr>
            <a:xfrm>
              <a:off x="2113872" y="1998919"/>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CW2</a:t>
              </a:r>
            </a:p>
            <a:p>
              <a:pPr lvl="0" algn="ctr" defTabSz="533400">
                <a:lnSpc>
                  <a:spcPct val="90000"/>
                </a:lnSpc>
                <a:spcBef>
                  <a:spcPct val="0"/>
                </a:spcBef>
                <a:spcAft>
                  <a:spcPct val="35000"/>
                </a:spcAft>
              </a:pPr>
              <a:r>
                <a:rPr lang="en-US" sz="1200" kern="1200" dirty="0"/>
                <a:t>Intermediate</a:t>
              </a:r>
            </a:p>
          </p:txBody>
        </p:sp>
      </p:grpSp>
      <p:sp>
        <p:nvSpPr>
          <p:cNvPr id="13" name="Rounded Rectangle 12"/>
          <p:cNvSpPr/>
          <p:nvPr/>
        </p:nvSpPr>
        <p:spPr>
          <a:xfrm>
            <a:off x="3893238" y="3897915"/>
            <a:ext cx="1317039" cy="1317039"/>
          </a:xfrm>
          <a:prstGeom prst="roundRect">
            <a:avLst>
              <a:gd name="adj" fmla="val 10000"/>
            </a:avLst>
          </a:prstGeom>
          <a:blipFill>
            <a:blip r:embed="rId4"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4" name="Group 13"/>
          <p:cNvGrpSpPr/>
          <p:nvPr/>
        </p:nvGrpSpPr>
        <p:grpSpPr>
          <a:xfrm>
            <a:off x="4026682" y="5320581"/>
            <a:ext cx="1093775" cy="631573"/>
            <a:chOff x="4030783" y="1904801"/>
            <a:chExt cx="1093775" cy="631573"/>
          </a:xfrm>
          <a:scene3d>
            <a:camera prst="orthographicFront">
              <a:rot lat="0" lon="0" rev="0"/>
            </a:camera>
            <a:lightRig rig="chilly" dir="t"/>
          </a:scene3d>
        </p:grpSpPr>
        <p:sp>
          <p:nvSpPr>
            <p:cNvPr id="16" name="Flowchart: Terminator 15"/>
            <p:cNvSpPr/>
            <p:nvPr/>
          </p:nvSpPr>
          <p:spPr>
            <a:xfrm>
              <a:off x="4030783" y="1904801"/>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7" name="Flowchart: Terminator 11"/>
            <p:cNvSpPr txBox="1"/>
            <p:nvPr/>
          </p:nvSpPr>
          <p:spPr>
            <a:xfrm>
              <a:off x="4082332" y="1997286"/>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CW3</a:t>
              </a:r>
            </a:p>
            <a:p>
              <a:pPr lvl="0" algn="ctr" defTabSz="533400">
                <a:lnSpc>
                  <a:spcPct val="90000"/>
                </a:lnSpc>
                <a:spcBef>
                  <a:spcPct val="0"/>
                </a:spcBef>
                <a:spcAft>
                  <a:spcPct val="35000"/>
                </a:spcAft>
              </a:pPr>
              <a:r>
                <a:rPr lang="en-US" sz="1200" kern="1200" dirty="0"/>
                <a:t>Advanced</a:t>
              </a:r>
            </a:p>
          </p:txBody>
        </p:sp>
      </p:grpSp>
      <p:sp>
        <p:nvSpPr>
          <p:cNvPr id="18" name="Rounded Rectangle 17"/>
          <p:cNvSpPr/>
          <p:nvPr/>
        </p:nvSpPr>
        <p:spPr>
          <a:xfrm>
            <a:off x="5740714" y="3898491"/>
            <a:ext cx="1317039" cy="1317039"/>
          </a:xfrm>
          <a:prstGeom prst="roundRect">
            <a:avLst>
              <a:gd name="adj" fmla="val 10000"/>
            </a:avLst>
          </a:prstGeom>
          <a:blipFill>
            <a:blip r:embed="rId5"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9" name="Group 18"/>
          <p:cNvGrpSpPr/>
          <p:nvPr/>
        </p:nvGrpSpPr>
        <p:grpSpPr>
          <a:xfrm>
            <a:off x="5868218" y="5322204"/>
            <a:ext cx="1093775" cy="629268"/>
            <a:chOff x="5872319" y="1906424"/>
            <a:chExt cx="1093775" cy="629268"/>
          </a:xfrm>
          <a:scene3d>
            <a:camera prst="orthographicFront">
              <a:rot lat="0" lon="0" rev="0"/>
            </a:camera>
            <a:lightRig rig="chilly" dir="t"/>
          </a:scene3d>
        </p:grpSpPr>
        <p:sp>
          <p:nvSpPr>
            <p:cNvPr id="20" name="Flowchart: Terminator 19"/>
            <p:cNvSpPr/>
            <p:nvPr/>
          </p:nvSpPr>
          <p:spPr>
            <a:xfrm>
              <a:off x="5872319" y="1906424"/>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lowchart: Terminator 14"/>
            <p:cNvSpPr txBox="1"/>
            <p:nvPr/>
          </p:nvSpPr>
          <p:spPr>
            <a:xfrm>
              <a:off x="5923868" y="1998571"/>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CW4</a:t>
              </a:r>
              <a:r>
                <a:rPr lang="en-US" sz="1200" u="none" kern="1200" dirty="0"/>
                <a:t> </a:t>
              </a:r>
            </a:p>
            <a:p>
              <a:pPr lvl="0" algn="ctr" defTabSz="533400">
                <a:lnSpc>
                  <a:spcPct val="90000"/>
                </a:lnSpc>
                <a:spcBef>
                  <a:spcPct val="0"/>
                </a:spcBef>
                <a:spcAft>
                  <a:spcPct val="35000"/>
                </a:spcAft>
              </a:pPr>
              <a:r>
                <a:rPr lang="en-US" sz="1200" u="none" kern="1200" dirty="0"/>
                <a:t>Senior</a:t>
              </a:r>
            </a:p>
          </p:txBody>
        </p:sp>
      </p:grpSp>
      <p:sp>
        <p:nvSpPr>
          <p:cNvPr id="22" name="Rounded Rectangle 21"/>
          <p:cNvSpPr/>
          <p:nvPr/>
        </p:nvSpPr>
        <p:spPr>
          <a:xfrm>
            <a:off x="7620000" y="3886200"/>
            <a:ext cx="1317039" cy="1317210"/>
          </a:xfrm>
          <a:prstGeom prst="roundRect">
            <a:avLst>
              <a:gd name="adj" fmla="val 10000"/>
            </a:avLst>
          </a:prstGeom>
          <a:blipFill dpi="0" rotWithShape="1">
            <a:blip r:embed="rId6"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p:cNvGrpSpPr/>
          <p:nvPr/>
        </p:nvGrpSpPr>
        <p:grpSpPr>
          <a:xfrm>
            <a:off x="7772400" y="5317295"/>
            <a:ext cx="1093775" cy="629268"/>
            <a:chOff x="7853527" y="1901515"/>
            <a:chExt cx="1093775" cy="629268"/>
          </a:xfrm>
          <a:scene3d>
            <a:camera prst="orthographicFront">
              <a:rot lat="0" lon="0" rev="0"/>
            </a:camera>
            <a:lightRig rig="chilly" dir="t"/>
          </a:scene3d>
        </p:grpSpPr>
        <p:sp>
          <p:nvSpPr>
            <p:cNvPr id="24" name="Flowchart: Terminator 23"/>
            <p:cNvSpPr/>
            <p:nvPr/>
          </p:nvSpPr>
          <p:spPr>
            <a:xfrm>
              <a:off x="7853527" y="1901515"/>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5" name="Flowchart: Terminator 17"/>
            <p:cNvSpPr txBox="1"/>
            <p:nvPr/>
          </p:nvSpPr>
          <p:spPr>
            <a:xfrm>
              <a:off x="7905076" y="1993662"/>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CW5</a:t>
              </a:r>
            </a:p>
            <a:p>
              <a:pPr lvl="0" algn="ctr" defTabSz="533400">
                <a:lnSpc>
                  <a:spcPct val="90000"/>
                </a:lnSpc>
                <a:spcBef>
                  <a:spcPct val="0"/>
                </a:spcBef>
                <a:spcAft>
                  <a:spcPct val="35000"/>
                </a:spcAft>
              </a:pPr>
              <a:r>
                <a:rPr lang="en-US" sz="1200" kern="1200" dirty="0"/>
                <a:t>Master</a:t>
              </a:r>
            </a:p>
          </p:txBody>
        </p:sp>
      </p:grpSp>
    </p:spTree>
    <p:extLst>
      <p:ext uri="{BB962C8B-B14F-4D97-AF65-F5344CB8AC3E}">
        <p14:creationId xmlns:p14="http://schemas.microsoft.com/office/powerpoint/2010/main" val="3846638389"/>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Applicant Characteristics</a:t>
            </a:r>
          </a:p>
        </p:txBody>
      </p:sp>
      <p:sp>
        <p:nvSpPr>
          <p:cNvPr id="48" name="Rectangle 22"/>
          <p:cNvSpPr>
            <a:spLocks noChangeArrowheads="1"/>
          </p:cNvSpPr>
          <p:nvPr/>
        </p:nvSpPr>
        <p:spPr bwMode="auto">
          <a:xfrm>
            <a:off x="0" y="2862740"/>
            <a:ext cx="4571999"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000" b="1" dirty="0"/>
              <a:t> </a:t>
            </a:r>
            <a:r>
              <a:rPr lang="en-US" sz="2400" dirty="0">
                <a:latin typeface="+mn-lt"/>
              </a:rPr>
              <a:t>Independent Operator</a:t>
            </a:r>
          </a:p>
          <a:p>
            <a:pPr eaLnBrk="0" hangingPunct="0">
              <a:spcAft>
                <a:spcPts val="600"/>
              </a:spcAft>
              <a:buFont typeface="Arial" charset="0"/>
              <a:buChar char="•"/>
            </a:pPr>
            <a:r>
              <a:rPr lang="en-US" sz="2400" dirty="0">
                <a:latin typeface="+mn-lt"/>
              </a:rPr>
              <a:t> Leader</a:t>
            </a:r>
          </a:p>
          <a:p>
            <a:pPr eaLnBrk="0" hangingPunct="0">
              <a:spcAft>
                <a:spcPts val="600"/>
              </a:spcAft>
              <a:buFont typeface="Arial" charset="0"/>
              <a:buChar char="•"/>
            </a:pPr>
            <a:r>
              <a:rPr lang="en-US" sz="2400" dirty="0">
                <a:latin typeface="+mn-lt"/>
              </a:rPr>
              <a:t> Self Confident</a:t>
            </a:r>
          </a:p>
          <a:p>
            <a:pPr eaLnBrk="0" hangingPunct="0">
              <a:spcAft>
                <a:spcPts val="600"/>
              </a:spcAft>
              <a:buFont typeface="Arial" charset="0"/>
              <a:buChar char="•"/>
            </a:pPr>
            <a:r>
              <a:rPr lang="en-US" sz="2400" dirty="0">
                <a:latin typeface="+mn-lt"/>
              </a:rPr>
              <a:t> Dependable</a:t>
            </a:r>
          </a:p>
          <a:p>
            <a:pPr eaLnBrk="0" hangingPunct="0">
              <a:spcAft>
                <a:spcPts val="600"/>
              </a:spcAft>
              <a:buFont typeface="Arial" charset="0"/>
              <a:buChar char="•"/>
            </a:pPr>
            <a:r>
              <a:rPr lang="en-US" sz="2400" dirty="0">
                <a:latin typeface="+mn-lt"/>
              </a:rPr>
              <a:t> Ethical and Moral</a:t>
            </a:r>
          </a:p>
        </p:txBody>
      </p:sp>
      <p:sp>
        <p:nvSpPr>
          <p:cNvPr id="49" name="Rectangle 22"/>
          <p:cNvSpPr>
            <a:spLocks noChangeArrowheads="1"/>
          </p:cNvSpPr>
          <p:nvPr/>
        </p:nvSpPr>
        <p:spPr bwMode="auto">
          <a:xfrm>
            <a:off x="4578987" y="2842241"/>
            <a:ext cx="4565014"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400" dirty="0">
                <a:latin typeface="+mn-lt"/>
              </a:rPr>
              <a:t> Decision Maker</a:t>
            </a:r>
          </a:p>
          <a:p>
            <a:pPr eaLnBrk="0" hangingPunct="0">
              <a:spcAft>
                <a:spcPts val="600"/>
              </a:spcAft>
              <a:buFont typeface="Arial" charset="0"/>
              <a:buChar char="•"/>
            </a:pPr>
            <a:r>
              <a:rPr lang="en-US" sz="2400" dirty="0">
                <a:latin typeface="+mn-lt"/>
              </a:rPr>
              <a:t> Self Sufficient</a:t>
            </a:r>
          </a:p>
          <a:p>
            <a:pPr eaLnBrk="0" hangingPunct="0">
              <a:spcAft>
                <a:spcPts val="600"/>
              </a:spcAft>
              <a:buFont typeface="Arial" charset="0"/>
              <a:buChar char="•"/>
            </a:pPr>
            <a:r>
              <a:rPr lang="en-US" sz="2400" dirty="0">
                <a:latin typeface="+mn-lt"/>
              </a:rPr>
              <a:t> Mature</a:t>
            </a:r>
          </a:p>
          <a:p>
            <a:pPr eaLnBrk="0" hangingPunct="0">
              <a:spcAft>
                <a:spcPts val="600"/>
              </a:spcAft>
              <a:buFont typeface="Arial" charset="0"/>
              <a:buChar char="•"/>
            </a:pPr>
            <a:r>
              <a:rPr lang="en-US" sz="2400" dirty="0">
                <a:latin typeface="+mn-lt"/>
              </a:rPr>
              <a:t> Complex Problem Solver</a:t>
            </a:r>
          </a:p>
          <a:p>
            <a:pPr eaLnBrk="0" hangingPunct="0">
              <a:spcAft>
                <a:spcPts val="600"/>
              </a:spcAft>
              <a:buFont typeface="Arial" charset="0"/>
              <a:buChar char="•"/>
            </a:pPr>
            <a:r>
              <a:rPr lang="en-US" sz="2400" dirty="0">
                <a:latin typeface="+mn-lt"/>
              </a:rPr>
              <a:t> Mentally and Physically Strong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696" y="1823727"/>
            <a:ext cx="952264" cy="78673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42061" y="1739746"/>
            <a:ext cx="919572" cy="862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06730" y="1347534"/>
            <a:ext cx="1039212" cy="13086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00750" y="924674"/>
            <a:ext cx="823639" cy="108617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90039" y="927717"/>
            <a:ext cx="819790" cy="12819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5450" y="911611"/>
            <a:ext cx="803898" cy="1450589"/>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7608" y="1419317"/>
            <a:ext cx="902715" cy="1111467"/>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109915" y="1419317"/>
            <a:ext cx="904943" cy="1223935"/>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997059" y="1401607"/>
            <a:ext cx="914400" cy="133845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76112" y="5357850"/>
            <a:ext cx="836699" cy="1145232"/>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93836" y="5357850"/>
            <a:ext cx="798721" cy="1333304"/>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681313" y="5351465"/>
            <a:ext cx="833517" cy="1395757"/>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99710" y="5351465"/>
            <a:ext cx="841509" cy="1151816"/>
          </a:xfrm>
          <a:prstGeom prst="rect">
            <a:avLst/>
          </a:prstGeom>
        </p:spPr>
      </p:pic>
      <p:pic>
        <p:nvPicPr>
          <p:cNvPr id="17" name="Picture 16"/>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17270" y="5351465"/>
            <a:ext cx="868784" cy="1333304"/>
          </a:xfrm>
          <a:prstGeom prst="rect">
            <a:avLst/>
          </a:prstGeom>
        </p:spPr>
      </p:pic>
      <p:pic>
        <p:nvPicPr>
          <p:cNvPr id="18" name="Picture 17"/>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7221081" y="5351465"/>
            <a:ext cx="876002" cy="1382989"/>
          </a:xfrm>
          <a:prstGeom prst="rect">
            <a:avLst/>
          </a:prstGeom>
        </p:spPr>
      </p:pic>
    </p:spTree>
    <p:extLst>
      <p:ext uri="{BB962C8B-B14F-4D97-AF65-F5344CB8AC3E}">
        <p14:creationId xmlns:p14="http://schemas.microsoft.com/office/powerpoint/2010/main" val="20025556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 Timeline</a:t>
            </a:r>
          </a:p>
        </p:txBody>
      </p:sp>
      <p:grpSp>
        <p:nvGrpSpPr>
          <p:cNvPr id="3" name="Group 2"/>
          <p:cNvGrpSpPr/>
          <p:nvPr/>
        </p:nvGrpSpPr>
        <p:grpSpPr>
          <a:xfrm>
            <a:off x="1219200" y="1905000"/>
            <a:ext cx="3017528" cy="640077"/>
            <a:chOff x="1027333" y="733702"/>
            <a:chExt cx="3017528" cy="640077"/>
          </a:xfrm>
        </p:grpSpPr>
        <p:sp>
          <p:nvSpPr>
            <p:cNvPr id="13" name="Rectangle 12"/>
            <p:cNvSpPr/>
            <p:nvPr/>
          </p:nvSpPr>
          <p:spPr>
            <a:xfrm>
              <a:off x="1027333" y="733702"/>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p:cNvSpPr txBox="1"/>
            <p:nvPr/>
          </p:nvSpPr>
          <p:spPr>
            <a:xfrm>
              <a:off x="1027333" y="733702"/>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2 years TIG</a:t>
              </a:r>
            </a:p>
          </p:txBody>
        </p:sp>
      </p:grpSp>
      <p:grpSp>
        <p:nvGrpSpPr>
          <p:cNvPr id="4" name="Group 3"/>
          <p:cNvGrpSpPr/>
          <p:nvPr/>
        </p:nvGrpSpPr>
        <p:grpSpPr>
          <a:xfrm>
            <a:off x="1236134" y="3048000"/>
            <a:ext cx="3017513" cy="638379"/>
            <a:chOff x="1072762" y="1679097"/>
            <a:chExt cx="3017513" cy="638379"/>
          </a:xfrm>
        </p:grpSpPr>
        <p:sp>
          <p:nvSpPr>
            <p:cNvPr id="11" name="Rectangle 10"/>
            <p:cNvSpPr/>
            <p:nvPr/>
          </p:nvSpPr>
          <p:spPr>
            <a:xfrm>
              <a:off x="1072762" y="1679097"/>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p:cNvSpPr txBox="1"/>
            <p:nvPr/>
          </p:nvSpPr>
          <p:spPr>
            <a:xfrm>
              <a:off x="1072762" y="1679097"/>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5" name="Group 4"/>
          <p:cNvGrpSpPr/>
          <p:nvPr/>
        </p:nvGrpSpPr>
        <p:grpSpPr>
          <a:xfrm>
            <a:off x="1232744" y="4197096"/>
            <a:ext cx="3034456" cy="638379"/>
            <a:chOff x="1046140" y="2719936"/>
            <a:chExt cx="3034456" cy="638379"/>
          </a:xfrm>
        </p:grpSpPr>
        <p:sp>
          <p:nvSpPr>
            <p:cNvPr id="9" name="Rectangle 8"/>
            <p:cNvSpPr/>
            <p:nvPr/>
          </p:nvSpPr>
          <p:spPr>
            <a:xfrm>
              <a:off x="1063074" y="2719936"/>
              <a:ext cx="3017522"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p:cNvSpPr txBox="1"/>
            <p:nvPr/>
          </p:nvSpPr>
          <p:spPr>
            <a:xfrm>
              <a:off x="1046140" y="2719936"/>
              <a:ext cx="3017522"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6" name="Group 5"/>
          <p:cNvGrpSpPr/>
          <p:nvPr/>
        </p:nvGrpSpPr>
        <p:grpSpPr>
          <a:xfrm>
            <a:off x="1219200" y="5330952"/>
            <a:ext cx="3017513" cy="638379"/>
            <a:chOff x="1093479" y="3806834"/>
            <a:chExt cx="3017513" cy="638379"/>
          </a:xfrm>
        </p:grpSpPr>
        <p:sp>
          <p:nvSpPr>
            <p:cNvPr id="7" name="Rectangle 6"/>
            <p:cNvSpPr/>
            <p:nvPr/>
          </p:nvSpPr>
          <p:spPr>
            <a:xfrm>
              <a:off x="1093479" y="3806834"/>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p:cNvSpPr txBox="1"/>
            <p:nvPr/>
          </p:nvSpPr>
          <p:spPr>
            <a:xfrm>
              <a:off x="1093479" y="3806834"/>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15" name="Group 14"/>
          <p:cNvGrpSpPr/>
          <p:nvPr/>
        </p:nvGrpSpPr>
        <p:grpSpPr>
          <a:xfrm>
            <a:off x="4880186" y="1905000"/>
            <a:ext cx="3017528" cy="640077"/>
            <a:chOff x="171865" y="745888"/>
            <a:chExt cx="3017528" cy="640077"/>
          </a:xfrm>
        </p:grpSpPr>
        <p:sp>
          <p:nvSpPr>
            <p:cNvPr id="25" name="Rectangle 24"/>
            <p:cNvSpPr/>
            <p:nvPr/>
          </p:nvSpPr>
          <p:spPr>
            <a:xfrm>
              <a:off x="171865" y="745888"/>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p:cNvSpPr txBox="1"/>
            <p:nvPr/>
          </p:nvSpPr>
          <p:spPr>
            <a:xfrm>
              <a:off x="171865" y="745888"/>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2 years TIG</a:t>
              </a:r>
            </a:p>
          </p:txBody>
        </p:sp>
      </p:grpSp>
      <p:grpSp>
        <p:nvGrpSpPr>
          <p:cNvPr id="16" name="Group 15"/>
          <p:cNvGrpSpPr/>
          <p:nvPr/>
        </p:nvGrpSpPr>
        <p:grpSpPr>
          <a:xfrm>
            <a:off x="4880201" y="3048000"/>
            <a:ext cx="3017513" cy="640077"/>
            <a:chOff x="186946" y="1690632"/>
            <a:chExt cx="3017513" cy="640077"/>
          </a:xfrm>
        </p:grpSpPr>
        <p:sp>
          <p:nvSpPr>
            <p:cNvPr id="23" name="Rectangle 22"/>
            <p:cNvSpPr/>
            <p:nvPr/>
          </p:nvSpPr>
          <p:spPr>
            <a:xfrm>
              <a:off x="186946" y="1690632"/>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p:cNvSpPr txBox="1"/>
            <p:nvPr/>
          </p:nvSpPr>
          <p:spPr>
            <a:xfrm>
              <a:off x="186946" y="1690632"/>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7" name="Group 16"/>
          <p:cNvGrpSpPr/>
          <p:nvPr/>
        </p:nvGrpSpPr>
        <p:grpSpPr>
          <a:xfrm>
            <a:off x="4886965" y="4197096"/>
            <a:ext cx="3017522" cy="640077"/>
            <a:chOff x="176943" y="2731471"/>
            <a:chExt cx="3017522" cy="640077"/>
          </a:xfrm>
        </p:grpSpPr>
        <p:sp>
          <p:nvSpPr>
            <p:cNvPr id="21" name="Rectangle 20"/>
            <p:cNvSpPr/>
            <p:nvPr/>
          </p:nvSpPr>
          <p:spPr>
            <a:xfrm>
              <a:off x="176943" y="2731471"/>
              <a:ext cx="3017522"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p:cNvSpPr txBox="1"/>
            <p:nvPr/>
          </p:nvSpPr>
          <p:spPr>
            <a:xfrm>
              <a:off x="176943" y="2731471"/>
              <a:ext cx="3017522"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8" name="Group 17"/>
          <p:cNvGrpSpPr/>
          <p:nvPr/>
        </p:nvGrpSpPr>
        <p:grpSpPr>
          <a:xfrm>
            <a:off x="4886974" y="5334000"/>
            <a:ext cx="3017513" cy="640077"/>
            <a:chOff x="155838" y="3818171"/>
            <a:chExt cx="3017513" cy="640077"/>
          </a:xfrm>
        </p:grpSpPr>
        <p:sp>
          <p:nvSpPr>
            <p:cNvPr id="19" name="Rectangle 18"/>
            <p:cNvSpPr/>
            <p:nvPr/>
          </p:nvSpPr>
          <p:spPr>
            <a:xfrm>
              <a:off x="155838" y="3818171"/>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p:cNvSpPr txBox="1"/>
            <p:nvPr/>
          </p:nvSpPr>
          <p:spPr>
            <a:xfrm>
              <a:off x="155838" y="3818171"/>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sp>
        <p:nvSpPr>
          <p:cNvPr id="35" name="Rounded Rectangle 34"/>
          <p:cNvSpPr/>
          <p:nvPr/>
        </p:nvSpPr>
        <p:spPr>
          <a:xfrm>
            <a:off x="1566672" y="995455"/>
            <a:ext cx="2167128"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Technicians</a:t>
            </a:r>
          </a:p>
        </p:txBody>
      </p:sp>
      <p:sp>
        <p:nvSpPr>
          <p:cNvPr id="36" name="Rounded Rectangle 35"/>
          <p:cNvSpPr/>
          <p:nvPr/>
        </p:nvSpPr>
        <p:spPr>
          <a:xfrm>
            <a:off x="5422392" y="992280"/>
            <a:ext cx="2165186"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153A  / 170D</a:t>
            </a:r>
          </a:p>
        </p:txBody>
      </p:sp>
      <p:sp>
        <p:nvSpPr>
          <p:cNvPr id="34" name="Oval 33"/>
          <p:cNvSpPr/>
          <p:nvPr/>
        </p:nvSpPr>
        <p:spPr>
          <a:xfrm>
            <a:off x="4130712" y="1255208"/>
            <a:ext cx="882900" cy="876957"/>
          </a:xfrm>
          <a:prstGeom prst="ellipse">
            <a:avLst/>
          </a:prstGeom>
          <a:blipFill rotWithShape="0">
            <a:blip r:embed="rId2" cstate="screen">
              <a:extLst>
                <a:ext uri="{28A0092B-C50C-407E-A947-70E740481C1C}">
                  <a14:useLocalDpi xmlns:a14="http://schemas.microsoft.com/office/drawing/2010/main" val="0"/>
                </a:ext>
              </a:extLst>
            </a:blip>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Oval 36"/>
          <p:cNvSpPr/>
          <p:nvPr/>
        </p:nvSpPr>
        <p:spPr>
          <a:xfrm>
            <a:off x="4140760" y="2339355"/>
            <a:ext cx="882900" cy="876957"/>
          </a:xfrm>
          <a:prstGeom prst="ellipse">
            <a:avLst/>
          </a:prstGeom>
          <a:blipFill rotWithShape="0">
            <a:blip r:embed="rId3"/>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Oval 37"/>
          <p:cNvSpPr/>
          <p:nvPr/>
        </p:nvSpPr>
        <p:spPr>
          <a:xfrm>
            <a:off x="4120664" y="3485104"/>
            <a:ext cx="882900" cy="876957"/>
          </a:xfrm>
          <a:prstGeom prst="ellipse">
            <a:avLst/>
          </a:prstGeom>
          <a:blipFill rotWithShape="0">
            <a:blip r:embed="rId4"/>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Oval 38"/>
          <p:cNvSpPr/>
          <p:nvPr/>
        </p:nvSpPr>
        <p:spPr>
          <a:xfrm>
            <a:off x="4130712" y="4649635"/>
            <a:ext cx="882900" cy="876957"/>
          </a:xfrm>
          <a:prstGeom prst="ellipse">
            <a:avLst/>
          </a:prstGeom>
          <a:blipFill rotWithShape="0">
            <a:blip r:embed="rId5"/>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39"/>
          <p:cNvSpPr/>
          <p:nvPr/>
        </p:nvSpPr>
        <p:spPr>
          <a:xfrm>
            <a:off x="4130712" y="5674808"/>
            <a:ext cx="882900" cy="876957"/>
          </a:xfrm>
          <a:prstGeom prst="ellipse">
            <a:avLst/>
          </a:prstGeom>
          <a:blipFill dpi="0" rotWithShape="0">
            <a:blip r:embed="rId6"/>
            <a:srcRect/>
            <a:stretch>
              <a:fillRect l="-22990" t="-14964" r="-15904" b="-3152"/>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77749376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Extended Career</a:t>
            </a:r>
          </a:p>
        </p:txBody>
      </p:sp>
      <p:sp>
        <p:nvSpPr>
          <p:cNvPr id="51" name="Text Box 7"/>
          <p:cNvSpPr txBox="1">
            <a:spLocks noChangeArrowheads="1"/>
          </p:cNvSpPr>
          <p:nvPr/>
        </p:nvSpPr>
        <p:spPr bwMode="auto">
          <a:xfrm>
            <a:off x="6801737" y="1657054"/>
            <a:ext cx="2322513" cy="866775"/>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1600" b="1" dirty="0">
                <a:latin typeface="+mn-lt"/>
                <a:cs typeface="+mn-cs"/>
              </a:rPr>
              <a:t>30 + Years of WO SVC</a:t>
            </a:r>
          </a:p>
          <a:p>
            <a:pPr algn="ctr" eaLnBrk="0" hangingPunct="0">
              <a:spcBef>
                <a:spcPct val="50000"/>
              </a:spcBef>
              <a:defRPr/>
            </a:pPr>
            <a:r>
              <a:rPr lang="en-US" sz="1400" b="1" dirty="0">
                <a:latin typeface="+mn-lt"/>
                <a:cs typeface="+mn-cs"/>
              </a:rPr>
              <a:t>  </a:t>
            </a:r>
            <a:r>
              <a:rPr lang="en-US" sz="1400" dirty="0">
                <a:latin typeface="+mn-lt"/>
                <a:cs typeface="+mn-cs"/>
              </a:rPr>
              <a:t>*Continued Promotion / Age 62</a:t>
            </a:r>
          </a:p>
        </p:txBody>
      </p:sp>
      <p:sp>
        <p:nvSpPr>
          <p:cNvPr id="52" name="Text Box 8"/>
          <p:cNvSpPr txBox="1">
            <a:spLocks noChangeArrowheads="1"/>
          </p:cNvSpPr>
          <p:nvPr/>
        </p:nvSpPr>
        <p:spPr bwMode="auto">
          <a:xfrm>
            <a:off x="5083083" y="1947209"/>
            <a:ext cx="1549622" cy="830997"/>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defRPr/>
            </a:pPr>
            <a:r>
              <a:rPr lang="en-US" b="1" dirty="0">
                <a:latin typeface="+mn-lt"/>
                <a:cs typeface="+mn-cs"/>
              </a:rPr>
              <a:t>30 Years</a:t>
            </a:r>
          </a:p>
          <a:p>
            <a:pPr algn="ctr" eaLnBrk="0" hangingPunct="0">
              <a:spcBef>
                <a:spcPct val="50000"/>
              </a:spcBef>
              <a:defRPr/>
            </a:pPr>
            <a:r>
              <a:rPr lang="en-US" sz="1200" dirty="0">
                <a:latin typeface="+mn-lt"/>
                <a:cs typeface="+mn-cs"/>
              </a:rPr>
              <a:t>1SG(P) / MSG(P) and CSM/SGM</a:t>
            </a:r>
          </a:p>
        </p:txBody>
      </p:sp>
      <p:sp>
        <p:nvSpPr>
          <p:cNvPr id="53" name="Text Box 9"/>
          <p:cNvSpPr txBox="1">
            <a:spLocks noChangeArrowheads="1"/>
          </p:cNvSpPr>
          <p:nvPr/>
        </p:nvSpPr>
        <p:spPr bwMode="auto">
          <a:xfrm>
            <a:off x="3600169" y="2800567"/>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26 Years</a:t>
            </a:r>
          </a:p>
          <a:p>
            <a:pPr algn="ctr" eaLnBrk="0" hangingPunct="0">
              <a:spcBef>
                <a:spcPct val="50000"/>
              </a:spcBef>
              <a:defRPr/>
            </a:pPr>
            <a:r>
              <a:rPr lang="en-US" sz="1200" dirty="0">
                <a:latin typeface="+mn-lt"/>
                <a:cs typeface="+mn-cs"/>
              </a:rPr>
              <a:t>1SG/MSG</a:t>
            </a:r>
          </a:p>
        </p:txBody>
      </p:sp>
      <p:sp>
        <p:nvSpPr>
          <p:cNvPr id="54" name="Text Box 10"/>
          <p:cNvSpPr txBox="1">
            <a:spLocks noChangeArrowheads="1"/>
          </p:cNvSpPr>
          <p:nvPr/>
        </p:nvSpPr>
        <p:spPr bwMode="auto">
          <a:xfrm>
            <a:off x="2036061" y="3601012"/>
            <a:ext cx="1188720" cy="640080"/>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24 Years</a:t>
            </a:r>
          </a:p>
          <a:p>
            <a:pPr algn="ctr" eaLnBrk="0" hangingPunct="0">
              <a:spcBef>
                <a:spcPct val="50000"/>
              </a:spcBef>
              <a:defRPr/>
            </a:pPr>
            <a:r>
              <a:rPr lang="en-US" sz="1200" dirty="0">
                <a:latin typeface="+mn-lt"/>
                <a:cs typeface="+mn-cs"/>
              </a:rPr>
              <a:t>SFC</a:t>
            </a:r>
          </a:p>
        </p:txBody>
      </p:sp>
      <p:sp>
        <p:nvSpPr>
          <p:cNvPr id="55" name="Text Box 11"/>
          <p:cNvSpPr txBox="1">
            <a:spLocks noChangeArrowheads="1"/>
          </p:cNvSpPr>
          <p:nvPr/>
        </p:nvSpPr>
        <p:spPr bwMode="auto">
          <a:xfrm>
            <a:off x="318469" y="3901004"/>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20 Years</a:t>
            </a:r>
          </a:p>
          <a:p>
            <a:pPr algn="ctr" eaLnBrk="0" hangingPunct="0">
              <a:spcBef>
                <a:spcPct val="50000"/>
              </a:spcBef>
              <a:defRPr/>
            </a:pPr>
            <a:r>
              <a:rPr lang="en-US" sz="1200" dirty="0">
                <a:latin typeface="+mn-lt"/>
                <a:cs typeface="+mn-cs"/>
              </a:rPr>
              <a:t>SSG</a:t>
            </a:r>
          </a:p>
        </p:txBody>
      </p:sp>
      <p:sp>
        <p:nvSpPr>
          <p:cNvPr id="57" name="Freeform 3"/>
          <p:cNvSpPr>
            <a:spLocks/>
          </p:cNvSpPr>
          <p:nvPr/>
        </p:nvSpPr>
        <p:spPr bwMode="auto">
          <a:xfrm>
            <a:off x="19136" y="4649759"/>
            <a:ext cx="1828800" cy="1903938"/>
          </a:xfrm>
          <a:custGeom>
            <a:avLst/>
            <a:gdLst/>
            <a:ahLst/>
            <a:cxnLst>
              <a:cxn ang="0">
                <a:pos x="0" y="661"/>
              </a:cxn>
              <a:cxn ang="0">
                <a:pos x="422" y="661"/>
              </a:cxn>
              <a:cxn ang="0">
                <a:pos x="420" y="2170"/>
              </a:cxn>
              <a:cxn ang="0">
                <a:pos x="1147" y="2174"/>
              </a:cxn>
              <a:cxn ang="0">
                <a:pos x="1146" y="661"/>
              </a:cxn>
              <a:cxn ang="0">
                <a:pos x="1567" y="661"/>
              </a:cxn>
              <a:cxn ang="0">
                <a:pos x="784" y="0"/>
              </a:cxn>
              <a:cxn ang="0">
                <a:pos x="0" y="661"/>
              </a:cxn>
            </a:cxnLst>
            <a:rect l="0" t="0" r="r" b="b"/>
            <a:pathLst>
              <a:path w="1567" h="2174">
                <a:moveTo>
                  <a:pt x="0" y="661"/>
                </a:moveTo>
                <a:lnTo>
                  <a:pt x="422" y="661"/>
                </a:lnTo>
                <a:lnTo>
                  <a:pt x="420" y="2170"/>
                </a:lnTo>
                <a:lnTo>
                  <a:pt x="1147" y="2174"/>
                </a:lnTo>
                <a:lnTo>
                  <a:pt x="1146" y="661"/>
                </a:lnTo>
                <a:lnTo>
                  <a:pt x="1567" y="661"/>
                </a:lnTo>
                <a:lnTo>
                  <a:pt x="784" y="0"/>
                </a:lnTo>
                <a:lnTo>
                  <a:pt x="0" y="661"/>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0" name="Freeform 4"/>
          <p:cNvSpPr>
            <a:spLocks/>
          </p:cNvSpPr>
          <p:nvPr/>
        </p:nvSpPr>
        <p:spPr bwMode="auto">
          <a:xfrm>
            <a:off x="1744680" y="4386064"/>
            <a:ext cx="1828800" cy="2166937"/>
          </a:xfrm>
          <a:custGeom>
            <a:avLst/>
            <a:gdLst/>
            <a:ahLst/>
            <a:cxnLst>
              <a:cxn ang="0">
                <a:pos x="0" y="660"/>
              </a:cxn>
              <a:cxn ang="0">
                <a:pos x="422" y="660"/>
              </a:cxn>
              <a:cxn ang="0">
                <a:pos x="422" y="2294"/>
              </a:cxn>
              <a:cxn ang="0">
                <a:pos x="1147" y="2294"/>
              </a:cxn>
              <a:cxn ang="0">
                <a:pos x="1146" y="660"/>
              </a:cxn>
              <a:cxn ang="0">
                <a:pos x="1567" y="660"/>
              </a:cxn>
              <a:cxn ang="0">
                <a:pos x="784" y="0"/>
              </a:cxn>
              <a:cxn ang="0">
                <a:pos x="0" y="660"/>
              </a:cxn>
            </a:cxnLst>
            <a:rect l="0" t="0" r="r" b="b"/>
            <a:pathLst>
              <a:path w="1567" h="2294">
                <a:moveTo>
                  <a:pt x="0" y="660"/>
                </a:moveTo>
                <a:lnTo>
                  <a:pt x="422" y="660"/>
                </a:lnTo>
                <a:lnTo>
                  <a:pt x="422" y="2294"/>
                </a:lnTo>
                <a:lnTo>
                  <a:pt x="1147" y="2294"/>
                </a:lnTo>
                <a:lnTo>
                  <a:pt x="1146" y="660"/>
                </a:lnTo>
                <a:lnTo>
                  <a:pt x="1567" y="660"/>
                </a:lnTo>
                <a:lnTo>
                  <a:pt x="784" y="0"/>
                </a:lnTo>
                <a:lnTo>
                  <a:pt x="0" y="660"/>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2" name="Freeform 5"/>
          <p:cNvSpPr>
            <a:spLocks/>
          </p:cNvSpPr>
          <p:nvPr/>
        </p:nvSpPr>
        <p:spPr bwMode="auto">
          <a:xfrm>
            <a:off x="3348003" y="3578239"/>
            <a:ext cx="1828800" cy="2981721"/>
          </a:xfrm>
          <a:custGeom>
            <a:avLst/>
            <a:gdLst/>
            <a:ahLst/>
            <a:cxnLst>
              <a:cxn ang="0">
                <a:pos x="0" y="702"/>
              </a:cxn>
              <a:cxn ang="0">
                <a:pos x="413" y="702"/>
              </a:cxn>
              <a:cxn ang="0">
                <a:pos x="413" y="2366"/>
              </a:cxn>
              <a:cxn ang="0">
                <a:pos x="1123" y="2362"/>
              </a:cxn>
              <a:cxn ang="0">
                <a:pos x="1123" y="702"/>
              </a:cxn>
              <a:cxn ang="0">
                <a:pos x="1536" y="702"/>
              </a:cxn>
              <a:cxn ang="0">
                <a:pos x="767" y="0"/>
              </a:cxn>
              <a:cxn ang="0">
                <a:pos x="0" y="702"/>
              </a:cxn>
            </a:cxnLst>
            <a:rect l="0" t="0" r="r" b="b"/>
            <a:pathLst>
              <a:path w="1536" h="2366">
                <a:moveTo>
                  <a:pt x="0" y="702"/>
                </a:moveTo>
                <a:lnTo>
                  <a:pt x="413" y="702"/>
                </a:lnTo>
                <a:lnTo>
                  <a:pt x="413" y="2366"/>
                </a:lnTo>
                <a:lnTo>
                  <a:pt x="1123" y="2362"/>
                </a:lnTo>
                <a:lnTo>
                  <a:pt x="1123" y="702"/>
                </a:lnTo>
                <a:lnTo>
                  <a:pt x="1536" y="702"/>
                </a:lnTo>
                <a:lnTo>
                  <a:pt x="767" y="0"/>
                </a:lnTo>
                <a:lnTo>
                  <a:pt x="0" y="702"/>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6" name="Freeform 6"/>
          <p:cNvSpPr>
            <a:spLocks/>
          </p:cNvSpPr>
          <p:nvPr/>
        </p:nvSpPr>
        <p:spPr bwMode="auto">
          <a:xfrm>
            <a:off x="5001109" y="2897409"/>
            <a:ext cx="1828800" cy="3657600"/>
          </a:xfrm>
          <a:custGeom>
            <a:avLst/>
            <a:gdLst/>
            <a:ahLst/>
            <a:cxnLst>
              <a:cxn ang="0">
                <a:pos x="0" y="701"/>
              </a:cxn>
              <a:cxn ang="0">
                <a:pos x="413" y="701"/>
              </a:cxn>
              <a:cxn ang="0">
                <a:pos x="409" y="2493"/>
              </a:cxn>
              <a:cxn ang="0">
                <a:pos x="1123" y="2489"/>
              </a:cxn>
              <a:cxn ang="0">
                <a:pos x="1123" y="701"/>
              </a:cxn>
              <a:cxn ang="0">
                <a:pos x="1536" y="701"/>
              </a:cxn>
              <a:cxn ang="0">
                <a:pos x="769" y="0"/>
              </a:cxn>
              <a:cxn ang="0">
                <a:pos x="0" y="701"/>
              </a:cxn>
            </a:cxnLst>
            <a:rect l="0" t="0" r="r" b="b"/>
            <a:pathLst>
              <a:path w="1536" h="2493">
                <a:moveTo>
                  <a:pt x="0" y="701"/>
                </a:moveTo>
                <a:lnTo>
                  <a:pt x="413" y="701"/>
                </a:lnTo>
                <a:lnTo>
                  <a:pt x="409" y="2493"/>
                </a:lnTo>
                <a:lnTo>
                  <a:pt x="1123" y="2489"/>
                </a:lnTo>
                <a:lnTo>
                  <a:pt x="1123" y="701"/>
                </a:lnTo>
                <a:lnTo>
                  <a:pt x="1536" y="701"/>
                </a:lnTo>
                <a:lnTo>
                  <a:pt x="769" y="0"/>
                </a:lnTo>
                <a:lnTo>
                  <a:pt x="0" y="701"/>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9" name="Freeform 2"/>
          <p:cNvSpPr>
            <a:spLocks/>
          </p:cNvSpPr>
          <p:nvPr/>
        </p:nvSpPr>
        <p:spPr bwMode="auto">
          <a:xfrm>
            <a:off x="6868665" y="2900882"/>
            <a:ext cx="2286000" cy="3657600"/>
          </a:xfrm>
          <a:custGeom>
            <a:avLst/>
            <a:gdLst/>
            <a:ahLst/>
            <a:cxnLst>
              <a:cxn ang="0">
                <a:pos x="0" y="701"/>
              </a:cxn>
              <a:cxn ang="0">
                <a:pos x="447" y="701"/>
              </a:cxn>
              <a:cxn ang="0">
                <a:pos x="447" y="2489"/>
              </a:cxn>
              <a:cxn ang="0">
                <a:pos x="1214" y="2489"/>
              </a:cxn>
              <a:cxn ang="0">
                <a:pos x="1214" y="701"/>
              </a:cxn>
              <a:cxn ang="0">
                <a:pos x="1660" y="701"/>
              </a:cxn>
              <a:cxn ang="0">
                <a:pos x="830" y="0"/>
              </a:cxn>
              <a:cxn ang="0">
                <a:pos x="0" y="701"/>
              </a:cxn>
            </a:cxnLst>
            <a:rect l="0" t="0" r="r" b="b"/>
            <a:pathLst>
              <a:path w="1660" h="2489">
                <a:moveTo>
                  <a:pt x="0" y="701"/>
                </a:moveTo>
                <a:lnTo>
                  <a:pt x="447" y="701"/>
                </a:lnTo>
                <a:lnTo>
                  <a:pt x="447" y="2489"/>
                </a:lnTo>
                <a:lnTo>
                  <a:pt x="1214" y="2489"/>
                </a:lnTo>
                <a:lnTo>
                  <a:pt x="1214" y="701"/>
                </a:lnTo>
                <a:lnTo>
                  <a:pt x="1660" y="701"/>
                </a:lnTo>
                <a:lnTo>
                  <a:pt x="830" y="0"/>
                </a:lnTo>
                <a:lnTo>
                  <a:pt x="0" y="701"/>
                </a:lnTo>
                <a:close/>
              </a:path>
            </a:pathLst>
          </a:custGeom>
          <a:solidFill>
            <a:srgbClr val="80808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grpSp>
        <p:nvGrpSpPr>
          <p:cNvPr id="70" name="Group 74"/>
          <p:cNvGrpSpPr>
            <a:grpSpLocks/>
          </p:cNvGrpSpPr>
          <p:nvPr/>
        </p:nvGrpSpPr>
        <p:grpSpPr bwMode="auto">
          <a:xfrm>
            <a:off x="7587670" y="3157463"/>
            <a:ext cx="871537" cy="3357562"/>
            <a:chOff x="2484010" y="1248764"/>
            <a:chExt cx="752010" cy="3062812"/>
          </a:xfrm>
        </p:grpSpPr>
        <p:pic>
          <p:nvPicPr>
            <p:cNvPr id="71" name="Picture 75" descr="w1.gif"/>
            <p:cNvPicPr>
              <a:picLocks noChangeAspect="1"/>
            </p:cNvPicPr>
            <p:nvPr/>
          </p:nvPicPr>
          <p:blipFill>
            <a:blip r:embed="rId2" cstate="print"/>
            <a:srcRect/>
            <a:stretch>
              <a:fillRect/>
            </a:stretch>
          </p:blipFill>
          <p:spPr bwMode="auto">
            <a:xfrm>
              <a:off x="2484010" y="3336174"/>
              <a:ext cx="323850" cy="971550"/>
            </a:xfrm>
            <a:prstGeom prst="rect">
              <a:avLst/>
            </a:prstGeom>
            <a:noFill/>
            <a:ln w="9525">
              <a:noFill/>
              <a:miter lim="800000"/>
              <a:headEnd/>
              <a:tailEnd/>
            </a:ln>
          </p:spPr>
        </p:pic>
        <p:pic>
          <p:nvPicPr>
            <p:cNvPr id="72" name="Picture 76" descr="w2.gif"/>
            <p:cNvPicPr>
              <a:picLocks noChangeAspect="1"/>
            </p:cNvPicPr>
            <p:nvPr/>
          </p:nvPicPr>
          <p:blipFill>
            <a:blip r:embed="rId3" cstate="print"/>
            <a:srcRect/>
            <a:stretch>
              <a:fillRect/>
            </a:stretch>
          </p:blipFill>
          <p:spPr bwMode="auto">
            <a:xfrm>
              <a:off x="2910637" y="3340026"/>
              <a:ext cx="323849" cy="971550"/>
            </a:xfrm>
            <a:prstGeom prst="rect">
              <a:avLst/>
            </a:prstGeom>
            <a:noFill/>
            <a:ln w="9525">
              <a:noFill/>
              <a:miter lim="800000"/>
              <a:headEnd/>
              <a:tailEnd/>
            </a:ln>
          </p:spPr>
        </p:pic>
        <p:pic>
          <p:nvPicPr>
            <p:cNvPr id="73" name="Picture 77" descr="w3.gif"/>
            <p:cNvPicPr>
              <a:picLocks noChangeAspect="1"/>
            </p:cNvPicPr>
            <p:nvPr/>
          </p:nvPicPr>
          <p:blipFill>
            <a:blip r:embed="rId4" cstate="print"/>
            <a:srcRect/>
            <a:stretch>
              <a:fillRect/>
            </a:stretch>
          </p:blipFill>
          <p:spPr bwMode="auto">
            <a:xfrm>
              <a:off x="2484099" y="2279015"/>
              <a:ext cx="323850" cy="971550"/>
            </a:xfrm>
            <a:prstGeom prst="rect">
              <a:avLst/>
            </a:prstGeom>
            <a:noFill/>
            <a:ln w="9525">
              <a:noFill/>
              <a:miter lim="800000"/>
              <a:headEnd/>
              <a:tailEnd/>
            </a:ln>
          </p:spPr>
        </p:pic>
        <p:pic>
          <p:nvPicPr>
            <p:cNvPr id="74" name="Picture 78" descr="w4.gif"/>
            <p:cNvPicPr>
              <a:picLocks noChangeAspect="1"/>
            </p:cNvPicPr>
            <p:nvPr/>
          </p:nvPicPr>
          <p:blipFill>
            <a:blip r:embed="rId5" cstate="print"/>
            <a:srcRect/>
            <a:stretch>
              <a:fillRect/>
            </a:stretch>
          </p:blipFill>
          <p:spPr bwMode="auto">
            <a:xfrm>
              <a:off x="2912171" y="2294158"/>
              <a:ext cx="323849" cy="971550"/>
            </a:xfrm>
            <a:prstGeom prst="rect">
              <a:avLst/>
            </a:prstGeom>
            <a:noFill/>
            <a:ln w="9525">
              <a:noFill/>
              <a:miter lim="800000"/>
              <a:headEnd/>
              <a:tailEnd/>
            </a:ln>
          </p:spPr>
        </p:pic>
        <p:pic>
          <p:nvPicPr>
            <p:cNvPr id="75" name="Picture 79" descr="w5n.gif"/>
            <p:cNvPicPr>
              <a:picLocks noChangeAspect="1"/>
            </p:cNvPicPr>
            <p:nvPr/>
          </p:nvPicPr>
          <p:blipFill>
            <a:blip r:embed="rId6" cstate="print"/>
            <a:srcRect/>
            <a:stretch>
              <a:fillRect/>
            </a:stretch>
          </p:blipFill>
          <p:spPr bwMode="auto">
            <a:xfrm>
              <a:off x="2687931" y="1248764"/>
              <a:ext cx="323850" cy="971550"/>
            </a:xfrm>
            <a:prstGeom prst="rect">
              <a:avLst/>
            </a:prstGeom>
            <a:noFill/>
            <a:ln w="9525">
              <a:noFill/>
              <a:miter lim="800000"/>
              <a:headEnd/>
              <a:tailEnd/>
            </a:ln>
          </p:spPr>
        </p:pic>
      </p:grpSp>
      <p:sp>
        <p:nvSpPr>
          <p:cNvPr id="76" name="Text Box 7"/>
          <p:cNvSpPr txBox="1">
            <a:spLocks noChangeArrowheads="1"/>
          </p:cNvSpPr>
          <p:nvPr/>
        </p:nvSpPr>
        <p:spPr bwMode="auto">
          <a:xfrm>
            <a:off x="213539" y="1531975"/>
            <a:ext cx="3924283" cy="983443"/>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2800" b="1" dirty="0">
                <a:latin typeface="+mn-lt"/>
                <a:cs typeface="+mn-cs"/>
              </a:rPr>
              <a:t>Total Years Active Federal Service</a:t>
            </a:r>
          </a:p>
        </p:txBody>
      </p:sp>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153" y="5511350"/>
            <a:ext cx="555056" cy="867969"/>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368998" y="5440274"/>
            <a:ext cx="580164" cy="99353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98355" y="5456305"/>
            <a:ext cx="542641" cy="1009991"/>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653256" y="4247417"/>
            <a:ext cx="536285" cy="998160"/>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53256" y="5405839"/>
            <a:ext cx="542641" cy="1009991"/>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98355" y="4299484"/>
            <a:ext cx="550988" cy="1025526"/>
          </a:xfrm>
          <a:prstGeom prst="rect">
            <a:avLst/>
          </a:prstGeom>
        </p:spPr>
      </p:pic>
      <p:pic>
        <p:nvPicPr>
          <p:cNvPr id="8" name="Picture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63249" y="3161805"/>
            <a:ext cx="517001" cy="972609"/>
          </a:xfrm>
          <a:prstGeom prst="rect">
            <a:avLst/>
          </a:prstGeom>
        </p:spPr>
      </p:pic>
    </p:spTree>
    <p:extLst>
      <p:ext uri="{BB962C8B-B14F-4D97-AF65-F5344CB8AC3E}">
        <p14:creationId xmlns:p14="http://schemas.microsoft.com/office/powerpoint/2010/main" val="127879303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Pay Comparison</a:t>
            </a:r>
          </a:p>
        </p:txBody>
      </p:sp>
      <p:graphicFrame>
        <p:nvGraphicFramePr>
          <p:cNvPr id="9" name="Chart 8"/>
          <p:cNvGraphicFramePr/>
          <p:nvPr>
            <p:extLst>
              <p:ext uri="{D42A27DB-BD31-4B8C-83A1-F6EECF244321}">
                <p14:modId xmlns:p14="http://schemas.microsoft.com/office/powerpoint/2010/main" val="253000966"/>
              </p:ext>
            </p:extLst>
          </p:nvPr>
        </p:nvGraphicFramePr>
        <p:xfrm>
          <a:off x="381000" y="1143000"/>
          <a:ext cx="8382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068064" y="6611779"/>
            <a:ext cx="1075936" cy="246221"/>
          </a:xfrm>
          <a:prstGeom prst="rect">
            <a:avLst/>
          </a:prstGeom>
          <a:noFill/>
        </p:spPr>
        <p:txBody>
          <a:bodyPr wrap="none" rtlCol="0">
            <a:spAutoFit/>
          </a:bodyPr>
          <a:lstStyle/>
          <a:p>
            <a:r>
              <a:rPr lang="en-US" sz="1000" i="1" dirty="0"/>
              <a:t>2024 Pay Scale</a:t>
            </a:r>
          </a:p>
        </p:txBody>
      </p:sp>
      <p:sp>
        <p:nvSpPr>
          <p:cNvPr id="5" name="TextBox 1"/>
          <p:cNvSpPr txBox="1"/>
          <p:nvPr/>
        </p:nvSpPr>
        <p:spPr>
          <a:xfrm>
            <a:off x="76200" y="6019801"/>
            <a:ext cx="2667000" cy="774532"/>
          </a:xfrm>
          <a:prstGeom prst="rect">
            <a:avLst/>
          </a:prstGeom>
          <a:solidFill>
            <a:schemeClr val="accent2">
              <a:lumMod val="20000"/>
              <a:lumOff val="80000"/>
            </a:schemeClr>
          </a:solidFill>
          <a:ln w="57150">
            <a:solidFill>
              <a:schemeClr val="tx1"/>
            </a:solidFill>
          </a:ln>
        </p:spPr>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u="sng" dirty="0">
                <a:solidFill>
                  <a:schemeClr val="bg1"/>
                </a:solidFill>
              </a:rPr>
              <a:t>APPROX SNAPSHOT</a:t>
            </a:r>
          </a:p>
          <a:p>
            <a:pPr algn="ctr"/>
            <a:r>
              <a:rPr lang="en-US" dirty="0">
                <a:solidFill>
                  <a:schemeClr val="bg1"/>
                </a:solidFill>
              </a:rPr>
              <a:t>E-5 vs W-1 at 6 years TIS = $1148  </a:t>
            </a:r>
          </a:p>
          <a:p>
            <a:pPr algn="ctr"/>
            <a:r>
              <a:rPr lang="en-US" sz="1100" dirty="0">
                <a:solidFill>
                  <a:schemeClr val="bg1"/>
                </a:solidFill>
              </a:rPr>
              <a:t>E-6 vs W1 at 10 years TIS = $946 </a:t>
            </a:r>
          </a:p>
          <a:p>
            <a:pPr algn="ctr"/>
            <a:r>
              <a:rPr lang="en-US" dirty="0">
                <a:solidFill>
                  <a:schemeClr val="bg1"/>
                </a:solidFill>
              </a:rPr>
              <a:t>E-7 vs W1 at 16 years = $519</a:t>
            </a:r>
            <a:endParaRPr lang="en-US" sz="1100" dirty="0">
              <a:solidFill>
                <a:schemeClr val="bg1"/>
              </a:solidFill>
            </a:endParaRPr>
          </a:p>
        </p:txBody>
      </p:sp>
    </p:spTree>
    <p:extLst>
      <p:ext uri="{BB962C8B-B14F-4D97-AF65-F5344CB8AC3E}">
        <p14:creationId xmlns:p14="http://schemas.microsoft.com/office/powerpoint/2010/main" val="191032105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DB7E-489E-0576-8AAA-60F586DFA7DC}"/>
              </a:ext>
            </a:extLst>
          </p:cNvPr>
          <p:cNvSpPr>
            <a:spLocks noGrp="1"/>
          </p:cNvSpPr>
          <p:nvPr>
            <p:ph type="title"/>
          </p:nvPr>
        </p:nvSpPr>
        <p:spPr/>
        <p:txBody>
          <a:bodyPr/>
          <a:lstStyle/>
          <a:p>
            <a:r>
              <a:rPr lang="en-US" dirty="0"/>
              <a:t>MILITARY RETIRMENT PAY</a:t>
            </a:r>
          </a:p>
        </p:txBody>
      </p:sp>
      <p:graphicFrame>
        <p:nvGraphicFramePr>
          <p:cNvPr id="5" name="Chart 4">
            <a:extLst>
              <a:ext uri="{FF2B5EF4-FFF2-40B4-BE49-F238E27FC236}">
                <a16:creationId xmlns:a16="http://schemas.microsoft.com/office/drawing/2014/main" id="{4CBE4B13-C862-B6EF-99AA-661ED722DCAE}"/>
              </a:ext>
            </a:extLst>
          </p:cNvPr>
          <p:cNvGraphicFramePr>
            <a:graphicFrameLocks/>
          </p:cNvGraphicFramePr>
          <p:nvPr>
            <p:extLst>
              <p:ext uri="{D42A27DB-BD31-4B8C-83A1-F6EECF244321}">
                <p14:modId xmlns:p14="http://schemas.microsoft.com/office/powerpoint/2010/main" val="4072364871"/>
              </p:ext>
            </p:extLst>
          </p:nvPr>
        </p:nvGraphicFramePr>
        <p:xfrm>
          <a:off x="762000" y="914400"/>
          <a:ext cx="7620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435191"/>
      </p:ext>
    </p:extLst>
  </p:cSld>
  <p:clrMapOvr>
    <a:masterClrMapping/>
  </p:clrMapOvr>
  <p:transition advClick="0"/>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7a46b7f-bbdc-422f-b9e0-20b6fc8455c0">XFSUVD73SY5M-874820746-1709</_dlc_DocId>
    <_dlc_DocIdUrl xmlns="d7a46b7f-bbdc-422f-b9e0-20b6fc8455c0">
      <Url>https://recruiting.rsn.army.mil/mrb/SORB/WOR/_layouts/15/DocIdRedir.aspx?ID=XFSUVD73SY5M-874820746-1709</Url>
      <Description>XFSUVD73SY5M-874820746-1709</Description>
    </_dlc_DocIdUrl>
    <_dlc_DocIdPersistId xmlns="d7a46b7f-bbdc-422f-b9e0-20b6fc8455c0" xsi:nil="true"/>
    <Content1 xmlns="http://schemas.microsoft.com/sharepoint/v3/fields">FOUO</Content1>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BC9BA89171972C489D88839C5FC21639" ma:contentTypeVersion="7" ma:contentTypeDescription="Create a new document." ma:contentTypeScope="" ma:versionID="d852458ac52d026accc64789c53cfbfe">
  <xsd:schema xmlns:xsd="http://www.w3.org/2001/XMLSchema" xmlns:xs="http://www.w3.org/2001/XMLSchema" xmlns:p="http://schemas.microsoft.com/office/2006/metadata/properties" xmlns:ns2="http://schemas.microsoft.com/sharepoint/v3/fields" xmlns:ns3="d7a46b7f-bbdc-422f-b9e0-20b6fc8455c0" targetNamespace="http://schemas.microsoft.com/office/2006/metadata/properties" ma:root="true" ma:fieldsID="a57044813d8601dc420b00f33d07c5d1" ns2:_="" ns3:_="">
    <xsd:import namespace="http://schemas.microsoft.com/sharepoint/v3/fields"/>
    <xsd:import namespace="d7a46b7f-bbdc-422f-b9e0-20b6fc8455c0"/>
    <xsd:element name="properties">
      <xsd:complexType>
        <xsd:sequence>
          <xsd:element name="documentManagement">
            <xsd:complexType>
              <xsd:all>
                <xsd:element ref="ns2:Content1"/>
                <xsd:element ref="ns3:_dlc_DocId" minOccurs="0"/>
                <xsd:element ref="ns3:_dlc_DocIdUrl" minOccurs="0"/>
                <xsd:element ref="ns3: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Content1" ma:index="8" ma:displayName="FOUO" ma:default="FOUO" ma:format="Dropdown" ma:internalName="Content1" ma:readOnly="false">
      <xsd:simpleType>
        <xsd:restriction base="dms:Choice">
          <xsd:enumeration value="FOUO"/>
          <xsd:enumeration value="FOUO 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d7a46b7f-bbdc-422f-b9e0-20b6fc8455c0"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fals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740C6B-7111-43CA-B3D4-E9538721DDE0}">
  <ds:schemaRefs>
    <ds:schemaRef ds:uri="http://purl.org/dc/terms/"/>
    <ds:schemaRef ds:uri="http://schemas.microsoft.com/sharepoint/v3/field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d7a46b7f-bbdc-422f-b9e0-20b6fc8455c0"/>
    <ds:schemaRef ds:uri="http://schemas.microsoft.com/office/2006/metadata/properties"/>
  </ds:schemaRefs>
</ds:datastoreItem>
</file>

<file path=customXml/itemProps2.xml><?xml version="1.0" encoding="utf-8"?>
<ds:datastoreItem xmlns:ds="http://schemas.openxmlformats.org/officeDocument/2006/customXml" ds:itemID="{0B89516B-8E4E-4DC1-B8AE-C5F5534F9FC0}">
  <ds:schemaRefs>
    <ds:schemaRef ds:uri="http://schemas.microsoft.com/sharepoint/events"/>
  </ds:schemaRefs>
</ds:datastoreItem>
</file>

<file path=customXml/itemProps3.xml><?xml version="1.0" encoding="utf-8"?>
<ds:datastoreItem xmlns:ds="http://schemas.openxmlformats.org/officeDocument/2006/customXml" ds:itemID="{6C87F25A-42D0-45EB-8EB1-EE2B54D12E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d7a46b7f-bbdc-422f-b9e0-20b6fc845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78D22A1-CDCB-4EFF-84EB-B4D9D3DCAE28}">
  <ds:schemaRefs>
    <ds:schemaRef ds:uri="http://schemas.microsoft.com/sharepoint/v3/contenttype/form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35723</TotalTime>
  <Words>3038</Words>
  <Application>Microsoft Office PowerPoint</Application>
  <PresentationFormat>On-screen Show (4:3)</PresentationFormat>
  <Paragraphs>497</Paragraphs>
  <Slides>39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Calibri</vt:lpstr>
      <vt:lpstr>Helvetica Neue</vt:lpstr>
      <vt:lpstr>Times New Roman</vt:lpstr>
      <vt:lpstr>Wingdings</vt:lpstr>
      <vt:lpstr>4_Default Design</vt:lpstr>
      <vt:lpstr>Warrant Officer Applicant Brief</vt:lpstr>
      <vt:lpstr>Warrant Officer Recruiting Mission</vt:lpstr>
      <vt:lpstr>Terms of Reference</vt:lpstr>
      <vt:lpstr>Define a Warrant Officer DA Pam 600 - 3</vt:lpstr>
      <vt:lpstr>Applicant Characteristics</vt:lpstr>
      <vt:lpstr>Promotion Timeline</vt:lpstr>
      <vt:lpstr>Extended Career</vt:lpstr>
      <vt:lpstr>Base Pay Comparison</vt:lpstr>
      <vt:lpstr>MILITARY RETIRMENT PAY</vt:lpstr>
      <vt:lpstr>Aviation Incentive Pay</vt:lpstr>
      <vt:lpstr> Sea Pay </vt:lpstr>
      <vt:lpstr>Where to Begin</vt:lpstr>
      <vt:lpstr>Administrative Requirements</vt:lpstr>
      <vt:lpstr>Warrant Officer MOSs</vt:lpstr>
      <vt:lpstr>Warrant Officer MOSs</vt:lpstr>
      <vt:lpstr>Board Schedule</vt:lpstr>
      <vt:lpstr>Packet Submission Deadlines</vt:lpstr>
      <vt:lpstr>Application Documents</vt:lpstr>
      <vt:lpstr>The Application</vt:lpstr>
      <vt:lpstr>Application for Appointment DA Form 61</vt:lpstr>
      <vt:lpstr>Letter of Recommendation USAREC Form 3.3</vt:lpstr>
      <vt:lpstr>Resume USAREC Form 3.2</vt:lpstr>
      <vt:lpstr>Security Clearance Verification </vt:lpstr>
      <vt:lpstr>SIFT Selection Instrument for Flight Training</vt:lpstr>
      <vt:lpstr>Physical Cover Sheet USAREC Form 3.1</vt:lpstr>
      <vt:lpstr>Application for Active Duty DA Form 160</vt:lpstr>
      <vt:lpstr>Statement of Understanding</vt:lpstr>
      <vt:lpstr>Waiver / ETP Requests</vt:lpstr>
      <vt:lpstr>Tattoo Guidance IAW Army Directive 2022-09</vt:lpstr>
      <vt:lpstr>Tattoo Compliance Validation Interservice Applicants Only</vt:lpstr>
      <vt:lpstr>Tattoo ETP Request Army Applicants Only</vt:lpstr>
      <vt:lpstr>ETP and Waiver Requests</vt:lpstr>
      <vt:lpstr>Application Checklist</vt:lpstr>
      <vt:lpstr>Application Process</vt:lpstr>
      <vt:lpstr>Selection Board Notes</vt:lpstr>
      <vt:lpstr>Applicant Key Points</vt:lpstr>
      <vt:lpstr>Contact Us</vt:lpstr>
      <vt:lpstr>Warrant Officer Recruiting Company </vt:lpstr>
      <vt:lpstr>Questions</vt:lpstr>
    </vt:vector>
  </TitlesOfParts>
  <Company>United States Army Accessions Command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HUGHESRL</dc:creator>
  <cp:lastModifiedBy>Polite, Jamal D CW3 USARMY USARD (USA)</cp:lastModifiedBy>
  <cp:revision>1280</cp:revision>
  <cp:lastPrinted>2024-02-27T04:03:51Z</cp:lastPrinted>
  <dcterms:created xsi:type="dcterms:W3CDTF">2010-04-13T03:50:13Z</dcterms:created>
  <dcterms:modified xsi:type="dcterms:W3CDTF">2025-06-24T17:36:02Z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0x010100BC9BA89171972C489D88839C5FC21639</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59461801-de92-46f6-b312-fc776c8a7935</vt:lpwstr>
  </property>
</Properties>
</file>