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79" r:id="rId5"/>
    <p:sldId id="280" r:id="rId6"/>
    <p:sldId id="28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0D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78E645-BB72-40B7-897A-1D7324F6335B}" v="2" dt="2026-04-15T18:10:10.8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90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33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tz, Alexander J MIL USARMY USARD (USA)" userId="d084e839-f2ec-4041-b9a9-8a81b3ec5cb7" providerId="ADAL" clId="{D45D652A-54BC-4D57-977F-51769D180616}"/>
    <pc:docChg chg="modSld">
      <pc:chgData name="Rotz, Alexander J MIL USARMY USARD (USA)" userId="d084e839-f2ec-4041-b9a9-8a81b3ec5cb7" providerId="ADAL" clId="{D45D652A-54BC-4D57-977F-51769D180616}" dt="2026-04-15T18:10:10.882" v="5"/>
      <pc:docMkLst>
        <pc:docMk/>
      </pc:docMkLst>
      <pc:sldChg chg="modSp mod">
        <pc:chgData name="Rotz, Alexander J MIL USARMY USARD (USA)" userId="d084e839-f2ec-4041-b9a9-8a81b3ec5cb7" providerId="ADAL" clId="{D45D652A-54BC-4D57-977F-51769D180616}" dt="2026-04-15T18:09:52.079" v="3" actId="20577"/>
        <pc:sldMkLst>
          <pc:docMk/>
          <pc:sldMk cId="4264654365" sldId="279"/>
        </pc:sldMkLst>
        <pc:graphicFrameChg chg="modGraphic">
          <ac:chgData name="Rotz, Alexander J MIL USARMY USARD (USA)" userId="d084e839-f2ec-4041-b9a9-8a81b3ec5cb7" providerId="ADAL" clId="{D45D652A-54BC-4D57-977F-51769D180616}" dt="2026-04-15T18:09:52.079" v="3" actId="20577"/>
          <ac:graphicFrameMkLst>
            <pc:docMk/>
            <pc:sldMk cId="4264654365" sldId="279"/>
            <ac:graphicFrameMk id="31" creationId="{20AF9489-A1FE-DF39-0486-9A70AB8C3928}"/>
          </ac:graphicFrameMkLst>
        </pc:graphicFrameChg>
      </pc:sldChg>
      <pc:sldChg chg="modSp">
        <pc:chgData name="Rotz, Alexander J MIL USARMY USARD (USA)" userId="d084e839-f2ec-4041-b9a9-8a81b3ec5cb7" providerId="ADAL" clId="{D45D652A-54BC-4D57-977F-51769D180616}" dt="2026-04-15T18:10:05.062" v="4"/>
        <pc:sldMkLst>
          <pc:docMk/>
          <pc:sldMk cId="1918098644" sldId="280"/>
        </pc:sldMkLst>
        <pc:graphicFrameChg chg="mod">
          <ac:chgData name="Rotz, Alexander J MIL USARMY USARD (USA)" userId="d084e839-f2ec-4041-b9a9-8a81b3ec5cb7" providerId="ADAL" clId="{D45D652A-54BC-4D57-977F-51769D180616}" dt="2026-04-15T18:10:05.062" v="4"/>
          <ac:graphicFrameMkLst>
            <pc:docMk/>
            <pc:sldMk cId="1918098644" sldId="280"/>
            <ac:graphicFrameMk id="31" creationId="{F438C4BF-E816-D5ED-20B1-292D86E7A53F}"/>
          </ac:graphicFrameMkLst>
        </pc:graphicFrameChg>
      </pc:sldChg>
      <pc:sldChg chg="modSp">
        <pc:chgData name="Rotz, Alexander J MIL USARMY USARD (USA)" userId="d084e839-f2ec-4041-b9a9-8a81b3ec5cb7" providerId="ADAL" clId="{D45D652A-54BC-4D57-977F-51769D180616}" dt="2026-04-15T18:10:10.882" v="5"/>
        <pc:sldMkLst>
          <pc:docMk/>
          <pc:sldMk cId="1076408725" sldId="281"/>
        </pc:sldMkLst>
        <pc:graphicFrameChg chg="mod">
          <ac:chgData name="Rotz, Alexander J MIL USARMY USARD (USA)" userId="d084e839-f2ec-4041-b9a9-8a81b3ec5cb7" providerId="ADAL" clId="{D45D652A-54BC-4D57-977F-51769D180616}" dt="2026-04-15T18:10:10.882" v="5"/>
          <ac:graphicFrameMkLst>
            <pc:docMk/>
            <pc:sldMk cId="1076408725" sldId="281"/>
            <ac:graphicFrameMk id="31" creationId="{26C59BC1-5645-7BCE-0B5D-03E6FEEA5EB1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745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28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314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926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685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769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249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021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767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264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457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452D9-9D3B-4902-ABF9-5A4A001A552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502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2ACA2E-5603-332D-FDE4-4F10D8924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vemen Fly into the Night">
            <a:extLst>
              <a:ext uri="{FF2B5EF4-FFF2-40B4-BE49-F238E27FC236}">
                <a16:creationId xmlns:a16="http://schemas.microsoft.com/office/drawing/2014/main" id="{618C1BB2-B63E-8EB8-1722-6D38643C3B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40000"/>
                    </a14:imgEffect>
                    <a14:imgEffect>
                      <a14:saturation sat="50000"/>
                    </a14:imgEffect>
                    <a14:imgEffect>
                      <a14:brightnessContrast bright="-20000" contrast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017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1AE0D088-B5FF-091D-58FB-5D8FBC1F58E3}"/>
              </a:ext>
            </a:extLst>
          </p:cNvPr>
          <p:cNvSpPr/>
          <p:nvPr/>
        </p:nvSpPr>
        <p:spPr>
          <a:xfrm>
            <a:off x="1256675" y="1471748"/>
            <a:ext cx="9699506" cy="3216522"/>
          </a:xfrm>
          <a:prstGeom prst="rect">
            <a:avLst/>
          </a:prstGeom>
          <a:solidFill>
            <a:srgbClr val="0D0D0D">
              <a:alpha val="40000"/>
            </a:srgbClr>
          </a:solidFill>
          <a:ln w="101600" cmpd="dbl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3F40EA-001C-7239-FFC4-B6A0B6900E4B}"/>
              </a:ext>
            </a:extLst>
          </p:cNvPr>
          <p:cNvSpPr txBox="1"/>
          <p:nvPr/>
        </p:nvSpPr>
        <p:spPr>
          <a:xfrm>
            <a:off x="1235828" y="531198"/>
            <a:ext cx="9720353" cy="523220"/>
          </a:xfrm>
          <a:prstGeom prst="rect">
            <a:avLst/>
          </a:prstGeom>
          <a:noFill/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 anchor="ctr">
            <a:spAutoFit/>
          </a:bodyPr>
          <a:lstStyle/>
          <a:p>
            <a:pPr algn="ctr"/>
            <a:r>
              <a:rPr lang="en-US" sz="28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FORT BRAGG WARRANT OFFICER RECRUITING BRIEF</a:t>
            </a:r>
            <a:endParaRPr lang="en-US" sz="20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B887653-3D38-1694-73EE-CC7D8BA4DB3D}"/>
              </a:ext>
            </a:extLst>
          </p:cNvPr>
          <p:cNvSpPr txBox="1"/>
          <p:nvPr/>
        </p:nvSpPr>
        <p:spPr>
          <a:xfrm>
            <a:off x="5144687" y="6353771"/>
            <a:ext cx="1893468" cy="400110"/>
          </a:xfrm>
          <a:prstGeom prst="rect">
            <a:avLst/>
          </a:prstGeom>
          <a:noFill/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chemeClr val="bg1">
                    <a:lumMod val="75000"/>
                  </a:schemeClr>
                </a:solidFill>
                <a:effectLst>
                  <a:glow rad="76200">
                    <a:schemeClr val="tx1">
                      <a:alpha val="40000"/>
                    </a:schemeClr>
                  </a:glow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ptos SemiBold" panose="020F0502020204030204" pitchFamily="34" charset="0"/>
              </a:rPr>
              <a:t>JOIN THE ELITE</a:t>
            </a:r>
            <a:endParaRPr lang="en-US" sz="1600" dirty="0">
              <a:solidFill>
                <a:schemeClr val="bg1">
                  <a:lumMod val="75000"/>
                </a:schemeClr>
              </a:solidFill>
              <a:effectLst>
                <a:glow rad="76200">
                  <a:schemeClr val="tx1">
                    <a:alpha val="40000"/>
                  </a:schemeClr>
                </a:glow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Aptos SemiBold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CD1C479-EFA4-0536-96A0-9EEFE366CEED}"/>
              </a:ext>
            </a:extLst>
          </p:cNvPr>
          <p:cNvSpPr txBox="1"/>
          <p:nvPr/>
        </p:nvSpPr>
        <p:spPr>
          <a:xfrm>
            <a:off x="85725" y="6273721"/>
            <a:ext cx="2979692" cy="430887"/>
          </a:xfrm>
          <a:prstGeom prst="rect">
            <a:avLst/>
          </a:prstGeom>
          <a:noFill/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FF00"/>
                </a:solidFill>
                <a:latin typeface="Aptos SemiBold" panose="020F0502020204030204" pitchFamily="34" charset="0"/>
              </a:rPr>
              <a:t>SCAN THE QR CODE TO GET STARTED AND GET IN CONTACT WITH A RECRUITER TODAY.</a:t>
            </a:r>
            <a:endParaRPr lang="en-US" sz="1000" dirty="0">
              <a:solidFill>
                <a:srgbClr val="FFFF00"/>
              </a:solidFill>
              <a:latin typeface="Aptos SemiBold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E46924E-F2C5-1873-9EAE-9FBFF62A22C7}"/>
              </a:ext>
            </a:extLst>
          </p:cNvPr>
          <p:cNvSpPr txBox="1"/>
          <p:nvPr/>
        </p:nvSpPr>
        <p:spPr>
          <a:xfrm>
            <a:off x="1881463" y="1968941"/>
            <a:ext cx="844993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solidFill>
                  <a:prstClr val="white"/>
                </a:solidFill>
                <a:effectLst>
                  <a:glow rad="127000">
                    <a:prstClr val="black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U.S. Army Warrant Officer Recruiting Team will be in your area to conduct briefings on qualification and application procedures to become an Army Warrant Officer.</a:t>
            </a:r>
            <a:endParaRPr lang="en-US" i="1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3213DF10-5B36-4D3F-D3E3-E3B4C4FC4F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0149" y="5077699"/>
            <a:ext cx="950844" cy="950844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FFA18F7D-6D40-6838-E2C9-6E0D7EAF3E4E}"/>
              </a:ext>
            </a:extLst>
          </p:cNvPr>
          <p:cNvGrpSpPr/>
          <p:nvPr/>
        </p:nvGrpSpPr>
        <p:grpSpPr>
          <a:xfrm>
            <a:off x="2936031" y="4834554"/>
            <a:ext cx="6317482" cy="1519217"/>
            <a:chOff x="3065418" y="4879988"/>
            <a:chExt cx="6317482" cy="1519217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8F4CD035-1BAE-2D2F-F068-78A619D5EDF0}"/>
                </a:ext>
              </a:extLst>
            </p:cNvPr>
            <p:cNvGrpSpPr/>
            <p:nvPr/>
          </p:nvGrpSpPr>
          <p:grpSpPr>
            <a:xfrm>
              <a:off x="3065418" y="4879988"/>
              <a:ext cx="6317482" cy="1519217"/>
              <a:chOff x="9810768" y="1409632"/>
              <a:chExt cx="1436715" cy="1668703"/>
            </a:xfrm>
          </p:grpSpPr>
          <p:sp>
            <p:nvSpPr>
              <p:cNvPr id="28" name="Rectangle: Rounded Corners 27">
                <a:extLst>
                  <a:ext uri="{FF2B5EF4-FFF2-40B4-BE49-F238E27FC236}">
                    <a16:creationId xmlns:a16="http://schemas.microsoft.com/office/drawing/2014/main" id="{F0CC8218-B967-4D01-4A00-C78F5A73263F}"/>
                  </a:ext>
                </a:extLst>
              </p:cNvPr>
              <p:cNvSpPr/>
              <p:nvPr/>
            </p:nvSpPr>
            <p:spPr>
              <a:xfrm>
                <a:off x="9810768" y="1409632"/>
                <a:ext cx="1436715" cy="1668703"/>
              </a:xfrm>
              <a:prstGeom prst="roundRect">
                <a:avLst>
                  <a:gd name="adj" fmla="val 6082"/>
                </a:avLst>
              </a:prstGeom>
              <a:noFill/>
              <a:ln>
                <a:noFill/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en-US" sz="1400" b="1" dirty="0">
                    <a:solidFill>
                      <a:srgbClr val="FF0000"/>
                    </a:solidFill>
                    <a:effectLst>
                      <a:glow rad="127000">
                        <a:prstClr val="black"/>
                      </a:glow>
                      <a:outerShdw blurRad="50800" dist="38100" dir="5400000" algn="t" rotWithShape="0">
                        <a:prstClr val="black">
                          <a:alpha val="40000"/>
                        </a:prst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POINTS OF CONTACT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3DCD06A3-CE2D-68E1-DE5F-D10AFFE37013}"/>
                  </a:ext>
                </a:extLst>
              </p:cNvPr>
              <p:cNvSpPr txBox="1"/>
              <p:nvPr/>
            </p:nvSpPr>
            <p:spPr>
              <a:xfrm>
                <a:off x="9936431" y="1738451"/>
                <a:ext cx="1185389" cy="2873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100" b="1" dirty="0">
                    <a:solidFill>
                      <a:schemeClr val="bg1"/>
                    </a:solidFill>
                    <a:latin typeface="+mj-lt"/>
                    <a:cs typeface="Arial" panose="020B0604020202020204" pitchFamily="34" charset="0"/>
                  </a:rPr>
                  <a:t>CW2 ENSINGER: william.b.ensinger.mil@army.mil - (910) 308-0680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C2892D1B-9106-9A6D-C447-2E853E1C8484}"/>
                  </a:ext>
                </a:extLst>
              </p:cNvPr>
              <p:cNvSpPr txBox="1"/>
              <p:nvPr/>
            </p:nvSpPr>
            <p:spPr>
              <a:xfrm>
                <a:off x="9936431" y="2135361"/>
                <a:ext cx="1183865" cy="2873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100" b="1" dirty="0">
                    <a:solidFill>
                      <a:schemeClr val="bg1"/>
                    </a:solidFill>
                    <a:latin typeface="+mj-lt"/>
                    <a:cs typeface="Arial" panose="020B0604020202020204" pitchFamily="34" charset="0"/>
                  </a:rPr>
                  <a:t>SSG AJ ROTZ: Alexander.j.rotz.mil@army.mil - (910) 551-1004</a:t>
                </a:r>
              </a:p>
            </p:txBody>
          </p:sp>
        </p:grp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157B95D-F7DE-A7F5-1E13-6F50D6BC403F}"/>
                </a:ext>
              </a:extLst>
            </p:cNvPr>
            <p:cNvSpPr txBox="1"/>
            <p:nvPr/>
          </p:nvSpPr>
          <p:spPr>
            <a:xfrm>
              <a:off x="3624682" y="5908850"/>
              <a:ext cx="5205657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bg1"/>
                  </a:solidFill>
                  <a:latin typeface="+mj-lt"/>
                  <a:cs typeface="Arial" panose="020B0604020202020204" pitchFamily="34" charset="0"/>
                </a:rPr>
                <a:t>SSG ADEJIA FANE: adejia.i.fane.mil@army.mil - (931) 250-2159</a:t>
              </a:r>
            </a:p>
          </p:txBody>
        </p:sp>
      </p:grpSp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20AF9489-A1FE-DF39-0486-9A70AB8C39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2244835"/>
              </p:ext>
            </p:extLst>
          </p:nvPr>
        </p:nvGraphicFramePr>
        <p:xfrm>
          <a:off x="1384155" y="2892271"/>
          <a:ext cx="9423690" cy="12852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61996">
                  <a:extLst>
                    <a:ext uri="{9D8B030D-6E8A-4147-A177-3AD203B41FA5}">
                      <a16:colId xmlns:a16="http://schemas.microsoft.com/office/drawing/2014/main" val="1411107498"/>
                    </a:ext>
                  </a:extLst>
                </a:gridCol>
                <a:gridCol w="4561694">
                  <a:extLst>
                    <a:ext uri="{9D8B030D-6E8A-4147-A177-3AD203B41FA5}">
                      <a16:colId xmlns:a16="http://schemas.microsoft.com/office/drawing/2014/main" val="1153119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rgbClr val="FF0000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DATE &amp; TIME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rgbClr val="FF0000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LOCATION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35060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defTabSz="685800">
                        <a:defRPr/>
                      </a:pPr>
                      <a:r>
                        <a:rPr lang="en-US" sz="1800" b="1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Thursday, April 2</a:t>
                      </a:r>
                      <a:r>
                        <a:rPr lang="en-US" sz="1800" b="1" baseline="30000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nd</a:t>
                      </a:r>
                      <a:r>
                        <a:rPr lang="en-US" sz="1800" b="1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2026</a:t>
                      </a:r>
                    </a:p>
                    <a:p>
                      <a:pPr algn="ctr" defTabSz="685800">
                        <a:defRPr/>
                      </a:pPr>
                      <a:r>
                        <a:rPr lang="en-US" sz="1800" b="1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@ 1330 - 1430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685800">
                        <a:defRPr/>
                      </a:pPr>
                      <a:r>
                        <a:rPr lang="en-US" sz="1800" b="1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Education Center Room E-115</a:t>
                      </a:r>
                    </a:p>
                    <a:p>
                      <a:pPr algn="ctr" defTabSz="685800">
                        <a:defRPr/>
                      </a:pPr>
                      <a:r>
                        <a:rPr lang="en-US" sz="1800" b="1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4520 Knox St.</a:t>
                      </a:r>
                    </a:p>
                    <a:p>
                      <a:pPr algn="ctr" defTabSz="685800">
                        <a:defRPr/>
                      </a:pPr>
                      <a:r>
                        <a:rPr lang="en-US" sz="1800" b="1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 Bragg, NC 28310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1272637"/>
                  </a:ext>
                </a:extLst>
              </a:tr>
            </a:tbl>
          </a:graphicData>
        </a:graphic>
      </p:graphicFrame>
      <p:pic>
        <p:nvPicPr>
          <p:cNvPr id="34" name="Picture 33">
            <a:extLst>
              <a:ext uri="{FF2B5EF4-FFF2-40B4-BE49-F238E27FC236}">
                <a16:creationId xmlns:a16="http://schemas.microsoft.com/office/drawing/2014/main" id="{9D4393F5-68A6-2D17-E8E8-602C6E181D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alphaModFix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6341" y="5219112"/>
            <a:ext cx="1414094" cy="1414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4654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49E52F-7A45-8106-5DC3-ECD4DD3BB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vemen Fly into the Night">
            <a:extLst>
              <a:ext uri="{FF2B5EF4-FFF2-40B4-BE49-F238E27FC236}">
                <a16:creationId xmlns:a16="http://schemas.microsoft.com/office/drawing/2014/main" id="{3DBB0FAD-E36D-4096-4938-61B18D9DB2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40000"/>
                    </a14:imgEffect>
                    <a14:imgEffect>
                      <a14:saturation sat="50000"/>
                    </a14:imgEffect>
                    <a14:imgEffect>
                      <a14:brightnessContrast bright="-20000" contrast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017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74E978D7-D372-80BD-A530-578E184B6D56}"/>
              </a:ext>
            </a:extLst>
          </p:cNvPr>
          <p:cNvSpPr/>
          <p:nvPr/>
        </p:nvSpPr>
        <p:spPr>
          <a:xfrm>
            <a:off x="1256675" y="1471748"/>
            <a:ext cx="9699506" cy="3216522"/>
          </a:xfrm>
          <a:prstGeom prst="rect">
            <a:avLst/>
          </a:prstGeom>
          <a:solidFill>
            <a:srgbClr val="0D0D0D">
              <a:alpha val="40000"/>
            </a:srgbClr>
          </a:solidFill>
          <a:ln w="101600" cmpd="dbl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D05400A-F0FA-6D50-47CD-00F6C72392AD}"/>
              </a:ext>
            </a:extLst>
          </p:cNvPr>
          <p:cNvSpPr txBox="1"/>
          <p:nvPr/>
        </p:nvSpPr>
        <p:spPr>
          <a:xfrm>
            <a:off x="1235828" y="531198"/>
            <a:ext cx="9720353" cy="523220"/>
          </a:xfrm>
          <a:prstGeom prst="rect">
            <a:avLst/>
          </a:prstGeom>
          <a:noFill/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 anchor="ctr">
            <a:spAutoFit/>
          </a:bodyPr>
          <a:lstStyle/>
          <a:p>
            <a:pPr algn="ctr"/>
            <a:r>
              <a:rPr lang="en-US" sz="28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FORT BRAGG WARRANT OFFICER RECRUITING BRIEF</a:t>
            </a:r>
            <a:endParaRPr lang="en-US" sz="20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F9D3DF-8EC5-CA63-0FDC-937878CD05A4}"/>
              </a:ext>
            </a:extLst>
          </p:cNvPr>
          <p:cNvSpPr txBox="1"/>
          <p:nvPr/>
        </p:nvSpPr>
        <p:spPr>
          <a:xfrm>
            <a:off x="5144687" y="6353771"/>
            <a:ext cx="1893468" cy="400110"/>
          </a:xfrm>
          <a:prstGeom prst="rect">
            <a:avLst/>
          </a:prstGeom>
          <a:noFill/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chemeClr val="bg1">
                    <a:lumMod val="75000"/>
                  </a:schemeClr>
                </a:solidFill>
                <a:effectLst>
                  <a:glow rad="76200">
                    <a:schemeClr val="tx1">
                      <a:alpha val="40000"/>
                    </a:schemeClr>
                  </a:glow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ptos SemiBold" panose="020F0502020204030204" pitchFamily="34" charset="0"/>
              </a:rPr>
              <a:t>JOIN THE ELITE</a:t>
            </a:r>
            <a:endParaRPr lang="en-US" sz="1600" dirty="0">
              <a:solidFill>
                <a:schemeClr val="bg1">
                  <a:lumMod val="75000"/>
                </a:schemeClr>
              </a:solidFill>
              <a:effectLst>
                <a:glow rad="76200">
                  <a:schemeClr val="tx1">
                    <a:alpha val="40000"/>
                  </a:schemeClr>
                </a:glow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Aptos SemiBold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7CE7AAA-FA0E-347E-77FE-46976C392E1D}"/>
              </a:ext>
            </a:extLst>
          </p:cNvPr>
          <p:cNvSpPr txBox="1"/>
          <p:nvPr/>
        </p:nvSpPr>
        <p:spPr>
          <a:xfrm>
            <a:off x="85725" y="6273721"/>
            <a:ext cx="2979692" cy="430887"/>
          </a:xfrm>
          <a:prstGeom prst="rect">
            <a:avLst/>
          </a:prstGeom>
          <a:noFill/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FF00"/>
                </a:solidFill>
                <a:latin typeface="Aptos SemiBold" panose="020F0502020204030204" pitchFamily="34" charset="0"/>
              </a:rPr>
              <a:t>SCAN THE QR CODE TO GET STARTED AND GET IN CONTACT WITH A RECRUITER TODAY.</a:t>
            </a:r>
            <a:endParaRPr lang="en-US" sz="1000" dirty="0">
              <a:solidFill>
                <a:srgbClr val="FFFF00"/>
              </a:solidFill>
              <a:latin typeface="Aptos SemiBold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F20250A-824B-8937-D3BF-1C29F97FF291}"/>
              </a:ext>
            </a:extLst>
          </p:cNvPr>
          <p:cNvSpPr txBox="1"/>
          <p:nvPr/>
        </p:nvSpPr>
        <p:spPr>
          <a:xfrm>
            <a:off x="1881463" y="1968941"/>
            <a:ext cx="844993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solidFill>
                  <a:prstClr val="white"/>
                </a:solidFill>
                <a:effectLst>
                  <a:glow rad="127000">
                    <a:prstClr val="black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U.S. Army Warrant Officer Recruiting Team will be in your area to conduct briefings on qualification and application procedures to become an Army Warrant Officer.</a:t>
            </a:r>
            <a:endParaRPr lang="en-US" i="1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76D71492-D709-A92B-40FA-D205C8B2BF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0149" y="5077699"/>
            <a:ext cx="950844" cy="950844"/>
          </a:xfrm>
          <a:prstGeom prst="rect">
            <a:avLst/>
          </a:prstGeom>
        </p:spPr>
      </p:pic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B64174A3-8EED-9358-A759-EFD2FE597A75}"/>
              </a:ext>
            </a:extLst>
          </p:cNvPr>
          <p:cNvSpPr/>
          <p:nvPr/>
        </p:nvSpPr>
        <p:spPr>
          <a:xfrm>
            <a:off x="2936031" y="4834554"/>
            <a:ext cx="6317482" cy="1519217"/>
          </a:xfrm>
          <a:prstGeom prst="roundRect">
            <a:avLst>
              <a:gd name="adj" fmla="val 6082"/>
            </a:avLst>
          </a:prstGeom>
          <a:noFill/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 dirty="0">
                <a:solidFill>
                  <a:srgbClr val="FF0000"/>
                </a:solidFill>
                <a:effectLst>
                  <a:glow rad="127000">
                    <a:prstClr val="black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POINTS OF CONTACT</a:t>
            </a:r>
          </a:p>
        </p:txBody>
      </p:sp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F438C4BF-E816-D5ED-20B1-292D86E7A5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5185899"/>
              </p:ext>
            </p:extLst>
          </p:nvPr>
        </p:nvGraphicFramePr>
        <p:xfrm>
          <a:off x="1384155" y="2892271"/>
          <a:ext cx="9423690" cy="12852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61996">
                  <a:extLst>
                    <a:ext uri="{9D8B030D-6E8A-4147-A177-3AD203B41FA5}">
                      <a16:colId xmlns:a16="http://schemas.microsoft.com/office/drawing/2014/main" val="1411107498"/>
                    </a:ext>
                  </a:extLst>
                </a:gridCol>
                <a:gridCol w="4561694">
                  <a:extLst>
                    <a:ext uri="{9D8B030D-6E8A-4147-A177-3AD203B41FA5}">
                      <a16:colId xmlns:a16="http://schemas.microsoft.com/office/drawing/2014/main" val="1153119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rgbClr val="FF0000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DATE &amp; TIME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rgbClr val="FF0000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LOCATION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35060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defTabSz="685800">
                        <a:defRPr/>
                      </a:pPr>
                      <a:r>
                        <a:rPr lang="en-US" sz="1800" b="1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Thursday, April 16</a:t>
                      </a:r>
                      <a:r>
                        <a:rPr lang="en-US" sz="1800" b="1" baseline="30000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2026</a:t>
                      </a:r>
                    </a:p>
                    <a:p>
                      <a:pPr algn="ctr" defTabSz="685800">
                        <a:defRPr/>
                      </a:pPr>
                      <a:r>
                        <a:rPr lang="en-US" sz="1800" b="1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@ 1330 - 1430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685800">
                        <a:defRPr/>
                      </a:pPr>
                      <a:r>
                        <a:rPr lang="en-US" sz="1800" b="1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Education Center Room E-115</a:t>
                      </a:r>
                    </a:p>
                    <a:p>
                      <a:pPr algn="ctr" defTabSz="685800">
                        <a:defRPr/>
                      </a:pPr>
                      <a:r>
                        <a:rPr lang="en-US" sz="1800" b="1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4520 Knox St.</a:t>
                      </a:r>
                    </a:p>
                    <a:p>
                      <a:pPr algn="ctr" defTabSz="685800">
                        <a:defRPr/>
                      </a:pPr>
                      <a:r>
                        <a:rPr lang="en-US" sz="1800" b="1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 Bragg, NC 28310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1272637"/>
                  </a:ext>
                </a:extLst>
              </a:tr>
            </a:tbl>
          </a:graphicData>
        </a:graphic>
      </p:graphicFrame>
      <p:pic>
        <p:nvPicPr>
          <p:cNvPr id="34" name="Picture 33">
            <a:extLst>
              <a:ext uri="{FF2B5EF4-FFF2-40B4-BE49-F238E27FC236}">
                <a16:creationId xmlns:a16="http://schemas.microsoft.com/office/drawing/2014/main" id="{E0B452CB-E331-9A11-A974-D5A6AF9FBA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alphaModFix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6341" y="5219112"/>
            <a:ext cx="1414094" cy="1414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07C8AE7-B73D-E0F6-FA6D-999A9157504E}"/>
              </a:ext>
            </a:extLst>
          </p:cNvPr>
          <p:cNvSpPr txBox="1"/>
          <p:nvPr/>
        </p:nvSpPr>
        <p:spPr>
          <a:xfrm>
            <a:off x="3488593" y="5133917"/>
            <a:ext cx="521235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CW2 ENSINGER: william.b.ensinger.mil@army.mil - (910) 308-0680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E3BEE4-3917-0AEB-6864-3956E3413625}"/>
              </a:ext>
            </a:extLst>
          </p:cNvPr>
          <p:cNvSpPr txBox="1"/>
          <p:nvPr/>
        </p:nvSpPr>
        <p:spPr>
          <a:xfrm>
            <a:off x="3488593" y="5495271"/>
            <a:ext cx="520565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SSG AJ ROTZ: Alexander.j.rotz.mil@army.mil - (910) 551-1004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6E6E3D-1681-46E8-3184-A8995363B7DD}"/>
              </a:ext>
            </a:extLst>
          </p:cNvPr>
          <p:cNvSpPr txBox="1"/>
          <p:nvPr/>
        </p:nvSpPr>
        <p:spPr>
          <a:xfrm>
            <a:off x="3495295" y="5863416"/>
            <a:ext cx="520565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SSG ADEJIA FANE: adejia.i.fane.mil@army.mil - (931) 250-2159</a:t>
            </a:r>
          </a:p>
        </p:txBody>
      </p:sp>
    </p:spTree>
    <p:extLst>
      <p:ext uri="{BB962C8B-B14F-4D97-AF65-F5344CB8AC3E}">
        <p14:creationId xmlns:p14="http://schemas.microsoft.com/office/powerpoint/2010/main" val="1918098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B0FD91-B059-5520-4AA9-4DA16E95DD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vemen Fly into the Night">
            <a:extLst>
              <a:ext uri="{FF2B5EF4-FFF2-40B4-BE49-F238E27FC236}">
                <a16:creationId xmlns:a16="http://schemas.microsoft.com/office/drawing/2014/main" id="{F452E1F6-929C-17F8-0AD7-61E475C3D8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40000"/>
                    </a14:imgEffect>
                    <a14:imgEffect>
                      <a14:saturation sat="50000"/>
                    </a14:imgEffect>
                    <a14:imgEffect>
                      <a14:brightnessContrast bright="-20000" contrast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017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1637A44E-FFA7-2906-D7B5-0B1BDCAEE694}"/>
              </a:ext>
            </a:extLst>
          </p:cNvPr>
          <p:cNvSpPr/>
          <p:nvPr/>
        </p:nvSpPr>
        <p:spPr>
          <a:xfrm>
            <a:off x="1256675" y="1471748"/>
            <a:ext cx="9699506" cy="3216522"/>
          </a:xfrm>
          <a:prstGeom prst="rect">
            <a:avLst/>
          </a:prstGeom>
          <a:solidFill>
            <a:srgbClr val="0D0D0D">
              <a:alpha val="40000"/>
            </a:srgbClr>
          </a:solidFill>
          <a:ln w="101600" cmpd="dbl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359B3C6-CE57-E0A9-37BC-D225454A2A48}"/>
              </a:ext>
            </a:extLst>
          </p:cNvPr>
          <p:cNvSpPr txBox="1"/>
          <p:nvPr/>
        </p:nvSpPr>
        <p:spPr>
          <a:xfrm>
            <a:off x="1235828" y="531198"/>
            <a:ext cx="9720353" cy="523220"/>
          </a:xfrm>
          <a:prstGeom prst="rect">
            <a:avLst/>
          </a:prstGeom>
          <a:noFill/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 anchor="ctr">
            <a:spAutoFit/>
          </a:bodyPr>
          <a:lstStyle/>
          <a:p>
            <a:pPr algn="ctr"/>
            <a:r>
              <a:rPr lang="en-US" sz="28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FORT BRAGG WARRANT OFFICER RECRUITING BRIEF</a:t>
            </a:r>
            <a:endParaRPr lang="en-US" sz="20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146370-762A-3C39-79D9-CBFABD91CF1E}"/>
              </a:ext>
            </a:extLst>
          </p:cNvPr>
          <p:cNvSpPr txBox="1"/>
          <p:nvPr/>
        </p:nvSpPr>
        <p:spPr>
          <a:xfrm>
            <a:off x="5144687" y="6353771"/>
            <a:ext cx="1893468" cy="400110"/>
          </a:xfrm>
          <a:prstGeom prst="rect">
            <a:avLst/>
          </a:prstGeom>
          <a:noFill/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chemeClr val="bg1">
                    <a:lumMod val="75000"/>
                  </a:schemeClr>
                </a:solidFill>
                <a:effectLst>
                  <a:glow rad="76200">
                    <a:schemeClr val="tx1">
                      <a:alpha val="40000"/>
                    </a:schemeClr>
                  </a:glow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ptos SemiBold" panose="020F0502020204030204" pitchFamily="34" charset="0"/>
              </a:rPr>
              <a:t>JOIN THE ELITE</a:t>
            </a:r>
            <a:endParaRPr lang="en-US" sz="1600" dirty="0">
              <a:solidFill>
                <a:schemeClr val="bg1">
                  <a:lumMod val="75000"/>
                </a:schemeClr>
              </a:solidFill>
              <a:effectLst>
                <a:glow rad="76200">
                  <a:schemeClr val="tx1">
                    <a:alpha val="40000"/>
                  </a:schemeClr>
                </a:glow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Aptos SemiBold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4B46E18-4BE4-D154-FFB9-A3800E2B88A8}"/>
              </a:ext>
            </a:extLst>
          </p:cNvPr>
          <p:cNvSpPr txBox="1"/>
          <p:nvPr/>
        </p:nvSpPr>
        <p:spPr>
          <a:xfrm>
            <a:off x="85725" y="6273721"/>
            <a:ext cx="2979692" cy="430887"/>
          </a:xfrm>
          <a:prstGeom prst="rect">
            <a:avLst/>
          </a:prstGeom>
          <a:noFill/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FF00"/>
                </a:solidFill>
                <a:latin typeface="Aptos SemiBold" panose="020F0502020204030204" pitchFamily="34" charset="0"/>
              </a:rPr>
              <a:t>SCAN THE QR CODE TO GET STARTED AND GET IN CONTACT WITH A RECRUITER TODAY.</a:t>
            </a:r>
            <a:endParaRPr lang="en-US" sz="1000" dirty="0">
              <a:solidFill>
                <a:srgbClr val="FFFF00"/>
              </a:solidFill>
              <a:latin typeface="Aptos SemiBold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9D0D055-66BC-D2D5-7E38-0216EF2ED6C8}"/>
              </a:ext>
            </a:extLst>
          </p:cNvPr>
          <p:cNvSpPr txBox="1"/>
          <p:nvPr/>
        </p:nvSpPr>
        <p:spPr>
          <a:xfrm>
            <a:off x="1881463" y="1968941"/>
            <a:ext cx="844993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solidFill>
                  <a:prstClr val="white"/>
                </a:solidFill>
                <a:effectLst>
                  <a:glow rad="127000">
                    <a:prstClr val="black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U.S. Army Warrant Officer Recruiting Team will be in your area to conduct briefings on qualification and application procedures to become an Army Warrant Officer.</a:t>
            </a:r>
            <a:endParaRPr lang="en-US" i="1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D1DE52F2-4680-7839-CBE2-74599558F1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0149" y="5077699"/>
            <a:ext cx="950844" cy="950844"/>
          </a:xfrm>
          <a:prstGeom prst="rect">
            <a:avLst/>
          </a:prstGeom>
        </p:spPr>
      </p:pic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75A31663-8493-65D8-39E5-F722F38DCDA8}"/>
              </a:ext>
            </a:extLst>
          </p:cNvPr>
          <p:cNvSpPr/>
          <p:nvPr/>
        </p:nvSpPr>
        <p:spPr>
          <a:xfrm>
            <a:off x="2936031" y="4834554"/>
            <a:ext cx="6317482" cy="1519217"/>
          </a:xfrm>
          <a:prstGeom prst="roundRect">
            <a:avLst>
              <a:gd name="adj" fmla="val 6082"/>
            </a:avLst>
          </a:prstGeom>
          <a:noFill/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 dirty="0">
                <a:solidFill>
                  <a:srgbClr val="FF0000"/>
                </a:solidFill>
                <a:effectLst>
                  <a:glow rad="127000">
                    <a:prstClr val="black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POINTS OF CONTACT</a:t>
            </a:r>
          </a:p>
        </p:txBody>
      </p:sp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26C59BC1-5645-7BCE-0B5D-03E6FEEA5E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994734"/>
              </p:ext>
            </p:extLst>
          </p:nvPr>
        </p:nvGraphicFramePr>
        <p:xfrm>
          <a:off x="1384155" y="2892271"/>
          <a:ext cx="9423690" cy="12852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61996">
                  <a:extLst>
                    <a:ext uri="{9D8B030D-6E8A-4147-A177-3AD203B41FA5}">
                      <a16:colId xmlns:a16="http://schemas.microsoft.com/office/drawing/2014/main" val="1411107498"/>
                    </a:ext>
                  </a:extLst>
                </a:gridCol>
                <a:gridCol w="4561694">
                  <a:extLst>
                    <a:ext uri="{9D8B030D-6E8A-4147-A177-3AD203B41FA5}">
                      <a16:colId xmlns:a16="http://schemas.microsoft.com/office/drawing/2014/main" val="1153119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rgbClr val="FF0000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DATE &amp; TIME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rgbClr val="FF0000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LOCATION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35060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defTabSz="685800">
                        <a:defRPr/>
                      </a:pPr>
                      <a:r>
                        <a:rPr lang="en-US" sz="1800" b="1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Thursday, April 30</a:t>
                      </a:r>
                      <a:r>
                        <a:rPr lang="en-US" sz="1800" b="1" baseline="30000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2026</a:t>
                      </a:r>
                    </a:p>
                    <a:p>
                      <a:pPr algn="ctr" defTabSz="685800">
                        <a:defRPr/>
                      </a:pPr>
                      <a:r>
                        <a:rPr lang="en-US" sz="1800" b="1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@ 1330 - 1430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685800">
                        <a:defRPr/>
                      </a:pPr>
                      <a:r>
                        <a:rPr lang="en-US" sz="1800" b="1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Education Center Room E-115</a:t>
                      </a:r>
                    </a:p>
                    <a:p>
                      <a:pPr algn="ctr" defTabSz="685800">
                        <a:defRPr/>
                      </a:pPr>
                      <a:r>
                        <a:rPr lang="en-US" sz="1800" b="1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4520 Knox St.</a:t>
                      </a:r>
                    </a:p>
                    <a:p>
                      <a:pPr algn="ctr" defTabSz="685800">
                        <a:defRPr/>
                      </a:pPr>
                      <a:r>
                        <a:rPr lang="en-US" sz="1800" b="1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 Bragg, NC 28310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1272637"/>
                  </a:ext>
                </a:extLst>
              </a:tr>
            </a:tbl>
          </a:graphicData>
        </a:graphic>
      </p:graphicFrame>
      <p:pic>
        <p:nvPicPr>
          <p:cNvPr id="34" name="Picture 33">
            <a:extLst>
              <a:ext uri="{FF2B5EF4-FFF2-40B4-BE49-F238E27FC236}">
                <a16:creationId xmlns:a16="http://schemas.microsoft.com/office/drawing/2014/main" id="{EF182C60-F7B8-540B-AB67-814D95FDBB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alphaModFix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6341" y="5219112"/>
            <a:ext cx="1414094" cy="1414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CA53C5E-175A-CD6F-8799-90745D6C62D2}"/>
              </a:ext>
            </a:extLst>
          </p:cNvPr>
          <p:cNvSpPr txBox="1"/>
          <p:nvPr/>
        </p:nvSpPr>
        <p:spPr>
          <a:xfrm>
            <a:off x="3488593" y="5133917"/>
            <a:ext cx="521235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CW2 ENSINGER: william.b.ensinger.mil@army.mil - (910) 308-0680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41EF170-7C52-9AE4-39B2-B5C6CD48F645}"/>
              </a:ext>
            </a:extLst>
          </p:cNvPr>
          <p:cNvSpPr txBox="1"/>
          <p:nvPr/>
        </p:nvSpPr>
        <p:spPr>
          <a:xfrm>
            <a:off x="3488593" y="5495271"/>
            <a:ext cx="520565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SSG AJ ROTZ: Alexander.j.rotz.mil@army.mil - (910) 551-1004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F0FA2C-DF3B-3901-50A2-2E7EBBC9753F}"/>
              </a:ext>
            </a:extLst>
          </p:cNvPr>
          <p:cNvSpPr txBox="1"/>
          <p:nvPr/>
        </p:nvSpPr>
        <p:spPr>
          <a:xfrm>
            <a:off x="3495295" y="5863416"/>
            <a:ext cx="520565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SSG ADEJIA FANE: adejia.i.fane.mil@army.mil - (931) 250-2159</a:t>
            </a:r>
          </a:p>
        </p:txBody>
      </p:sp>
    </p:spTree>
    <p:extLst>
      <p:ext uri="{BB962C8B-B14F-4D97-AF65-F5344CB8AC3E}">
        <p14:creationId xmlns:p14="http://schemas.microsoft.com/office/powerpoint/2010/main" val="1076408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Modified0 xmlns="4233fc49-3339-4531-8895-cee7bd229291" xsi:nil="true"/>
    <_ip_UnifiedCompliancePolicyProperties xmlns="http://schemas.microsoft.com/sharepoint/v3" xsi:nil="true"/>
    <Priority xmlns="4233fc49-3339-4531-8895-cee7bd229291" xsi:nil="true"/>
    <lcf76f155ced4ddcb4097134ff3c332f xmlns="4233fc49-3339-4531-8895-cee7bd229291">
      <Terms xmlns="http://schemas.microsoft.com/office/infopath/2007/PartnerControls"/>
    </lcf76f155ced4ddcb4097134ff3c332f>
    <TaxCatchAll xmlns="c93905bf-b08c-430b-8630-76f4d352397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DDA97709D05344805E34443243448B" ma:contentTypeVersion="18" ma:contentTypeDescription="Create a new document." ma:contentTypeScope="" ma:versionID="0c13abf194eff553c2ccf549f5cccb67">
  <xsd:schema xmlns:xsd="http://www.w3.org/2001/XMLSchema" xmlns:xs="http://www.w3.org/2001/XMLSchema" xmlns:p="http://schemas.microsoft.com/office/2006/metadata/properties" xmlns:ns1="http://schemas.microsoft.com/sharepoint/v3" xmlns:ns2="4233fc49-3339-4531-8895-cee7bd229291" xmlns:ns3="c93905bf-b08c-430b-8630-76f4d352397a" targetNamespace="http://schemas.microsoft.com/office/2006/metadata/properties" ma:root="true" ma:fieldsID="9cb2dc19e5a7ba9ae99fbcab9d41fca8" ns1:_="" ns2:_="" ns3:_="">
    <xsd:import namespace="http://schemas.microsoft.com/sharepoint/v3"/>
    <xsd:import namespace="4233fc49-3339-4531-8895-cee7bd229291"/>
    <xsd:import namespace="c93905bf-b08c-430b-8630-76f4d352397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Priority" minOccurs="0"/>
                <xsd:element ref="ns2:Modified0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33fc49-3339-4531-8895-cee7bd2292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cc874fec-6985-468d-9a86-0194f6fd86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Priority" ma:index="20" nillable="true" ma:displayName="Priority" ma:format="Dropdown" ma:internalName="Priority">
      <xsd:simpleType>
        <xsd:restriction base="dms:Choice">
          <xsd:enumeration value="Normal"/>
          <xsd:enumeration value="High"/>
        </xsd:restriction>
      </xsd:simpleType>
    </xsd:element>
    <xsd:element name="Modified0" ma:index="21" nillable="true" ma:displayName="Modified" ma:format="DateOnly" ma:internalName="Modified0">
      <xsd:simpleType>
        <xsd:restriction base="dms:DateTim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3905bf-b08c-430b-8630-76f4d352397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475e624c-a39e-46e8-8f48-fab7f9c51a3a}" ma:internalName="TaxCatchAll" ma:showField="CatchAllData" ma:web="c93905bf-b08c-430b-8630-76f4d35239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F8D6A82-F23D-4106-97E2-B858F095D26C}">
  <ds:schemaRefs>
    <ds:schemaRef ds:uri="http://purl.org/dc/elements/1.1/"/>
    <ds:schemaRef ds:uri="http://schemas.microsoft.com/office/2006/metadata/properties"/>
    <ds:schemaRef ds:uri="http://purl.org/dc/terms/"/>
    <ds:schemaRef ds:uri="d7a46b7f-bbdc-422f-b9e0-20b6fc8455c0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sharepoint/v3/fields"/>
    <ds:schemaRef ds:uri="http://www.w3.org/XML/1998/namespace"/>
    <ds:schemaRef ds:uri="http://purl.org/dc/dcmitype/"/>
    <ds:schemaRef ds:uri="http://schemas.microsoft.com/sharepoint/v3"/>
    <ds:schemaRef ds:uri="4233fc49-3339-4531-8895-cee7bd229291"/>
    <ds:schemaRef ds:uri="c93905bf-b08c-430b-8630-76f4d352397a"/>
  </ds:schemaRefs>
</ds:datastoreItem>
</file>

<file path=customXml/itemProps2.xml><?xml version="1.0" encoding="utf-8"?>
<ds:datastoreItem xmlns:ds="http://schemas.openxmlformats.org/officeDocument/2006/customXml" ds:itemID="{81E9BBAE-640A-4477-B98D-601546AAE2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233fc49-3339-4531-8895-cee7bd229291"/>
    <ds:schemaRef ds:uri="c93905bf-b08c-430b-8630-76f4d35239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62F404C-D921-4635-92BE-7C117EE7117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54eecc5-e26c-4620-b240-5a8bb326c33d}" enabled="1" method="Privileged" siteId="{fae6d70f-954b-4811-92b6-0530d6f84c4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2525</TotalTime>
  <Words>432</Words>
  <Application>Microsoft Office PowerPoint</Application>
  <PresentationFormat>Widescreen</PresentationFormat>
  <Paragraphs>45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 SemiBold</vt:lpstr>
      <vt:lpstr>Arial</vt:lpstr>
      <vt:lpstr>Calibri</vt:lpstr>
      <vt:lpstr>Calibri Light</vt:lpstr>
      <vt:lpstr>Office 2013 - 2022 Theme</vt:lpstr>
      <vt:lpstr>PowerPoint Presentation</vt:lpstr>
      <vt:lpstr>PowerPoint Presentation</vt:lpstr>
      <vt:lpstr>PowerPoint Presentation</vt:lpstr>
    </vt:vector>
  </TitlesOfParts>
  <Company>US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Buzzard, Jason T CW4 MIL USA TRADOC USAREC</dc:creator>
  <cp:lastModifiedBy>Rotz, Alexander J MIL USARMY USARD (USA)</cp:lastModifiedBy>
  <cp:revision>74</cp:revision>
  <dcterms:created xsi:type="dcterms:W3CDTF">2021-04-30T11:01:51Z</dcterms:created>
  <dcterms:modified xsi:type="dcterms:W3CDTF">2026-04-15T18:10:14Z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0x010100E4DDA97709D05344805E34443243448B</vt:lpwstr>
  </property>
  <property fmtid="{D5CDD505-2E9C-101B-9397-08002B2CF9AE}" pid="3" name="_dlc_DocIdItemGuid">
    <vt:lpwstr>c70c0393-6234-47b3-91bc-faaa0ecdfe68</vt:lpwstr>
  </property>
</Properties>
</file>