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78" r:id="rId5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CBC8A6-50E2-44DE-8D7A-162BDC05B265}" v="2" dt="2026-01-06T18:29:43.6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6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52D9-9D3B-4902-ABF9-5A4A001A5520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8218-F6BF-4FD0-969F-D7F60BF83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643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52D9-9D3B-4902-ABF9-5A4A001A5520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8218-F6BF-4FD0-969F-D7F60BF83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022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52D9-9D3B-4902-ABF9-5A4A001A5520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8218-F6BF-4FD0-969F-D7F60BF83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928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52D9-9D3B-4902-ABF9-5A4A001A5520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8218-F6BF-4FD0-969F-D7F60BF83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409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52D9-9D3B-4902-ABF9-5A4A001A5520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8218-F6BF-4FD0-969F-D7F60BF83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971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52D9-9D3B-4902-ABF9-5A4A001A5520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8218-F6BF-4FD0-969F-D7F60BF83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115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52D9-9D3B-4902-ABF9-5A4A001A5520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8218-F6BF-4FD0-969F-D7F60BF83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3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52D9-9D3B-4902-ABF9-5A4A001A5520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8218-F6BF-4FD0-969F-D7F60BF83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59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52D9-9D3B-4902-ABF9-5A4A001A5520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8218-F6BF-4FD0-969F-D7F60BF83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796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52D9-9D3B-4902-ABF9-5A4A001A5520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8218-F6BF-4FD0-969F-D7F60BF83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877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52D9-9D3B-4902-ABF9-5A4A001A5520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8218-F6BF-4FD0-969F-D7F60BF83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324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452D9-9D3B-4902-ABF9-5A4A001A5520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298218-F6BF-4FD0-969F-D7F60BF83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651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540" y="84383"/>
            <a:ext cx="1984562" cy="198456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464151" y="413325"/>
            <a:ext cx="7957970" cy="1493358"/>
          </a:xfrm>
          <a:prstGeom prst="rect">
            <a:avLst/>
          </a:prstGeom>
          <a:noFill/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pPr algn="ctr" defTabSz="685800">
              <a:lnSpc>
                <a:spcPct val="150000"/>
              </a:lnSpc>
              <a:defRPr/>
            </a:pPr>
            <a:r>
              <a:rPr lang="en-US" sz="3200" b="1" dirty="0">
                <a:solidFill>
                  <a:prstClr val="white">
                    <a:lumMod val="95000"/>
                  </a:prstClr>
                </a:solidFill>
                <a:effectLst>
                  <a:glow rad="127000">
                    <a:prstClr val="black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anose="020F0502020204030204"/>
              </a:rPr>
              <a:t>JANUARY </a:t>
            </a:r>
            <a:r>
              <a:rPr lang="en-US" sz="3200" b="1" dirty="0">
                <a:solidFill>
                  <a:prstClr val="white">
                    <a:lumMod val="95000"/>
                  </a:prstClr>
                </a:solidFill>
                <a:effectLst>
                  <a:glow rad="127000">
                    <a:prstClr val="black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FORT LEE, VA </a:t>
            </a:r>
            <a:r>
              <a:rPr lang="en-US" sz="3200" b="1" dirty="0">
                <a:solidFill>
                  <a:prstClr val="white">
                    <a:lumMod val="95000"/>
                  </a:prstClr>
                </a:solidFill>
                <a:effectLst>
                  <a:glow rad="127000">
                    <a:prstClr val="black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anose="020F0502020204030204"/>
              </a:rPr>
              <a:t> 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>
                <a:glow rad="127000">
                  <a:prstClr val="black"/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6858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>
                <a:solidFill>
                  <a:prstClr val="white">
                    <a:lumMod val="95000"/>
                  </a:prstClr>
                </a:solidFill>
                <a:effectLst>
                  <a:glow rad="127000">
                    <a:prstClr val="black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anose="020F0502020204030204"/>
              </a:rPr>
              <a:t>WARRANT OFFICER RECRUITING BRIEF</a:t>
            </a:r>
          </a:p>
        </p:txBody>
      </p:sp>
      <p:sp>
        <p:nvSpPr>
          <p:cNvPr id="10" name="Rectangle 9"/>
          <p:cNvSpPr/>
          <p:nvPr/>
        </p:nvSpPr>
        <p:spPr>
          <a:xfrm>
            <a:off x="212436" y="2153328"/>
            <a:ext cx="8682182" cy="4126286"/>
          </a:xfrm>
          <a:prstGeom prst="rect">
            <a:avLst/>
          </a:prstGeom>
          <a:noFill/>
          <a:ln w="101600" cmpd="dbl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20436" y="2259821"/>
            <a:ext cx="7815407" cy="2908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685800">
              <a:defRPr/>
            </a:pPr>
            <a:r>
              <a:rPr lang="en-US" sz="2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The U.S. Army Warrant Officer Recruiting Team will be in your area to conduct briefings on qualification and application procedures to become an Army Warrant Officer. </a:t>
            </a:r>
          </a:p>
          <a:p>
            <a:pPr lvl="0" algn="ctr" defTabSz="685800"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glow rad="127000">
                    <a:prstClr val="black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</a:p>
          <a:p>
            <a:pPr marL="0" marR="0" lvl="0" indent="0" algn="l" defTabSz="6858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black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	     </a:t>
            </a:r>
            <a:r>
              <a:rPr kumimoji="0" lang="en-US" sz="195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127000">
                    <a:prstClr val="black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DATE &amp; TIME				     LOCATION</a:t>
            </a:r>
          </a:p>
          <a:p>
            <a:pPr marL="0" marR="0" lvl="0" indent="0" algn="l" defTabSz="6858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50" b="1" dirty="0">
              <a:solidFill>
                <a:prstClr val="white"/>
              </a:solidFill>
              <a:effectLst>
                <a:glow rad="127000">
                  <a:prstClr val="black"/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alibri" panose="020F0502020204030204"/>
            </a:endParaRPr>
          </a:p>
          <a:p>
            <a:pPr marL="0" marR="0" lvl="0" indent="0" algn="l" defTabSz="6858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black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endParaRPr lang="en-US" sz="1950" b="1" dirty="0">
              <a:solidFill>
                <a:srgbClr val="FF0000"/>
              </a:solidFill>
              <a:effectLst>
                <a:glow rad="127000">
                  <a:prstClr val="black"/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alibri" panose="020F0502020204030204"/>
            </a:endParaRPr>
          </a:p>
          <a:p>
            <a:pPr marL="0" marR="0" lvl="0" indent="0" algn="ctr" defTabSz="6858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95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127000">
                  <a:prstClr val="black"/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10317" y="6373064"/>
            <a:ext cx="9327688" cy="60965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BE9D9D8-F02D-8DEC-37C2-87C175A16C22}"/>
              </a:ext>
            </a:extLst>
          </p:cNvPr>
          <p:cNvSpPr txBox="1"/>
          <p:nvPr/>
        </p:nvSpPr>
        <p:spPr>
          <a:xfrm>
            <a:off x="720436" y="3956691"/>
            <a:ext cx="3282372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50" b="1" dirty="0">
                <a:solidFill>
                  <a:prstClr val="white"/>
                </a:solidFill>
                <a:effectLst>
                  <a:glow rad="127000">
                    <a:prstClr val="black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anose="020F0502020204030204"/>
              </a:rPr>
              <a:t>January 13, 2026</a:t>
            </a:r>
          </a:p>
          <a:p>
            <a:pPr marL="0" marR="0" lvl="0" indent="0" algn="ctr" defTabSz="6858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5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black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1300 </a:t>
            </a:r>
            <a:r>
              <a:rPr kumimoji="0" lang="en-US" sz="16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black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- 1430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CA2F84D-6410-395D-E7DB-527DD7B5EB91}"/>
              </a:ext>
            </a:extLst>
          </p:cNvPr>
          <p:cNvSpPr txBox="1"/>
          <p:nvPr/>
        </p:nvSpPr>
        <p:spPr>
          <a:xfrm>
            <a:off x="4186022" y="3930394"/>
            <a:ext cx="4381341" cy="14494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50" b="1" dirty="0">
                <a:solidFill>
                  <a:prstClr val="white"/>
                </a:solidFill>
                <a:effectLst>
                  <a:glow rad="127000">
                    <a:prstClr val="black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anose="020F0502020204030204"/>
              </a:rPr>
              <a:t>Fort Lee Education Center </a:t>
            </a:r>
          </a:p>
          <a:p>
            <a:pPr marL="0" marR="0" lvl="0" indent="0" algn="ctr" defTabSz="6858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50" b="1" dirty="0">
                <a:solidFill>
                  <a:prstClr val="white"/>
                </a:solidFill>
                <a:effectLst>
                  <a:glow rad="127000">
                    <a:prstClr val="black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anose="020F0502020204030204"/>
              </a:rPr>
              <a:t>700 Quarters Road </a:t>
            </a:r>
          </a:p>
          <a:p>
            <a:pPr marL="0" marR="0" lvl="0" indent="0" algn="ctr" defTabSz="6858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50" b="1" dirty="0">
                <a:solidFill>
                  <a:prstClr val="white"/>
                </a:solidFill>
                <a:effectLst>
                  <a:glow rad="127000">
                    <a:prstClr val="black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anose="020F0502020204030204"/>
              </a:rPr>
              <a:t>BLDG 12400</a:t>
            </a:r>
          </a:p>
          <a:p>
            <a:pPr marL="0" marR="0" lvl="0" indent="0" algn="ctr" defTabSz="6858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black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Fort </a:t>
            </a:r>
            <a:r>
              <a:rPr lang="en-US" sz="1650" b="1" dirty="0">
                <a:solidFill>
                  <a:prstClr val="white"/>
                </a:solidFill>
                <a:effectLst>
                  <a:glow rad="127000">
                    <a:prstClr val="black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anose="020F0502020204030204"/>
              </a:rPr>
              <a:t>Lee</a:t>
            </a:r>
            <a:r>
              <a:rPr kumimoji="0" lang="en-US" sz="16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black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, VA 23801</a:t>
            </a:r>
          </a:p>
          <a:p>
            <a:pPr marL="0" marR="0" lvl="0" indent="0" algn="ctr" defTabSz="6858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5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27000">
                  <a:prstClr val="black"/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29887D-D174-5A43-BDD2-1CEE8860DA61}"/>
              </a:ext>
            </a:extLst>
          </p:cNvPr>
          <p:cNvSpPr txBox="1"/>
          <p:nvPr/>
        </p:nvSpPr>
        <p:spPr>
          <a:xfrm>
            <a:off x="-74946" y="4896180"/>
            <a:ext cx="9256946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127000">
                  <a:prstClr val="black"/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6858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127000">
                    <a:prstClr val="black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POINT OF CONTACT</a:t>
            </a:r>
          </a:p>
          <a:p>
            <a:pPr lvl="0" algn="ctr" defTabSz="685800"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glow rad="127000">
                    <a:prstClr val="black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CW2 Ensinger</a:t>
            </a:r>
            <a:r>
              <a:rPr lang="en-US" sz="1600" b="1" dirty="0">
                <a:solidFill>
                  <a:schemeClr val="bg1"/>
                </a:solidFill>
                <a:effectLst>
                  <a:glow rad="127000">
                    <a:prstClr val="black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anose="020F0502020204030204"/>
              </a:rPr>
              <a:t>, William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glow rad="127000">
                    <a:prstClr val="black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- (910) 308 - 0680 - </a:t>
            </a:r>
            <a:r>
              <a:rPr lang="en-US" sz="1600" b="1" dirty="0">
                <a:solidFill>
                  <a:schemeClr val="bg1"/>
                </a:solidFill>
                <a:effectLst>
                  <a:glow rad="127000">
                    <a:prstClr val="black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william.b.ensinger.mil@army.mil</a:t>
            </a:r>
          </a:p>
          <a:p>
            <a:pPr algn="ctr" defTabSz="685800">
              <a:defRPr/>
            </a:pPr>
            <a:r>
              <a:rPr lang="en-US" sz="1600" b="1" dirty="0">
                <a:solidFill>
                  <a:schemeClr val="bg1"/>
                </a:solidFill>
                <a:effectLst>
                  <a:glow rad="127000">
                    <a:prstClr val="black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SSG Rotz, Alexander - (910) 551 - 1004 - alexander.j.rotz.mil@army.mil </a:t>
            </a:r>
          </a:p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SSG Fane, Adejia </a:t>
            </a:r>
            <a:r>
              <a:rPr lang="en-US" sz="1600" b="1" dirty="0">
                <a:solidFill>
                  <a:schemeClr val="bg1"/>
                </a:solidFill>
                <a:effectLst>
                  <a:glow rad="127000">
                    <a:prstClr val="black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-</a:t>
            </a:r>
            <a:r>
              <a:rPr lang="en-US" sz="16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 (931) 250 - 2159 - adejia.i.fane.mil@army.mil</a:t>
            </a:r>
          </a:p>
          <a:p>
            <a:pPr lvl="0" algn="ctr" defTabSz="685800"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glow rad="127000">
                  <a:prstClr val="black"/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6858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27000">
                  <a:prstClr val="black"/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846491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Modified0 xmlns="4233fc49-3339-4531-8895-cee7bd229291" xsi:nil="true"/>
    <_ip_UnifiedCompliancePolicyProperties xmlns="http://schemas.microsoft.com/sharepoint/v3" xsi:nil="true"/>
    <Priority xmlns="4233fc49-3339-4531-8895-cee7bd229291" xsi:nil="true"/>
    <lcf76f155ced4ddcb4097134ff3c332f xmlns="4233fc49-3339-4531-8895-cee7bd229291">
      <Terms xmlns="http://schemas.microsoft.com/office/infopath/2007/PartnerControls"/>
    </lcf76f155ced4ddcb4097134ff3c332f>
    <TaxCatchAll xmlns="c93905bf-b08c-430b-8630-76f4d352397a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DDA97709D05344805E34443243448B" ma:contentTypeVersion="18" ma:contentTypeDescription="Create a new document." ma:contentTypeScope="" ma:versionID="0c13abf194eff553c2ccf549f5cccb67">
  <xsd:schema xmlns:xsd="http://www.w3.org/2001/XMLSchema" xmlns:xs="http://www.w3.org/2001/XMLSchema" xmlns:p="http://schemas.microsoft.com/office/2006/metadata/properties" xmlns:ns1="http://schemas.microsoft.com/sharepoint/v3" xmlns:ns2="4233fc49-3339-4531-8895-cee7bd229291" xmlns:ns3="c93905bf-b08c-430b-8630-76f4d352397a" targetNamespace="http://schemas.microsoft.com/office/2006/metadata/properties" ma:root="true" ma:fieldsID="9cb2dc19e5a7ba9ae99fbcab9d41fca8" ns1:_="" ns2:_="" ns3:_="">
    <xsd:import namespace="http://schemas.microsoft.com/sharepoint/v3"/>
    <xsd:import namespace="4233fc49-3339-4531-8895-cee7bd229291"/>
    <xsd:import namespace="c93905bf-b08c-430b-8630-76f4d352397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Priority" minOccurs="0"/>
                <xsd:element ref="ns2:Modified0" minOccurs="0"/>
                <xsd:element ref="ns2:MediaServiceLocation" minOccurs="0"/>
                <xsd:element ref="ns1:_ip_UnifiedCompliancePolicyProperties" minOccurs="0"/>
                <xsd:element ref="ns1:_ip_UnifiedCompliancePolicyUIAc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33fc49-3339-4531-8895-cee7bd2292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cc874fec-6985-468d-9a86-0194f6fd86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Priority" ma:index="20" nillable="true" ma:displayName="Priority" ma:format="Dropdown" ma:internalName="Priority">
      <xsd:simpleType>
        <xsd:restriction base="dms:Choice">
          <xsd:enumeration value="Normal"/>
          <xsd:enumeration value="High"/>
        </xsd:restriction>
      </xsd:simpleType>
    </xsd:element>
    <xsd:element name="Modified0" ma:index="21" nillable="true" ma:displayName="Modified" ma:format="DateOnly" ma:internalName="Modified0">
      <xsd:simpleType>
        <xsd:restriction base="dms:DateTim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3905bf-b08c-430b-8630-76f4d352397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475e624c-a39e-46e8-8f48-fab7f9c51a3a}" ma:internalName="TaxCatchAll" ma:showField="CatchAllData" ma:web="c93905bf-b08c-430b-8630-76f4d35239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F8D6A82-F23D-4106-97E2-B858F095D26C}">
  <ds:schemaRefs>
    <ds:schemaRef ds:uri="http://purl.org/dc/elements/1.1/"/>
    <ds:schemaRef ds:uri="http://schemas.microsoft.com/office/2006/metadata/properties"/>
    <ds:schemaRef ds:uri="http://purl.org/dc/terms/"/>
    <ds:schemaRef ds:uri="d7a46b7f-bbdc-422f-b9e0-20b6fc8455c0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schemas.microsoft.com/sharepoint/v3/fields"/>
    <ds:schemaRef ds:uri="http://www.w3.org/XML/1998/namespace"/>
    <ds:schemaRef ds:uri="http://purl.org/dc/dcmitype/"/>
    <ds:schemaRef ds:uri="http://schemas.microsoft.com/sharepoint/v3"/>
    <ds:schemaRef ds:uri="4233fc49-3339-4531-8895-cee7bd229291"/>
    <ds:schemaRef ds:uri="c93905bf-b08c-430b-8630-76f4d352397a"/>
  </ds:schemaRefs>
</ds:datastoreItem>
</file>

<file path=customXml/itemProps2.xml><?xml version="1.0" encoding="utf-8"?>
<ds:datastoreItem xmlns:ds="http://schemas.openxmlformats.org/officeDocument/2006/customXml" ds:itemID="{81E9BBAE-640A-4477-B98D-601546AAE2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233fc49-3339-4531-8895-cee7bd229291"/>
    <ds:schemaRef ds:uri="c93905bf-b08c-430b-8630-76f4d352397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62F404C-D921-4635-92BE-7C117EE71170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54eecc5-e26c-4620-b240-5a8bb326c33d}" enabled="1" method="Privileged" siteId="{fae6d70f-954b-4811-92b6-0530d6f84c43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2378</TotalTime>
  <Words>145</Words>
  <Application>Microsoft Office PowerPoint</Application>
  <PresentationFormat>Letter Paper (8.5x11 in)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>US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Buzzard, Jason T CW4 MIL USA TRADOC USAREC</dc:creator>
  <cp:lastModifiedBy>Rotz, Alexander J MIL USARMY USARD (USA)</cp:lastModifiedBy>
  <cp:revision>75</cp:revision>
  <dcterms:created xsi:type="dcterms:W3CDTF">2021-04-30T11:01:51Z</dcterms:created>
  <dcterms:modified xsi:type="dcterms:W3CDTF">2026-01-07T00:30:29Z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0x010100E4DDA97709D05344805E34443243448B</vt:lpwstr>
  </property>
  <property fmtid="{D5CDD505-2E9C-101B-9397-08002B2CF9AE}" pid="3" name="_dlc_DocIdItemGuid">
    <vt:lpwstr>c70c0393-6234-47b3-91bc-faaa0ecdfe68</vt:lpwstr>
  </property>
</Properties>
</file>