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1334-EC34-282D-7ACA-7DA0D3931C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2395D4-B5B1-D976-13EF-0BF8F4991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0E2C65-684F-BB83-1B2D-D7B668FE14D8}"/>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52065F47-EC75-1398-845D-F6ADE56F7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3B3C0-3614-DB50-D027-9C52F6FE8639}"/>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196369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104E-8178-ACB0-CB0C-96CE2BFFB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AE739B-76ED-E160-13F0-C304C6B563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BC913-3306-117A-CA58-A33AA81C695C}"/>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92067DE2-1729-BAAE-8A50-0DD210465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E480F-5070-5218-F172-3FA8388F9587}"/>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422288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6FCB93-F3C7-21EC-924B-C6B976F553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9F4E4-3092-C4C1-DC89-E6805A1C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423AF-63FA-EA0B-4F65-3155BA96CE80}"/>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8081FDCA-9BD8-B4C3-B781-386FF994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B0331-6A75-BE99-A184-ECC8FD02A87A}"/>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7340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0789-0A93-25EA-669C-8418678FE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3111B-9137-7152-B90B-62DA0C7888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1AC5D-A6C9-0B45-74F5-40DFDED29D4F}"/>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D33631ED-4311-E978-B237-620472234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60810-DD39-BEC8-AE1E-11B66F7A0214}"/>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110916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3F4B-25BF-EE64-6DDC-DFD97916E0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1DD2BB-720D-CD5A-930F-3AD17D61B88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1C7B99-77B3-2220-8E82-17B889FF39B9}"/>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F6BE86A0-3D3B-28B9-2AFF-600511A7EC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65369-3252-F121-B4A2-C032D0A437ED}"/>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347149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30AA-DC17-5E3D-E600-BCC5612205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3EAB25-5642-7B69-0118-37919AFA2B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89770D-0B67-2CD0-653A-20CD9AFBDA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84C1B8-0052-9D65-AF45-9D29563A32E5}"/>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6" name="Footer Placeholder 5">
            <a:extLst>
              <a:ext uri="{FF2B5EF4-FFF2-40B4-BE49-F238E27FC236}">
                <a16:creationId xmlns:a16="http://schemas.microsoft.com/office/drawing/2014/main" id="{9FC5B2E7-3272-A28C-38AE-DE307B25A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F12156-9100-1BBB-8D8F-3E2FA921433A}"/>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405246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3B788-D374-42E8-0616-704178418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714222-FAD5-2472-CFBB-9AEC72E0A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CDEC99-527F-D1BA-985D-4DF5AD30E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E46E2E-50C6-C922-1021-F609C1ACF4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E65185-9DD7-3E6D-1512-034CE91ABC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1E37E-E3DC-18A2-AE01-D6868EADF6E7}"/>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8" name="Footer Placeholder 7">
            <a:extLst>
              <a:ext uri="{FF2B5EF4-FFF2-40B4-BE49-F238E27FC236}">
                <a16:creationId xmlns:a16="http://schemas.microsoft.com/office/drawing/2014/main" id="{901999F1-12E7-6ACC-68FE-DFCD59B45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CCE514-BAF8-82F0-E5BE-75BBA274B177}"/>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146034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4B2A-BF64-0778-5E33-5BD8D5C74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EFED80-0382-72DC-FCE7-2EDB64C6D0CD}"/>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4" name="Footer Placeholder 3">
            <a:extLst>
              <a:ext uri="{FF2B5EF4-FFF2-40B4-BE49-F238E27FC236}">
                <a16:creationId xmlns:a16="http://schemas.microsoft.com/office/drawing/2014/main" id="{E086837C-E75B-3A8A-B116-06DDCD2ADE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2AD41-918F-5F8D-4D78-1279B3FC6152}"/>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46510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86B1F5-D78A-BF19-D9B3-79880D92F2F2}"/>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3" name="Footer Placeholder 2">
            <a:extLst>
              <a:ext uri="{FF2B5EF4-FFF2-40B4-BE49-F238E27FC236}">
                <a16:creationId xmlns:a16="http://schemas.microsoft.com/office/drawing/2014/main" id="{9F857E31-ADC5-D2C8-848C-7B16F641D6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6FB01D-D75F-0C02-796C-57F75D7DE808}"/>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388142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E388-339A-6E2D-B07C-6D96ED574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F939F3-B9AF-4218-08C7-F7A90D4C2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F14A6-BDE9-E638-C895-DC06921DD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8D817-C8F3-C233-3216-90ECCCBD3A4F}"/>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6" name="Footer Placeholder 5">
            <a:extLst>
              <a:ext uri="{FF2B5EF4-FFF2-40B4-BE49-F238E27FC236}">
                <a16:creationId xmlns:a16="http://schemas.microsoft.com/office/drawing/2014/main" id="{867519CC-C1D9-89B6-334D-19CBED6A48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4B9C3-D683-AFFE-C1CC-F3E7123A73AE}"/>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95083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09ED-ABE6-7962-B559-FF8B3CF2AC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D2299-7E07-E8C8-2A80-462DF53C5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40C6D0-EF23-CC3D-2DAF-C13B14347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1BE104-8EF2-1A94-CEA0-999C37CFB69B}"/>
              </a:ext>
            </a:extLst>
          </p:cNvPr>
          <p:cNvSpPr>
            <a:spLocks noGrp="1"/>
          </p:cNvSpPr>
          <p:nvPr>
            <p:ph type="dt" sz="half" idx="10"/>
          </p:nvPr>
        </p:nvSpPr>
        <p:spPr/>
        <p:txBody>
          <a:bodyPr/>
          <a:lstStyle/>
          <a:p>
            <a:fld id="{3CFD7DE9-9960-4FCC-888F-0721392720F3}" type="datetimeFigureOut">
              <a:rPr lang="en-US" smtClean="0"/>
              <a:t>5/7/2025</a:t>
            </a:fld>
            <a:endParaRPr lang="en-US"/>
          </a:p>
        </p:txBody>
      </p:sp>
      <p:sp>
        <p:nvSpPr>
          <p:cNvPr id="6" name="Footer Placeholder 5">
            <a:extLst>
              <a:ext uri="{FF2B5EF4-FFF2-40B4-BE49-F238E27FC236}">
                <a16:creationId xmlns:a16="http://schemas.microsoft.com/office/drawing/2014/main" id="{9765D1DA-88AA-AF3E-5891-B21B59D01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7958E0-61D2-EBD5-B5A4-554CD42A0332}"/>
              </a:ext>
            </a:extLst>
          </p:cNvPr>
          <p:cNvSpPr>
            <a:spLocks noGrp="1"/>
          </p:cNvSpPr>
          <p:nvPr>
            <p:ph type="sldNum" sz="quarter" idx="12"/>
          </p:nvPr>
        </p:nvSpPr>
        <p:spPr/>
        <p:txBody>
          <a:bodyPr/>
          <a:lstStyle/>
          <a:p>
            <a:fld id="{158A11C8-31B8-403C-A171-163D3F568727}" type="slidenum">
              <a:rPr lang="en-US" smtClean="0"/>
              <a:t>‹#›</a:t>
            </a:fld>
            <a:endParaRPr lang="en-US"/>
          </a:p>
        </p:txBody>
      </p:sp>
    </p:spTree>
    <p:extLst>
      <p:ext uri="{BB962C8B-B14F-4D97-AF65-F5344CB8AC3E}">
        <p14:creationId xmlns:p14="http://schemas.microsoft.com/office/powerpoint/2010/main" val="249255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FFCC8-BE9D-5CF1-A70E-8D18FB9AA4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AA5040-56C3-702C-B5AE-AE5EC4394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B5A3E-0E67-AF76-2CC9-26B967449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FD7DE9-9960-4FCC-888F-0721392720F3}" type="datetimeFigureOut">
              <a:rPr lang="en-US" smtClean="0"/>
              <a:t>5/7/2025</a:t>
            </a:fld>
            <a:endParaRPr lang="en-US"/>
          </a:p>
        </p:txBody>
      </p:sp>
      <p:sp>
        <p:nvSpPr>
          <p:cNvPr id="5" name="Footer Placeholder 4">
            <a:extLst>
              <a:ext uri="{FF2B5EF4-FFF2-40B4-BE49-F238E27FC236}">
                <a16:creationId xmlns:a16="http://schemas.microsoft.com/office/drawing/2014/main" id="{EA0BE51A-23DC-DFBB-FA53-6D8B1C06E5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63D2FD0-ECDB-D1BC-801C-291C95D3C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58A11C8-31B8-403C-A171-163D3F568727}" type="slidenum">
              <a:rPr lang="en-US" smtClean="0"/>
              <a:t>‹#›</a:t>
            </a:fld>
            <a:endParaRPr lang="en-US"/>
          </a:p>
        </p:txBody>
      </p:sp>
    </p:spTree>
    <p:extLst>
      <p:ext uri="{BB962C8B-B14F-4D97-AF65-F5344CB8AC3E}">
        <p14:creationId xmlns:p14="http://schemas.microsoft.com/office/powerpoint/2010/main" val="18875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10;&#10;AI-generated content may be incorrect.">
            <a:extLst>
              <a:ext uri="{FF2B5EF4-FFF2-40B4-BE49-F238E27FC236}">
                <a16:creationId xmlns:a16="http://schemas.microsoft.com/office/drawing/2014/main" id="{A896FEBE-38BA-6FD1-5886-3B65D0CECB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 y="427182"/>
            <a:ext cx="12192000" cy="3627582"/>
          </a:xfrm>
          <a:prstGeom prst="rect">
            <a:avLst/>
          </a:prstGeom>
        </p:spPr>
      </p:pic>
      <p:sp>
        <p:nvSpPr>
          <p:cNvPr id="6" name="TextBox 5">
            <a:extLst>
              <a:ext uri="{FF2B5EF4-FFF2-40B4-BE49-F238E27FC236}">
                <a16:creationId xmlns:a16="http://schemas.microsoft.com/office/drawing/2014/main" id="{C003DE25-1EFD-9D9B-A7D5-E7E1E589497D}"/>
              </a:ext>
            </a:extLst>
          </p:cNvPr>
          <p:cNvSpPr txBox="1"/>
          <p:nvPr/>
        </p:nvSpPr>
        <p:spPr>
          <a:xfrm>
            <a:off x="9239" y="11673"/>
            <a:ext cx="10393507" cy="369332"/>
          </a:xfrm>
          <a:prstGeom prst="rect">
            <a:avLst/>
          </a:prstGeom>
          <a:noFill/>
        </p:spPr>
        <p:txBody>
          <a:bodyPr wrap="square" rtlCol="0">
            <a:spAutoFit/>
          </a:bodyPr>
          <a:lstStyle/>
          <a:p>
            <a:r>
              <a:rPr lang="en-US" b="1" u="sng" dirty="0"/>
              <a:t>Step 1</a:t>
            </a:r>
            <a:r>
              <a:rPr lang="en-US" dirty="0"/>
              <a:t>: Once logged into IPPS-A, navigate to Self Service and select 'My Personnel Action Request’.</a:t>
            </a:r>
          </a:p>
        </p:txBody>
      </p:sp>
      <p:sp>
        <p:nvSpPr>
          <p:cNvPr id="8" name="Rectangle 7">
            <a:extLst>
              <a:ext uri="{FF2B5EF4-FFF2-40B4-BE49-F238E27FC236}">
                <a16:creationId xmlns:a16="http://schemas.microsoft.com/office/drawing/2014/main" id="{2D368492-CA69-2C58-3CE5-FA019582373A}"/>
              </a:ext>
            </a:extLst>
          </p:cNvPr>
          <p:cNvSpPr/>
          <p:nvPr/>
        </p:nvSpPr>
        <p:spPr>
          <a:xfrm>
            <a:off x="3934692" y="2549235"/>
            <a:ext cx="1976582" cy="1228437"/>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aphical user interface&#10;&#10;AI-generated content may be incorrect.">
            <a:extLst>
              <a:ext uri="{FF2B5EF4-FFF2-40B4-BE49-F238E27FC236}">
                <a16:creationId xmlns:a16="http://schemas.microsoft.com/office/drawing/2014/main" id="{D168F323-3C6E-416A-BE75-1D9B6A16A8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43149"/>
            <a:ext cx="12192000" cy="2203178"/>
          </a:xfrm>
          <a:prstGeom prst="rect">
            <a:avLst/>
          </a:prstGeom>
        </p:spPr>
      </p:pic>
      <p:sp>
        <p:nvSpPr>
          <p:cNvPr id="10" name="Rectangle 9">
            <a:extLst>
              <a:ext uri="{FF2B5EF4-FFF2-40B4-BE49-F238E27FC236}">
                <a16:creationId xmlns:a16="http://schemas.microsoft.com/office/drawing/2014/main" id="{845B9BD6-C300-5004-DDEF-7B4BE7FFBA0E}"/>
              </a:ext>
            </a:extLst>
          </p:cNvPr>
          <p:cNvSpPr/>
          <p:nvPr/>
        </p:nvSpPr>
        <p:spPr>
          <a:xfrm>
            <a:off x="9809019" y="5855853"/>
            <a:ext cx="1325418" cy="30018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74B6714-DF8F-B170-66A0-837EAC4EBFBB}"/>
              </a:ext>
            </a:extLst>
          </p:cNvPr>
          <p:cNvSpPr txBox="1"/>
          <p:nvPr/>
        </p:nvSpPr>
        <p:spPr>
          <a:xfrm>
            <a:off x="9237" y="4193938"/>
            <a:ext cx="10393507" cy="369332"/>
          </a:xfrm>
          <a:prstGeom prst="rect">
            <a:avLst/>
          </a:prstGeom>
          <a:noFill/>
        </p:spPr>
        <p:txBody>
          <a:bodyPr wrap="square" rtlCol="0">
            <a:spAutoFit/>
          </a:bodyPr>
          <a:lstStyle/>
          <a:p>
            <a:r>
              <a:rPr lang="en-US" b="1" u="sng" dirty="0"/>
              <a:t>Step 2</a:t>
            </a:r>
            <a:r>
              <a:rPr lang="en-US" dirty="0"/>
              <a:t>: Select ‘Create Personnel Action’.</a:t>
            </a:r>
          </a:p>
        </p:txBody>
      </p:sp>
    </p:spTree>
    <p:extLst>
      <p:ext uri="{BB962C8B-B14F-4D97-AF65-F5344CB8AC3E}">
        <p14:creationId xmlns:p14="http://schemas.microsoft.com/office/powerpoint/2010/main" val="202393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10;&#10;AI-generated content may be incorrect.">
            <a:extLst>
              <a:ext uri="{FF2B5EF4-FFF2-40B4-BE49-F238E27FC236}">
                <a16:creationId xmlns:a16="http://schemas.microsoft.com/office/drawing/2014/main" id="{4E5934CE-BC0A-2BEF-5E99-CCE3D82F94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5490"/>
            <a:ext cx="12192000" cy="5412510"/>
          </a:xfrm>
          <a:prstGeom prst="rect">
            <a:avLst/>
          </a:prstGeom>
        </p:spPr>
      </p:pic>
      <p:sp>
        <p:nvSpPr>
          <p:cNvPr id="4" name="TextBox 3">
            <a:extLst>
              <a:ext uri="{FF2B5EF4-FFF2-40B4-BE49-F238E27FC236}">
                <a16:creationId xmlns:a16="http://schemas.microsoft.com/office/drawing/2014/main" id="{9717D711-112F-CD83-0444-DBFA4BA88288}"/>
              </a:ext>
            </a:extLst>
          </p:cNvPr>
          <p:cNvSpPr txBox="1"/>
          <p:nvPr/>
        </p:nvSpPr>
        <p:spPr>
          <a:xfrm>
            <a:off x="0" y="0"/>
            <a:ext cx="10393507" cy="1200329"/>
          </a:xfrm>
          <a:prstGeom prst="rect">
            <a:avLst/>
          </a:prstGeom>
          <a:noFill/>
        </p:spPr>
        <p:txBody>
          <a:bodyPr wrap="square" rtlCol="0">
            <a:spAutoFit/>
          </a:bodyPr>
          <a:lstStyle/>
          <a:p>
            <a:r>
              <a:rPr lang="en-US" b="1" u="sng" dirty="0"/>
              <a:t>Step 3</a:t>
            </a:r>
            <a:r>
              <a:rPr lang="en-US" dirty="0"/>
              <a:t>: </a:t>
            </a:r>
          </a:p>
          <a:p>
            <a:r>
              <a:rPr lang="en-US" dirty="0"/>
              <a:t>1. Effective Date- Date the PAR is being created</a:t>
            </a:r>
          </a:p>
          <a:p>
            <a:r>
              <a:rPr lang="en-US" dirty="0"/>
              <a:t>2. Action- Admin Records Corrections</a:t>
            </a:r>
          </a:p>
          <a:p>
            <a:r>
              <a:rPr lang="en-US" dirty="0"/>
              <a:t>3. Reason- Other</a:t>
            </a:r>
          </a:p>
        </p:txBody>
      </p:sp>
      <p:sp>
        <p:nvSpPr>
          <p:cNvPr id="5" name="Rectangle 4">
            <a:extLst>
              <a:ext uri="{FF2B5EF4-FFF2-40B4-BE49-F238E27FC236}">
                <a16:creationId xmlns:a16="http://schemas.microsoft.com/office/drawing/2014/main" id="{60BD4742-77E2-769F-9BAA-F8A035019755}"/>
              </a:ext>
            </a:extLst>
          </p:cNvPr>
          <p:cNvSpPr/>
          <p:nvPr/>
        </p:nvSpPr>
        <p:spPr>
          <a:xfrm>
            <a:off x="4208462" y="2622327"/>
            <a:ext cx="2654156" cy="35098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C3F916E-5A4D-655A-4E0B-37D4D5AB4E65}"/>
              </a:ext>
            </a:extLst>
          </p:cNvPr>
          <p:cNvSpPr/>
          <p:nvPr/>
        </p:nvSpPr>
        <p:spPr>
          <a:xfrm>
            <a:off x="4208462" y="3190762"/>
            <a:ext cx="3005138" cy="35098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65B3E59-6FC0-6597-054F-6E971BAF9B71}"/>
              </a:ext>
            </a:extLst>
          </p:cNvPr>
          <p:cNvSpPr/>
          <p:nvPr/>
        </p:nvSpPr>
        <p:spPr>
          <a:xfrm>
            <a:off x="4208462" y="3717634"/>
            <a:ext cx="3328411" cy="35098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280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AI-generated content may be incorrect.">
            <a:extLst>
              <a:ext uri="{FF2B5EF4-FFF2-40B4-BE49-F238E27FC236}">
                <a16:creationId xmlns:a16="http://schemas.microsoft.com/office/drawing/2014/main" id="{825AEE36-03CA-68FE-A9F2-92F6C5E8A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77808"/>
            <a:ext cx="12192000" cy="4214676"/>
          </a:xfrm>
          <a:prstGeom prst="rect">
            <a:avLst/>
          </a:prstGeom>
        </p:spPr>
      </p:pic>
      <p:sp>
        <p:nvSpPr>
          <p:cNvPr id="4" name="Rectangle 3">
            <a:extLst>
              <a:ext uri="{FF2B5EF4-FFF2-40B4-BE49-F238E27FC236}">
                <a16:creationId xmlns:a16="http://schemas.microsoft.com/office/drawing/2014/main" id="{75C63FA5-4E00-B7A6-D789-8CEAA77E39D8}"/>
              </a:ext>
            </a:extLst>
          </p:cNvPr>
          <p:cNvSpPr/>
          <p:nvPr/>
        </p:nvSpPr>
        <p:spPr>
          <a:xfrm>
            <a:off x="1902692" y="6031344"/>
            <a:ext cx="10178472" cy="646545"/>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AFD288-2933-221B-AF89-03D274E221B5}"/>
              </a:ext>
            </a:extLst>
          </p:cNvPr>
          <p:cNvSpPr/>
          <p:nvPr/>
        </p:nvSpPr>
        <p:spPr>
          <a:xfrm>
            <a:off x="3585008" y="5333999"/>
            <a:ext cx="1254847" cy="235529"/>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2D35927-2C5E-4D6F-D66D-CB489040EA86}"/>
              </a:ext>
            </a:extLst>
          </p:cNvPr>
          <p:cNvSpPr txBox="1"/>
          <p:nvPr/>
        </p:nvSpPr>
        <p:spPr>
          <a:xfrm>
            <a:off x="9239" y="9236"/>
            <a:ext cx="12182761" cy="1477328"/>
          </a:xfrm>
          <a:prstGeom prst="rect">
            <a:avLst/>
          </a:prstGeom>
          <a:noFill/>
        </p:spPr>
        <p:txBody>
          <a:bodyPr wrap="square" rtlCol="0">
            <a:spAutoFit/>
          </a:bodyPr>
          <a:lstStyle/>
          <a:p>
            <a:r>
              <a:rPr lang="en-US" b="1" u="sng" dirty="0"/>
              <a:t>Step 4</a:t>
            </a:r>
            <a:r>
              <a:rPr lang="en-US" dirty="0"/>
              <a:t>: </a:t>
            </a:r>
          </a:p>
          <a:p>
            <a:r>
              <a:rPr lang="en-US" dirty="0"/>
              <a:t>1. Other Type- Branch Release</a:t>
            </a:r>
          </a:p>
          <a:p>
            <a:r>
              <a:rPr lang="en-US" dirty="0"/>
              <a:t>2. More Information- Requesting branch release: If selected after the Golden Knights Assessment and Selection program or the Green Platoon Assessment program, Nominative Branch will put me on assignment to the U.S Army Parachute Team.</a:t>
            </a:r>
          </a:p>
        </p:txBody>
      </p:sp>
    </p:spTree>
    <p:extLst>
      <p:ext uri="{BB962C8B-B14F-4D97-AF65-F5344CB8AC3E}">
        <p14:creationId xmlns:p14="http://schemas.microsoft.com/office/powerpoint/2010/main" val="112780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AI-generated content may be incorrect.">
            <a:extLst>
              <a:ext uri="{FF2B5EF4-FFF2-40B4-BE49-F238E27FC236}">
                <a16:creationId xmlns:a16="http://schemas.microsoft.com/office/drawing/2014/main" id="{E9D1C350-5394-762F-5484-A27E76CE5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984"/>
            <a:ext cx="12192000" cy="2594362"/>
          </a:xfrm>
          <a:prstGeom prst="rect">
            <a:avLst/>
          </a:prstGeom>
        </p:spPr>
      </p:pic>
      <p:sp>
        <p:nvSpPr>
          <p:cNvPr id="4" name="TextBox 3">
            <a:extLst>
              <a:ext uri="{FF2B5EF4-FFF2-40B4-BE49-F238E27FC236}">
                <a16:creationId xmlns:a16="http://schemas.microsoft.com/office/drawing/2014/main" id="{FE4C0039-4B9B-6A93-1174-8FCB4B0F90B0}"/>
              </a:ext>
            </a:extLst>
          </p:cNvPr>
          <p:cNvSpPr txBox="1"/>
          <p:nvPr/>
        </p:nvSpPr>
        <p:spPr>
          <a:xfrm>
            <a:off x="0" y="0"/>
            <a:ext cx="10393507" cy="369332"/>
          </a:xfrm>
          <a:prstGeom prst="rect">
            <a:avLst/>
          </a:prstGeom>
          <a:noFill/>
        </p:spPr>
        <p:txBody>
          <a:bodyPr wrap="square" rtlCol="0">
            <a:spAutoFit/>
          </a:bodyPr>
          <a:lstStyle/>
          <a:p>
            <a:r>
              <a:rPr lang="en-US" b="1" u="sng" dirty="0"/>
              <a:t>Step 5</a:t>
            </a:r>
            <a:r>
              <a:rPr lang="en-US" dirty="0"/>
              <a:t>: No supporting documents needed</a:t>
            </a:r>
          </a:p>
        </p:txBody>
      </p:sp>
      <p:pic>
        <p:nvPicPr>
          <p:cNvPr id="5" name="Picture 4" descr="A picture containing graphical user interface&#10;&#10;AI-generated content may be incorrect.">
            <a:extLst>
              <a:ext uri="{FF2B5EF4-FFF2-40B4-BE49-F238E27FC236}">
                <a16:creationId xmlns:a16="http://schemas.microsoft.com/office/drawing/2014/main" id="{965CF6F0-AF42-18DE-4258-3DEED09DEB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74654"/>
            <a:ext cx="12192000" cy="2983345"/>
          </a:xfrm>
          <a:prstGeom prst="rect">
            <a:avLst/>
          </a:prstGeom>
        </p:spPr>
      </p:pic>
      <p:sp>
        <p:nvSpPr>
          <p:cNvPr id="6" name="TextBox 5">
            <a:extLst>
              <a:ext uri="{FF2B5EF4-FFF2-40B4-BE49-F238E27FC236}">
                <a16:creationId xmlns:a16="http://schemas.microsoft.com/office/drawing/2014/main" id="{BC1B7057-F8E2-8F22-0601-BDE7D56095F2}"/>
              </a:ext>
            </a:extLst>
          </p:cNvPr>
          <p:cNvSpPr txBox="1"/>
          <p:nvPr/>
        </p:nvSpPr>
        <p:spPr>
          <a:xfrm>
            <a:off x="-1" y="3484416"/>
            <a:ext cx="10393507" cy="369332"/>
          </a:xfrm>
          <a:prstGeom prst="rect">
            <a:avLst/>
          </a:prstGeom>
          <a:noFill/>
        </p:spPr>
        <p:txBody>
          <a:bodyPr wrap="square" rtlCol="0">
            <a:spAutoFit/>
          </a:bodyPr>
          <a:lstStyle/>
          <a:p>
            <a:r>
              <a:rPr lang="en-US" b="1" u="sng" dirty="0"/>
              <a:t>Step 6: </a:t>
            </a:r>
            <a:r>
              <a:rPr lang="en-US" dirty="0"/>
              <a:t>Validate</a:t>
            </a:r>
          </a:p>
        </p:txBody>
      </p:sp>
      <p:sp>
        <p:nvSpPr>
          <p:cNvPr id="7" name="Rectangle 6">
            <a:extLst>
              <a:ext uri="{FF2B5EF4-FFF2-40B4-BE49-F238E27FC236}">
                <a16:creationId xmlns:a16="http://schemas.microsoft.com/office/drawing/2014/main" id="{F1489405-AA5A-08A7-2F23-0514DB1B9B55}"/>
              </a:ext>
            </a:extLst>
          </p:cNvPr>
          <p:cNvSpPr/>
          <p:nvPr/>
        </p:nvSpPr>
        <p:spPr>
          <a:xfrm>
            <a:off x="11471564" y="4304145"/>
            <a:ext cx="637309" cy="32327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77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AI-generated content may be incorrect.">
            <a:extLst>
              <a:ext uri="{FF2B5EF4-FFF2-40B4-BE49-F238E27FC236}">
                <a16:creationId xmlns:a16="http://schemas.microsoft.com/office/drawing/2014/main" id="{851B70C5-DF5B-BEAB-17CA-AF0AE8C1D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7127"/>
            <a:ext cx="12192000" cy="5250873"/>
          </a:xfrm>
          <a:prstGeom prst="rect">
            <a:avLst/>
          </a:prstGeom>
        </p:spPr>
      </p:pic>
      <p:sp>
        <p:nvSpPr>
          <p:cNvPr id="4" name="TextBox 3">
            <a:extLst>
              <a:ext uri="{FF2B5EF4-FFF2-40B4-BE49-F238E27FC236}">
                <a16:creationId xmlns:a16="http://schemas.microsoft.com/office/drawing/2014/main" id="{222C6596-D926-E693-AA0A-585176F0BA15}"/>
              </a:ext>
            </a:extLst>
          </p:cNvPr>
          <p:cNvSpPr txBox="1"/>
          <p:nvPr/>
        </p:nvSpPr>
        <p:spPr>
          <a:xfrm>
            <a:off x="0" y="0"/>
            <a:ext cx="10393507" cy="1200329"/>
          </a:xfrm>
          <a:prstGeom prst="rect">
            <a:avLst/>
          </a:prstGeom>
          <a:noFill/>
        </p:spPr>
        <p:txBody>
          <a:bodyPr wrap="square" rtlCol="0">
            <a:spAutoFit/>
          </a:bodyPr>
          <a:lstStyle/>
          <a:p>
            <a:r>
              <a:rPr lang="en-US" b="1" u="sng" dirty="0"/>
              <a:t>Step 7</a:t>
            </a:r>
            <a:r>
              <a:rPr lang="en-US" dirty="0"/>
              <a:t>: Submit</a:t>
            </a:r>
          </a:p>
          <a:p>
            <a:r>
              <a:rPr lang="en-US" dirty="0"/>
              <a:t>After selecting 'Submit,' the request should be routed to your S1. The S1 will then process it through the appropriate unit routing. Once approved, the S1 will forward it to the Nominative Branch UDL 000000000040203, which will then route it to the appropriate branch manager.</a:t>
            </a:r>
          </a:p>
        </p:txBody>
      </p:sp>
      <p:sp>
        <p:nvSpPr>
          <p:cNvPr id="5" name="Rectangle 4">
            <a:extLst>
              <a:ext uri="{FF2B5EF4-FFF2-40B4-BE49-F238E27FC236}">
                <a16:creationId xmlns:a16="http://schemas.microsoft.com/office/drawing/2014/main" id="{A1262DB3-FD51-6191-470D-CF261253F141}"/>
              </a:ext>
            </a:extLst>
          </p:cNvPr>
          <p:cNvSpPr/>
          <p:nvPr/>
        </p:nvSpPr>
        <p:spPr>
          <a:xfrm>
            <a:off x="11582400" y="1607128"/>
            <a:ext cx="591128" cy="221672"/>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5095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TotalTime>
  <Words>167</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Brittian, Jacob W MSG USARMY USAREC (USA)</dc:creator>
  <cp:lastModifiedBy>Brittian, Jacob W MSG USARMY USAREC (USA)</cp:lastModifiedBy>
  <cp:revision>1</cp:revision>
  <dcterms:created xsi:type="dcterms:W3CDTF">2025-05-07T17:59:47Z</dcterms:created>
  <dcterms:modified xsi:type="dcterms:W3CDTF">2025-05-07T18:33:03Z</dcterms:modified>
</cp:coreProperties>
</file>