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54"/>
  </p:notesMasterIdLst>
  <p:sldIdLst>
    <p:sldId id="256" r:id="rId7"/>
    <p:sldId id="2120627511" r:id="rId8"/>
    <p:sldId id="2120627539" r:id="rId9"/>
    <p:sldId id="2120627513" r:id="rId10"/>
    <p:sldId id="2120627514" r:id="rId11"/>
    <p:sldId id="2120627515" r:id="rId12"/>
    <p:sldId id="2120627516" r:id="rId13"/>
    <p:sldId id="2120627517" r:id="rId14"/>
    <p:sldId id="2120627518" r:id="rId15"/>
    <p:sldId id="2120627519" r:id="rId16"/>
    <p:sldId id="2120627520" r:id="rId17"/>
    <p:sldId id="2120627521" r:id="rId18"/>
    <p:sldId id="2120627522" r:id="rId19"/>
    <p:sldId id="2120627523" r:id="rId20"/>
    <p:sldId id="2120627524" r:id="rId21"/>
    <p:sldId id="2120627525" r:id="rId22"/>
    <p:sldId id="2120627526" r:id="rId23"/>
    <p:sldId id="2120627527" r:id="rId24"/>
    <p:sldId id="2120627528" r:id="rId25"/>
    <p:sldId id="2120627529" r:id="rId26"/>
    <p:sldId id="2120627530" r:id="rId27"/>
    <p:sldId id="2120627531" r:id="rId28"/>
    <p:sldId id="2120627532" r:id="rId29"/>
    <p:sldId id="2120627533" r:id="rId30"/>
    <p:sldId id="2120627534" r:id="rId31"/>
    <p:sldId id="2120627535" r:id="rId32"/>
    <p:sldId id="2120627536" r:id="rId33"/>
    <p:sldId id="2120627537" r:id="rId34"/>
    <p:sldId id="2120627538" r:id="rId35"/>
    <p:sldId id="374" r:id="rId36"/>
    <p:sldId id="295" r:id="rId37"/>
    <p:sldId id="296" r:id="rId38"/>
    <p:sldId id="2120627541" r:id="rId39"/>
    <p:sldId id="2120627540" r:id="rId40"/>
    <p:sldId id="351" r:id="rId41"/>
    <p:sldId id="353" r:id="rId42"/>
    <p:sldId id="434" r:id="rId43"/>
    <p:sldId id="435" r:id="rId44"/>
    <p:sldId id="436" r:id="rId45"/>
    <p:sldId id="2120627509" r:id="rId46"/>
    <p:sldId id="431" r:id="rId47"/>
    <p:sldId id="303" r:id="rId48"/>
    <p:sldId id="337" r:id="rId49"/>
    <p:sldId id="339" r:id="rId50"/>
    <p:sldId id="425" r:id="rId51"/>
    <p:sldId id="307" r:id="rId52"/>
    <p:sldId id="280"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ster, Jesse R Mr CIV USA TRADOC USAREC" initials="FJRMCUTU" lastIdx="4" clrIdx="0">
    <p:extLst>
      <p:ext uri="{19B8F6BF-5375-455C-9EA6-DF929625EA0E}">
        <p15:presenceInfo xmlns:p15="http://schemas.microsoft.com/office/powerpoint/2012/main" userId="S-1-5-21-2420192530-1431083664-674852133-173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208"/>
    <a:srgbClr val="111B0B"/>
    <a:srgbClr val="17240E"/>
    <a:srgbClr val="0000FF"/>
    <a:srgbClr val="CCECFF"/>
    <a:srgbClr val="FFCCFF"/>
    <a:srgbClr val="9C9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CE56E-9ABC-40B6-A943-68E761944753}" v="3" dt="2024-07-08T16:45:07.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95" autoAdjust="0"/>
  </p:normalViewPr>
  <p:slideViewPr>
    <p:cSldViewPr snapToGrid="0" showGuides="1">
      <p:cViewPr varScale="1">
        <p:scale>
          <a:sx n="99" d="100"/>
          <a:sy n="99" d="100"/>
        </p:scale>
        <p:origin x="1944" y="-22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hyperlink" Target="https://unmcredcap.unmc.edu/redcap/surveys/?s=C7HYXDKTR" TargetMode="External"/><Relationship Id="rId1" Type="http://schemas.openxmlformats.org/officeDocument/2006/relationships/hyperlink" Target="https://usarec.army.afpims.mil/armypa/"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18.gif"/></Relationships>
</file>

<file path=ppt/diagrams/_rels/drawing1.xml.rels><?xml version="1.0" encoding="UTF-8" standalone="yes"?>
<Relationships xmlns="http://schemas.openxmlformats.org/package/2006/relationships"><Relationship Id="rId2" Type="http://schemas.openxmlformats.org/officeDocument/2006/relationships/hyperlink" Target="https://unmcredcap.unmc.edu/redcap/surveys/?s=C7HYXDKTR" TargetMode="External"/><Relationship Id="rId1" Type="http://schemas.openxmlformats.org/officeDocument/2006/relationships/hyperlink" Target="https://usarec.army.afpims.mil/armypa/"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18.gif"/></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D1DF3-9C13-48AB-92D2-0607579111D6}" type="doc">
      <dgm:prSet loTypeId="urn:microsoft.com/office/officeart/2005/8/layout/hProcess9" loCatId="process" qsTypeId="urn:microsoft.com/office/officeart/2005/8/quickstyle/simple5" qsCatId="simple" csTypeId="urn:microsoft.com/office/officeart/2005/8/colors/accent0_1" csCatId="mainScheme" phldr="1"/>
      <dgm:spPr/>
      <dgm:t>
        <a:bodyPr/>
        <a:lstStyle/>
        <a:p>
          <a:endParaRPr lang="en-US"/>
        </a:p>
      </dgm:t>
    </dgm:pt>
    <dgm:pt modelId="{4F074944-5BA3-40BF-A916-20CD229E8D21}">
      <dgm:prSet phldrT="[Text]" custT="1"/>
      <dgm:spPr/>
      <dgm:t>
        <a:bodyPr/>
        <a:lstStyle/>
        <a:p>
          <a:r>
            <a:rPr lang="en-US" sz="1200" b="1" dirty="0"/>
            <a:t>Read MILPER Message </a:t>
          </a:r>
        </a:p>
        <a:p>
          <a:r>
            <a:rPr lang="en-US" altLang="en-US" sz="1200" dirty="0">
              <a:latin typeface="Calibri body"/>
              <a:cs typeface="Times New Roman" panose="02020603050405020304" pitchFamily="18" charset="0"/>
            </a:rPr>
            <a:t> AR 601-20, The IPAP Program Regulation</a:t>
          </a:r>
        </a:p>
        <a:p>
          <a:r>
            <a:rPr lang="en-US" sz="1200" dirty="0">
              <a:hlinkClick xmlns:r="http://schemas.openxmlformats.org/officeDocument/2006/relationships" r:id="rId1"/>
            </a:rPr>
            <a:t>Army Physician Assistant (afpims.mil)</a:t>
          </a:r>
          <a:endParaRPr lang="en-US" sz="1200" dirty="0"/>
        </a:p>
      </dgm:t>
    </dgm:pt>
    <dgm:pt modelId="{25CDBC6C-1E1C-4BF8-9B7A-5D5E41273527}" type="parTrans" cxnId="{F23FE526-7547-4BBD-AB13-E92442D7FDA8}">
      <dgm:prSet/>
      <dgm:spPr/>
      <dgm:t>
        <a:bodyPr/>
        <a:lstStyle/>
        <a:p>
          <a:endParaRPr lang="en-US"/>
        </a:p>
      </dgm:t>
    </dgm:pt>
    <dgm:pt modelId="{6F0C5CBF-BD4F-455E-B97E-CAE5C446D79B}" type="sibTrans" cxnId="{F23FE526-7547-4BBD-AB13-E92442D7FDA8}">
      <dgm:prSet/>
      <dgm:spPr/>
      <dgm:t>
        <a:bodyPr/>
        <a:lstStyle/>
        <a:p>
          <a:endParaRPr lang="en-US"/>
        </a:p>
      </dgm:t>
    </dgm:pt>
    <dgm:pt modelId="{3DA145A5-C4EE-40E7-A2FA-00C36A224065}">
      <dgm:prSet phldrT="[Text]" custT="1"/>
      <dgm:spPr/>
      <dgm:t>
        <a:bodyPr/>
        <a:lstStyle/>
        <a:p>
          <a:r>
            <a:rPr lang="en-US" sz="1200" b="1" dirty="0"/>
            <a:t>IPAP Dual Application Window: </a:t>
          </a:r>
        </a:p>
        <a:p>
          <a:r>
            <a:rPr lang="en-US" sz="1200" dirty="0"/>
            <a:t>1OCT - 1MAR</a:t>
          </a:r>
        </a:p>
      </dgm:t>
    </dgm:pt>
    <dgm:pt modelId="{907EC105-C573-451E-B3CF-65F2485E9866}" type="parTrans" cxnId="{8F180633-C387-4ADA-ACB5-AD27892BA4AF}">
      <dgm:prSet/>
      <dgm:spPr/>
      <dgm:t>
        <a:bodyPr/>
        <a:lstStyle/>
        <a:p>
          <a:endParaRPr lang="en-US"/>
        </a:p>
      </dgm:t>
    </dgm:pt>
    <dgm:pt modelId="{2ED6CD4D-18BA-41A2-9655-FB3027A4C1B0}" type="sibTrans" cxnId="{8F180633-C387-4ADA-ACB5-AD27892BA4AF}">
      <dgm:prSet/>
      <dgm:spPr/>
      <dgm:t>
        <a:bodyPr/>
        <a:lstStyle/>
        <a:p>
          <a:endParaRPr lang="en-US"/>
        </a:p>
      </dgm:t>
    </dgm:pt>
    <dgm:pt modelId="{BE9552A5-D51C-4844-874A-5CB957D22E21}">
      <dgm:prSet phldrT="[Text]" custT="1"/>
      <dgm:spPr/>
      <dgm:t>
        <a:bodyPr/>
        <a:lstStyle/>
        <a:p>
          <a:r>
            <a:rPr lang="en-US" sz="1200" b="1" dirty="0"/>
            <a:t>JUNE</a:t>
          </a:r>
          <a:r>
            <a:rPr lang="en-US" sz="1200" dirty="0"/>
            <a:t>: </a:t>
          </a:r>
        </a:p>
        <a:p>
          <a:r>
            <a:rPr lang="en-US" sz="1200" dirty="0"/>
            <a:t>Board Convenes</a:t>
          </a:r>
        </a:p>
      </dgm:t>
    </dgm:pt>
    <dgm:pt modelId="{3E350E38-9E1B-4E57-8DE7-49E3936AA897}" type="parTrans" cxnId="{8A6E2409-42F2-4151-ACAE-FFE7DB8F1A0F}">
      <dgm:prSet/>
      <dgm:spPr/>
      <dgm:t>
        <a:bodyPr/>
        <a:lstStyle/>
        <a:p>
          <a:endParaRPr lang="en-US"/>
        </a:p>
      </dgm:t>
    </dgm:pt>
    <dgm:pt modelId="{77F134BC-7BF3-4FA7-A4B2-6AABB59B5163}" type="sibTrans" cxnId="{8A6E2409-42F2-4151-ACAE-FFE7DB8F1A0F}">
      <dgm:prSet/>
      <dgm:spPr/>
      <dgm:t>
        <a:bodyPr/>
        <a:lstStyle/>
        <a:p>
          <a:endParaRPr lang="en-US"/>
        </a:p>
      </dgm:t>
    </dgm:pt>
    <dgm:pt modelId="{5C6C6480-5CE3-400A-A2EF-7F27A60F62AD}">
      <dgm:prSet custT="1"/>
      <dgm:spPr/>
      <dgm:t>
        <a:bodyPr/>
        <a:lstStyle/>
        <a:p>
          <a:r>
            <a:rPr lang="en-US" sz="1200" b="1" dirty="0"/>
            <a:t>JULY</a:t>
          </a:r>
          <a:r>
            <a:rPr lang="en-US" sz="1200" dirty="0"/>
            <a:t>:</a:t>
          </a:r>
        </a:p>
        <a:p>
          <a:r>
            <a:rPr lang="en-US" sz="1200" dirty="0"/>
            <a:t>Board Results published via </a:t>
          </a:r>
        </a:p>
        <a:p>
          <a:r>
            <a:rPr lang="en-US" sz="1200" dirty="0"/>
            <a:t>MILPER Message</a:t>
          </a:r>
        </a:p>
      </dgm:t>
    </dgm:pt>
    <dgm:pt modelId="{90CD69AF-9E58-4486-BBC2-F62C5F95F5FC}" type="parTrans" cxnId="{FD560FEB-BB54-4C84-AD72-D32D70EFA01C}">
      <dgm:prSet/>
      <dgm:spPr/>
      <dgm:t>
        <a:bodyPr/>
        <a:lstStyle/>
        <a:p>
          <a:endParaRPr lang="en-US"/>
        </a:p>
      </dgm:t>
    </dgm:pt>
    <dgm:pt modelId="{D729F916-5A60-4BB7-B148-0004C8B9105B}" type="sibTrans" cxnId="{FD560FEB-BB54-4C84-AD72-D32D70EFA01C}">
      <dgm:prSet/>
      <dgm:spPr/>
      <dgm:t>
        <a:bodyPr/>
        <a:lstStyle/>
        <a:p>
          <a:endParaRPr lang="en-US"/>
        </a:p>
      </dgm:t>
    </dgm:pt>
    <dgm:pt modelId="{CB12D36C-EF4B-4EBD-9091-A3976DD3D423}">
      <dgm:prSet custT="1"/>
      <dgm:spPr/>
      <dgm:t>
        <a:bodyPr/>
        <a:lstStyle/>
        <a:p>
          <a:r>
            <a:rPr lang="en-US" sz="1200" b="1" dirty="0"/>
            <a:t>Class Start:</a:t>
          </a:r>
        </a:p>
        <a:p>
          <a:r>
            <a:rPr lang="en-US" sz="1200" dirty="0"/>
            <a:t>- JAN</a:t>
          </a:r>
        </a:p>
        <a:p>
          <a:r>
            <a:rPr lang="en-US" sz="1200" dirty="0"/>
            <a:t>- APR</a:t>
          </a:r>
        </a:p>
        <a:p>
          <a:r>
            <a:rPr lang="en-US" sz="1200" dirty="0"/>
            <a:t>- AUG</a:t>
          </a:r>
        </a:p>
      </dgm:t>
    </dgm:pt>
    <dgm:pt modelId="{6C7C5EAF-85F8-438C-8FB6-03D425F0B660}" type="parTrans" cxnId="{19903076-2C08-4E6B-A6A4-3AD1FE0DA96B}">
      <dgm:prSet/>
      <dgm:spPr/>
      <dgm:t>
        <a:bodyPr/>
        <a:lstStyle/>
        <a:p>
          <a:endParaRPr lang="en-US"/>
        </a:p>
      </dgm:t>
    </dgm:pt>
    <dgm:pt modelId="{B0E8BD7B-4BCB-4974-AA60-5F2F920D6747}" type="sibTrans" cxnId="{19903076-2C08-4E6B-A6A4-3AD1FE0DA96B}">
      <dgm:prSet/>
      <dgm:spPr/>
      <dgm:t>
        <a:bodyPr/>
        <a:lstStyle/>
        <a:p>
          <a:endParaRPr lang="en-US"/>
        </a:p>
      </dgm:t>
    </dgm:pt>
    <dgm:pt modelId="{F6342AE1-2C48-4709-8370-090E7355517F}">
      <dgm:prSet custT="1"/>
      <dgm:spPr/>
      <dgm:t>
        <a:bodyPr/>
        <a:lstStyle/>
        <a:p>
          <a:r>
            <a:rPr lang="en-US" sz="1200" b="1" dirty="0"/>
            <a:t>TA Memo:</a:t>
          </a:r>
        </a:p>
        <a:p>
          <a:r>
            <a:rPr lang="en-US" sz="1200" b="0" dirty="0"/>
            <a:t>To cover Course Pre-requisites</a:t>
          </a:r>
          <a:r>
            <a:rPr lang="en-US" sz="800" b="0" dirty="0"/>
            <a:t> </a:t>
          </a:r>
        </a:p>
        <a:p>
          <a:r>
            <a:rPr lang="en-US" sz="800" b="0" dirty="0">
              <a:hlinkClick xmlns:r="http://schemas.openxmlformats.org/officeDocument/2006/relationships" r:id="rId2"/>
            </a:rPr>
            <a:t>https://unmcredcap.unmc.edu/redcap/surveys/?s=C7HYXDKTR</a:t>
          </a:r>
          <a:r>
            <a:rPr lang="en-US" sz="800" b="0" dirty="0"/>
            <a:t> </a:t>
          </a:r>
        </a:p>
        <a:p>
          <a:endParaRPr lang="en-US" sz="500" b="0" dirty="0"/>
        </a:p>
      </dgm:t>
    </dgm:pt>
    <dgm:pt modelId="{E9EC7766-5688-467F-BE9D-40946663C4A0}" type="parTrans" cxnId="{CFC3FC58-D656-41D8-B497-DB5D233494F7}">
      <dgm:prSet/>
      <dgm:spPr/>
      <dgm:t>
        <a:bodyPr/>
        <a:lstStyle/>
        <a:p>
          <a:endParaRPr lang="en-US"/>
        </a:p>
      </dgm:t>
    </dgm:pt>
    <dgm:pt modelId="{E731A7EB-8B19-4D86-BC66-FFB7B9232ED7}" type="sibTrans" cxnId="{CFC3FC58-D656-41D8-B497-DB5D233494F7}">
      <dgm:prSet/>
      <dgm:spPr/>
      <dgm:t>
        <a:bodyPr/>
        <a:lstStyle/>
        <a:p>
          <a:endParaRPr lang="en-US"/>
        </a:p>
      </dgm:t>
    </dgm:pt>
    <dgm:pt modelId="{3C434DEE-87FE-43EE-858F-88296C12437C}" type="pres">
      <dgm:prSet presAssocID="{F68D1DF3-9C13-48AB-92D2-0607579111D6}" presName="CompostProcess" presStyleCnt="0">
        <dgm:presLayoutVars>
          <dgm:dir/>
          <dgm:resizeHandles val="exact"/>
        </dgm:presLayoutVars>
      </dgm:prSet>
      <dgm:spPr/>
    </dgm:pt>
    <dgm:pt modelId="{10A19E35-0F78-4C6C-8858-90C0FA3D1A72}" type="pres">
      <dgm:prSet presAssocID="{F68D1DF3-9C13-48AB-92D2-0607579111D6}" presName="arrow" presStyleLbl="bgShp" presStyleIdx="0" presStyleCnt="1"/>
      <dgm:spPr/>
    </dgm:pt>
    <dgm:pt modelId="{BAE100DC-0F64-47BB-99CE-13B9F88C2FC0}" type="pres">
      <dgm:prSet presAssocID="{F68D1DF3-9C13-48AB-92D2-0607579111D6}" presName="linearProcess" presStyleCnt="0"/>
      <dgm:spPr/>
    </dgm:pt>
    <dgm:pt modelId="{A08AC051-BEE3-4EF1-BAEA-775D46FA772D}" type="pres">
      <dgm:prSet presAssocID="{4F074944-5BA3-40BF-A916-20CD229E8D21}" presName="textNode" presStyleLbl="node1" presStyleIdx="0" presStyleCnt="6">
        <dgm:presLayoutVars>
          <dgm:bulletEnabled val="1"/>
        </dgm:presLayoutVars>
      </dgm:prSet>
      <dgm:spPr/>
    </dgm:pt>
    <dgm:pt modelId="{1C009831-EF7D-42F7-996E-B1C5D105CA37}" type="pres">
      <dgm:prSet presAssocID="{6F0C5CBF-BD4F-455E-B97E-CAE5C446D79B}" presName="sibTrans" presStyleCnt="0"/>
      <dgm:spPr/>
    </dgm:pt>
    <dgm:pt modelId="{F1E2AB1A-CC76-4634-B04C-764CBB58B147}" type="pres">
      <dgm:prSet presAssocID="{F6342AE1-2C48-4709-8370-090E7355517F}" presName="textNode" presStyleLbl="node1" presStyleIdx="1" presStyleCnt="6">
        <dgm:presLayoutVars>
          <dgm:bulletEnabled val="1"/>
        </dgm:presLayoutVars>
      </dgm:prSet>
      <dgm:spPr/>
    </dgm:pt>
    <dgm:pt modelId="{90ADA10E-8B44-49B5-B644-21206A3C281B}" type="pres">
      <dgm:prSet presAssocID="{E731A7EB-8B19-4D86-BC66-FFB7B9232ED7}" presName="sibTrans" presStyleCnt="0"/>
      <dgm:spPr/>
    </dgm:pt>
    <dgm:pt modelId="{6851AA89-49B3-4F52-AF7C-9A73145803A1}" type="pres">
      <dgm:prSet presAssocID="{3DA145A5-C4EE-40E7-A2FA-00C36A224065}" presName="textNode" presStyleLbl="node1" presStyleIdx="2" presStyleCnt="6">
        <dgm:presLayoutVars>
          <dgm:bulletEnabled val="1"/>
        </dgm:presLayoutVars>
      </dgm:prSet>
      <dgm:spPr/>
    </dgm:pt>
    <dgm:pt modelId="{0CD99189-BDEA-4D19-ACD1-B5377DA0A881}" type="pres">
      <dgm:prSet presAssocID="{2ED6CD4D-18BA-41A2-9655-FB3027A4C1B0}" presName="sibTrans" presStyleCnt="0"/>
      <dgm:spPr/>
    </dgm:pt>
    <dgm:pt modelId="{2ECBB5FE-3432-4265-A2D4-754DEBAFD00F}" type="pres">
      <dgm:prSet presAssocID="{BE9552A5-D51C-4844-874A-5CB957D22E21}" presName="textNode" presStyleLbl="node1" presStyleIdx="3" presStyleCnt="6" custLinFactNeighborX="-4073" custLinFactNeighborY="-536">
        <dgm:presLayoutVars>
          <dgm:bulletEnabled val="1"/>
        </dgm:presLayoutVars>
      </dgm:prSet>
      <dgm:spPr/>
    </dgm:pt>
    <dgm:pt modelId="{05048346-7A85-476A-A93F-32789E9E6B69}" type="pres">
      <dgm:prSet presAssocID="{77F134BC-7BF3-4FA7-A4B2-6AABB59B5163}" presName="sibTrans" presStyleCnt="0"/>
      <dgm:spPr/>
    </dgm:pt>
    <dgm:pt modelId="{FFB40EA1-E935-48CD-BB9C-EA5954A2C979}" type="pres">
      <dgm:prSet presAssocID="{5C6C6480-5CE3-400A-A2EF-7F27A60F62AD}" presName="textNode" presStyleLbl="node1" presStyleIdx="4" presStyleCnt="6">
        <dgm:presLayoutVars>
          <dgm:bulletEnabled val="1"/>
        </dgm:presLayoutVars>
      </dgm:prSet>
      <dgm:spPr/>
    </dgm:pt>
    <dgm:pt modelId="{EA62B96D-FB2B-49FB-896B-57770FFCEB10}" type="pres">
      <dgm:prSet presAssocID="{D729F916-5A60-4BB7-B148-0004C8B9105B}" presName="sibTrans" presStyleCnt="0"/>
      <dgm:spPr/>
    </dgm:pt>
    <dgm:pt modelId="{09DACF08-8EEA-4EF9-BABD-F800D2038B62}" type="pres">
      <dgm:prSet presAssocID="{CB12D36C-EF4B-4EBD-9091-A3976DD3D423}" presName="textNode" presStyleLbl="node1" presStyleIdx="5" presStyleCnt="6">
        <dgm:presLayoutVars>
          <dgm:bulletEnabled val="1"/>
        </dgm:presLayoutVars>
      </dgm:prSet>
      <dgm:spPr/>
    </dgm:pt>
  </dgm:ptLst>
  <dgm:cxnLst>
    <dgm:cxn modelId="{8A6E2409-42F2-4151-ACAE-FFE7DB8F1A0F}" srcId="{F68D1DF3-9C13-48AB-92D2-0607579111D6}" destId="{BE9552A5-D51C-4844-874A-5CB957D22E21}" srcOrd="3" destOrd="0" parTransId="{3E350E38-9E1B-4E57-8DE7-49E3936AA897}" sibTransId="{77F134BC-7BF3-4FA7-A4B2-6AABB59B5163}"/>
    <dgm:cxn modelId="{F23FE526-7547-4BBD-AB13-E92442D7FDA8}" srcId="{F68D1DF3-9C13-48AB-92D2-0607579111D6}" destId="{4F074944-5BA3-40BF-A916-20CD229E8D21}" srcOrd="0" destOrd="0" parTransId="{25CDBC6C-1E1C-4BF8-9B7A-5D5E41273527}" sibTransId="{6F0C5CBF-BD4F-455E-B97E-CAE5C446D79B}"/>
    <dgm:cxn modelId="{8F180633-C387-4ADA-ACB5-AD27892BA4AF}" srcId="{F68D1DF3-9C13-48AB-92D2-0607579111D6}" destId="{3DA145A5-C4EE-40E7-A2FA-00C36A224065}" srcOrd="2" destOrd="0" parTransId="{907EC105-C573-451E-B3CF-65F2485E9866}" sibTransId="{2ED6CD4D-18BA-41A2-9655-FB3027A4C1B0}"/>
    <dgm:cxn modelId="{AD88525B-3C93-441C-89A3-EC9C61C86751}" type="presOf" srcId="{F68D1DF3-9C13-48AB-92D2-0607579111D6}" destId="{3C434DEE-87FE-43EE-858F-88296C12437C}" srcOrd="0" destOrd="0" presId="urn:microsoft.com/office/officeart/2005/8/layout/hProcess9"/>
    <dgm:cxn modelId="{A6EA6C4C-9674-4A8A-B97C-8B73BE5BD58B}" type="presOf" srcId="{BE9552A5-D51C-4844-874A-5CB957D22E21}" destId="{2ECBB5FE-3432-4265-A2D4-754DEBAFD00F}" srcOrd="0" destOrd="0" presId="urn:microsoft.com/office/officeart/2005/8/layout/hProcess9"/>
    <dgm:cxn modelId="{4B8BA473-85D7-4221-9D14-284A252A8B7B}" type="presOf" srcId="{F6342AE1-2C48-4709-8370-090E7355517F}" destId="{F1E2AB1A-CC76-4634-B04C-764CBB58B147}" srcOrd="0" destOrd="0" presId="urn:microsoft.com/office/officeart/2005/8/layout/hProcess9"/>
    <dgm:cxn modelId="{A5480356-CE7F-4918-945F-F17B96CAE865}" type="presOf" srcId="{CB12D36C-EF4B-4EBD-9091-A3976DD3D423}" destId="{09DACF08-8EEA-4EF9-BABD-F800D2038B62}" srcOrd="0" destOrd="0" presId="urn:microsoft.com/office/officeart/2005/8/layout/hProcess9"/>
    <dgm:cxn modelId="{19903076-2C08-4E6B-A6A4-3AD1FE0DA96B}" srcId="{F68D1DF3-9C13-48AB-92D2-0607579111D6}" destId="{CB12D36C-EF4B-4EBD-9091-A3976DD3D423}" srcOrd="5" destOrd="0" parTransId="{6C7C5EAF-85F8-438C-8FB6-03D425F0B660}" sibTransId="{B0E8BD7B-4BCB-4974-AA60-5F2F920D6747}"/>
    <dgm:cxn modelId="{8422B578-DC8E-414D-B232-CFB85BE16436}" type="presOf" srcId="{5C6C6480-5CE3-400A-A2EF-7F27A60F62AD}" destId="{FFB40EA1-E935-48CD-BB9C-EA5954A2C979}" srcOrd="0" destOrd="0" presId="urn:microsoft.com/office/officeart/2005/8/layout/hProcess9"/>
    <dgm:cxn modelId="{CFC3FC58-D656-41D8-B497-DB5D233494F7}" srcId="{F68D1DF3-9C13-48AB-92D2-0607579111D6}" destId="{F6342AE1-2C48-4709-8370-090E7355517F}" srcOrd="1" destOrd="0" parTransId="{E9EC7766-5688-467F-BE9D-40946663C4A0}" sibTransId="{E731A7EB-8B19-4D86-BC66-FFB7B9232ED7}"/>
    <dgm:cxn modelId="{3B3CE79F-5E4C-43AD-AFA9-983B1656A595}" type="presOf" srcId="{3DA145A5-C4EE-40E7-A2FA-00C36A224065}" destId="{6851AA89-49B3-4F52-AF7C-9A73145803A1}" srcOrd="0" destOrd="0" presId="urn:microsoft.com/office/officeart/2005/8/layout/hProcess9"/>
    <dgm:cxn modelId="{FD560FEB-BB54-4C84-AD72-D32D70EFA01C}" srcId="{F68D1DF3-9C13-48AB-92D2-0607579111D6}" destId="{5C6C6480-5CE3-400A-A2EF-7F27A60F62AD}" srcOrd="4" destOrd="0" parTransId="{90CD69AF-9E58-4486-BBC2-F62C5F95F5FC}" sibTransId="{D729F916-5A60-4BB7-B148-0004C8B9105B}"/>
    <dgm:cxn modelId="{B7C5C9F0-E7A2-4EE1-B24A-B65739F02C2E}" type="presOf" srcId="{4F074944-5BA3-40BF-A916-20CD229E8D21}" destId="{A08AC051-BEE3-4EF1-BAEA-775D46FA772D}" srcOrd="0" destOrd="0" presId="urn:microsoft.com/office/officeart/2005/8/layout/hProcess9"/>
    <dgm:cxn modelId="{77DB84DC-D472-466C-B5F2-8489BE487854}" type="presParOf" srcId="{3C434DEE-87FE-43EE-858F-88296C12437C}" destId="{10A19E35-0F78-4C6C-8858-90C0FA3D1A72}" srcOrd="0" destOrd="0" presId="urn:microsoft.com/office/officeart/2005/8/layout/hProcess9"/>
    <dgm:cxn modelId="{842831D7-EB9E-4ACA-ADEE-A3B64C39741D}" type="presParOf" srcId="{3C434DEE-87FE-43EE-858F-88296C12437C}" destId="{BAE100DC-0F64-47BB-99CE-13B9F88C2FC0}" srcOrd="1" destOrd="0" presId="urn:microsoft.com/office/officeart/2005/8/layout/hProcess9"/>
    <dgm:cxn modelId="{08106F26-6F1F-4628-BD08-F2B21CA2EDFB}" type="presParOf" srcId="{BAE100DC-0F64-47BB-99CE-13B9F88C2FC0}" destId="{A08AC051-BEE3-4EF1-BAEA-775D46FA772D}" srcOrd="0" destOrd="0" presId="urn:microsoft.com/office/officeart/2005/8/layout/hProcess9"/>
    <dgm:cxn modelId="{D41B27CC-C6BC-4189-97B7-3CD0888D2650}" type="presParOf" srcId="{BAE100DC-0F64-47BB-99CE-13B9F88C2FC0}" destId="{1C009831-EF7D-42F7-996E-B1C5D105CA37}" srcOrd="1" destOrd="0" presId="urn:microsoft.com/office/officeart/2005/8/layout/hProcess9"/>
    <dgm:cxn modelId="{973022B4-2348-4AAA-9B1B-465ED097008C}" type="presParOf" srcId="{BAE100DC-0F64-47BB-99CE-13B9F88C2FC0}" destId="{F1E2AB1A-CC76-4634-B04C-764CBB58B147}" srcOrd="2" destOrd="0" presId="urn:microsoft.com/office/officeart/2005/8/layout/hProcess9"/>
    <dgm:cxn modelId="{2A540C91-533B-4527-87B5-457D2D66C18F}" type="presParOf" srcId="{BAE100DC-0F64-47BB-99CE-13B9F88C2FC0}" destId="{90ADA10E-8B44-49B5-B644-21206A3C281B}" srcOrd="3" destOrd="0" presId="urn:microsoft.com/office/officeart/2005/8/layout/hProcess9"/>
    <dgm:cxn modelId="{D5C345A0-531B-4AF4-81B9-AFE08C7F3742}" type="presParOf" srcId="{BAE100DC-0F64-47BB-99CE-13B9F88C2FC0}" destId="{6851AA89-49B3-4F52-AF7C-9A73145803A1}" srcOrd="4" destOrd="0" presId="urn:microsoft.com/office/officeart/2005/8/layout/hProcess9"/>
    <dgm:cxn modelId="{CD3669A9-1007-4E6D-9083-E4C27972C4DF}" type="presParOf" srcId="{BAE100DC-0F64-47BB-99CE-13B9F88C2FC0}" destId="{0CD99189-BDEA-4D19-ACD1-B5377DA0A881}" srcOrd="5" destOrd="0" presId="urn:microsoft.com/office/officeart/2005/8/layout/hProcess9"/>
    <dgm:cxn modelId="{6E164E0C-CE4A-4082-9865-720A21751AE8}" type="presParOf" srcId="{BAE100DC-0F64-47BB-99CE-13B9F88C2FC0}" destId="{2ECBB5FE-3432-4265-A2D4-754DEBAFD00F}" srcOrd="6" destOrd="0" presId="urn:microsoft.com/office/officeart/2005/8/layout/hProcess9"/>
    <dgm:cxn modelId="{B099290E-004D-4824-B1B4-FB1639A1867C}" type="presParOf" srcId="{BAE100DC-0F64-47BB-99CE-13B9F88C2FC0}" destId="{05048346-7A85-476A-A93F-32789E9E6B69}" srcOrd="7" destOrd="0" presId="urn:microsoft.com/office/officeart/2005/8/layout/hProcess9"/>
    <dgm:cxn modelId="{11BC2607-1D10-4F76-A662-F1E630746FBA}" type="presParOf" srcId="{BAE100DC-0F64-47BB-99CE-13B9F88C2FC0}" destId="{FFB40EA1-E935-48CD-BB9C-EA5954A2C979}" srcOrd="8" destOrd="0" presId="urn:microsoft.com/office/officeart/2005/8/layout/hProcess9"/>
    <dgm:cxn modelId="{D57E46CE-9393-43B9-B2AA-16C6BA27E35B}" type="presParOf" srcId="{BAE100DC-0F64-47BB-99CE-13B9F88C2FC0}" destId="{EA62B96D-FB2B-49FB-896B-57770FFCEB10}" srcOrd="9" destOrd="0" presId="urn:microsoft.com/office/officeart/2005/8/layout/hProcess9"/>
    <dgm:cxn modelId="{05E64A95-57C5-4E1F-9BC9-DB3451639FC8}" type="presParOf" srcId="{BAE100DC-0F64-47BB-99CE-13B9F88C2FC0}" destId="{09DACF08-8EEA-4EF9-BABD-F800D2038B6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52AD3-DB5B-4B9C-A65A-32AE281A294C}" type="doc">
      <dgm:prSet loTypeId="urn:microsoft.com/office/officeart/2005/8/layout/vList3" loCatId="list" qsTypeId="urn:microsoft.com/office/officeart/2005/8/quickstyle/3d2" qsCatId="3D" csTypeId="urn:microsoft.com/office/officeart/2005/8/colors/colorful3" csCatId="colorful" phldr="1"/>
      <dgm:spPr/>
      <dgm:t>
        <a:bodyPr/>
        <a:lstStyle/>
        <a:p>
          <a:endParaRPr lang="en-US"/>
        </a:p>
      </dgm:t>
    </dgm:pt>
    <dgm:pt modelId="{DDE7887F-4CA9-4D7A-8EDA-6A5121E9B332}">
      <dgm:prSet phldrT="[Text]"/>
      <dgm:spPr/>
      <dgm:t>
        <a:bodyPr/>
        <a:lstStyle/>
        <a:p>
          <a:pPr algn="ctr"/>
          <a:r>
            <a:rPr lang="en-US" b="1" dirty="0"/>
            <a:t>SAT</a:t>
          </a:r>
        </a:p>
      </dgm:t>
    </dgm:pt>
    <dgm:pt modelId="{61D9C272-3325-4802-AA70-EB793F238C4D}" type="parTrans" cxnId="{6B418BBE-9EC5-4B84-90DD-2808BE0B91A5}">
      <dgm:prSet/>
      <dgm:spPr/>
      <dgm:t>
        <a:bodyPr/>
        <a:lstStyle/>
        <a:p>
          <a:endParaRPr lang="en-US"/>
        </a:p>
      </dgm:t>
    </dgm:pt>
    <dgm:pt modelId="{76723CA6-0DA0-4460-B8BC-B5477C709951}" type="sibTrans" cxnId="{6B418BBE-9EC5-4B84-90DD-2808BE0B91A5}">
      <dgm:prSet/>
      <dgm:spPr/>
      <dgm:t>
        <a:bodyPr/>
        <a:lstStyle/>
        <a:p>
          <a:endParaRPr lang="en-US"/>
        </a:p>
      </dgm:t>
    </dgm:pt>
    <dgm:pt modelId="{2DC354A6-0EE6-4114-A56A-CAA0C5590225}">
      <dgm:prSet phldrT="[Text]"/>
      <dgm:spPr/>
      <dgm:t>
        <a:bodyPr/>
        <a:lstStyle/>
        <a:p>
          <a:pPr algn="l"/>
          <a:r>
            <a:rPr lang="en-US" dirty="0"/>
            <a:t>Last Test Date: 8 MAR</a:t>
          </a:r>
        </a:p>
      </dgm:t>
    </dgm:pt>
    <dgm:pt modelId="{AAA3C856-DA62-4101-A3B1-84492FABAD13}" type="parTrans" cxnId="{26A2F551-B068-4A53-BB28-081F460C2ABF}">
      <dgm:prSet/>
      <dgm:spPr/>
      <dgm:t>
        <a:bodyPr/>
        <a:lstStyle/>
        <a:p>
          <a:endParaRPr lang="en-US"/>
        </a:p>
      </dgm:t>
    </dgm:pt>
    <dgm:pt modelId="{7745F32F-0536-42C8-8B0C-B6A494C00935}" type="sibTrans" cxnId="{26A2F551-B068-4A53-BB28-081F460C2ABF}">
      <dgm:prSet/>
      <dgm:spPr/>
      <dgm:t>
        <a:bodyPr/>
        <a:lstStyle/>
        <a:p>
          <a:endParaRPr lang="en-US"/>
        </a:p>
      </dgm:t>
    </dgm:pt>
    <dgm:pt modelId="{33409D24-9813-49B4-9262-5BF269303F0B}">
      <dgm:prSet phldrT="[Text]"/>
      <dgm:spPr/>
      <dgm:t>
        <a:bodyPr/>
        <a:lstStyle/>
        <a:p>
          <a:pPr algn="l"/>
          <a:r>
            <a:rPr lang="en-US" dirty="0"/>
            <a:t>w/in 5 years of application</a:t>
          </a:r>
        </a:p>
      </dgm:t>
    </dgm:pt>
    <dgm:pt modelId="{A1ECE207-A481-4029-86E1-E452E47A8CA4}" type="parTrans" cxnId="{20A31C52-76B8-4F0F-8C89-E2F9A5DCEB9C}">
      <dgm:prSet/>
      <dgm:spPr/>
      <dgm:t>
        <a:bodyPr/>
        <a:lstStyle/>
        <a:p>
          <a:endParaRPr lang="en-US"/>
        </a:p>
      </dgm:t>
    </dgm:pt>
    <dgm:pt modelId="{B5493EF9-D9AE-42AC-838C-465F2E8E21CE}" type="sibTrans" cxnId="{20A31C52-76B8-4F0F-8C89-E2F9A5DCEB9C}">
      <dgm:prSet/>
      <dgm:spPr/>
      <dgm:t>
        <a:bodyPr/>
        <a:lstStyle/>
        <a:p>
          <a:endParaRPr lang="en-US"/>
        </a:p>
      </dgm:t>
    </dgm:pt>
    <dgm:pt modelId="{530A4D45-A546-4AC9-96AA-5D06B705A1D2}">
      <dgm:prSet phldrT="[Text]"/>
      <dgm:spPr/>
      <dgm:t>
        <a:bodyPr/>
        <a:lstStyle/>
        <a:p>
          <a:pPr algn="ctr"/>
          <a:r>
            <a:rPr lang="en-US" b="1" dirty="0"/>
            <a:t>PA-CAT</a:t>
          </a:r>
        </a:p>
      </dgm:t>
    </dgm:pt>
    <dgm:pt modelId="{BEE8562D-F5EF-4BAC-A594-4636938E5E80}" type="parTrans" cxnId="{BD5E2400-31E3-432A-82EB-2EDF2238EAB0}">
      <dgm:prSet/>
      <dgm:spPr/>
      <dgm:t>
        <a:bodyPr/>
        <a:lstStyle/>
        <a:p>
          <a:endParaRPr lang="en-US"/>
        </a:p>
      </dgm:t>
    </dgm:pt>
    <dgm:pt modelId="{EDAFB726-CA48-4A41-A7DA-1C20768B4E75}" type="sibTrans" cxnId="{BD5E2400-31E3-432A-82EB-2EDF2238EAB0}">
      <dgm:prSet/>
      <dgm:spPr/>
      <dgm:t>
        <a:bodyPr/>
        <a:lstStyle/>
        <a:p>
          <a:endParaRPr lang="en-US"/>
        </a:p>
      </dgm:t>
    </dgm:pt>
    <dgm:pt modelId="{45E197AE-EF8A-4FCB-9647-4071BA0AD5C8}">
      <dgm:prSet phldrT="[Text]"/>
      <dgm:spPr/>
      <dgm:t>
        <a:bodyPr/>
        <a:lstStyle/>
        <a:p>
          <a:pPr algn="l"/>
          <a:r>
            <a:rPr lang="en-US" dirty="0"/>
            <a:t>No minimum score</a:t>
          </a:r>
        </a:p>
      </dgm:t>
    </dgm:pt>
    <dgm:pt modelId="{8C4B49EB-4AF4-412A-8069-18FCA25097F7}" type="parTrans" cxnId="{6454211F-27B0-466E-970C-6610DFDCC4BA}">
      <dgm:prSet/>
      <dgm:spPr/>
      <dgm:t>
        <a:bodyPr/>
        <a:lstStyle/>
        <a:p>
          <a:endParaRPr lang="en-US"/>
        </a:p>
      </dgm:t>
    </dgm:pt>
    <dgm:pt modelId="{7C49F8B3-07A7-42CE-BE2B-24ABC8ECAADA}" type="sibTrans" cxnId="{6454211F-27B0-466E-970C-6610DFDCC4BA}">
      <dgm:prSet/>
      <dgm:spPr/>
      <dgm:t>
        <a:bodyPr/>
        <a:lstStyle/>
        <a:p>
          <a:endParaRPr lang="en-US"/>
        </a:p>
      </dgm:t>
    </dgm:pt>
    <dgm:pt modelId="{51859577-23AF-45DD-842C-D9A04D644BB3}">
      <dgm:prSet phldrT="[Text]"/>
      <dgm:spPr/>
      <dgm:t>
        <a:bodyPr/>
        <a:lstStyle/>
        <a:p>
          <a:pPr algn="l"/>
          <a:r>
            <a:rPr lang="en-US" dirty="0"/>
            <a:t>Due NLT 1 MAR</a:t>
          </a:r>
        </a:p>
      </dgm:t>
    </dgm:pt>
    <dgm:pt modelId="{637833F5-6474-484A-992D-493CEB887AD2}" type="parTrans" cxnId="{855D45CD-C24A-4B47-A150-DE3CED39E352}">
      <dgm:prSet/>
      <dgm:spPr/>
      <dgm:t>
        <a:bodyPr/>
        <a:lstStyle/>
        <a:p>
          <a:endParaRPr lang="en-US"/>
        </a:p>
      </dgm:t>
    </dgm:pt>
    <dgm:pt modelId="{BF0B02ED-CEEB-4E56-AF98-345C13117F87}" type="sibTrans" cxnId="{855D45CD-C24A-4B47-A150-DE3CED39E352}">
      <dgm:prSet/>
      <dgm:spPr/>
      <dgm:t>
        <a:bodyPr/>
        <a:lstStyle/>
        <a:p>
          <a:endParaRPr lang="en-US"/>
        </a:p>
      </dgm:t>
    </dgm:pt>
    <dgm:pt modelId="{1ACB78CA-B9AE-40D2-B474-6BBE30574719}">
      <dgm:prSet phldrT="[Text]"/>
      <dgm:spPr/>
      <dgm:t>
        <a:bodyPr/>
        <a:lstStyle/>
        <a:p>
          <a:pPr algn="ctr"/>
          <a:r>
            <a:rPr lang="en-US" b="1" dirty="0"/>
            <a:t>Transcripts</a:t>
          </a:r>
        </a:p>
      </dgm:t>
    </dgm:pt>
    <dgm:pt modelId="{01CBFDAB-DD24-46DA-97FC-80663DE386E4}" type="parTrans" cxnId="{848AF5B9-3DB7-45B9-9F79-DDF308CAE820}">
      <dgm:prSet/>
      <dgm:spPr/>
      <dgm:t>
        <a:bodyPr/>
        <a:lstStyle/>
        <a:p>
          <a:endParaRPr lang="en-US"/>
        </a:p>
      </dgm:t>
    </dgm:pt>
    <dgm:pt modelId="{06004713-6A22-4E6C-9967-CA7AE2156303}" type="sibTrans" cxnId="{848AF5B9-3DB7-45B9-9F79-DDF308CAE820}">
      <dgm:prSet/>
      <dgm:spPr/>
      <dgm:t>
        <a:bodyPr/>
        <a:lstStyle/>
        <a:p>
          <a:endParaRPr lang="en-US"/>
        </a:p>
      </dgm:t>
    </dgm:pt>
    <dgm:pt modelId="{53B72D9E-5C25-4E67-8136-6605E352A609}">
      <dgm:prSet phldrT="[Text]"/>
      <dgm:spPr/>
      <dgm:t>
        <a:bodyPr/>
        <a:lstStyle/>
        <a:p>
          <a:pPr algn="l"/>
          <a:r>
            <a:rPr lang="en-US" dirty="0"/>
            <a:t>NLT 1MAR</a:t>
          </a:r>
        </a:p>
      </dgm:t>
    </dgm:pt>
    <dgm:pt modelId="{8C789B48-825A-470E-A373-1F6AAF5507AB}" type="parTrans" cxnId="{A5607723-853C-4F45-8D83-24AE5523FEA5}">
      <dgm:prSet/>
      <dgm:spPr/>
      <dgm:t>
        <a:bodyPr/>
        <a:lstStyle/>
        <a:p>
          <a:endParaRPr lang="en-US"/>
        </a:p>
      </dgm:t>
    </dgm:pt>
    <dgm:pt modelId="{A00BB3D7-679C-4F77-82C7-C5DC457B5EFC}" type="sibTrans" cxnId="{A5607723-853C-4F45-8D83-24AE5523FEA5}">
      <dgm:prSet/>
      <dgm:spPr/>
      <dgm:t>
        <a:bodyPr/>
        <a:lstStyle/>
        <a:p>
          <a:endParaRPr lang="en-US"/>
        </a:p>
      </dgm:t>
    </dgm:pt>
    <dgm:pt modelId="{1210E84C-74F3-4305-95A0-85BD2A0E6D8E}">
      <dgm:prSet phldrT="[Text]"/>
      <dgm:spPr/>
      <dgm:t>
        <a:bodyPr/>
        <a:lstStyle/>
        <a:p>
          <a:pPr algn="l"/>
          <a:r>
            <a:rPr lang="en-US" b="0" dirty="0"/>
            <a:t>Combined Score: 1,000 / Reading: 450 / Math: 450</a:t>
          </a:r>
        </a:p>
      </dgm:t>
    </dgm:pt>
    <dgm:pt modelId="{0A2E25E5-E17C-4F72-9AC2-3F9B0FC8E8C4}" type="parTrans" cxnId="{FE164D4E-8A0E-49CC-B0C4-8311705C79D5}">
      <dgm:prSet/>
      <dgm:spPr/>
      <dgm:t>
        <a:bodyPr/>
        <a:lstStyle/>
        <a:p>
          <a:endParaRPr lang="en-US"/>
        </a:p>
      </dgm:t>
    </dgm:pt>
    <dgm:pt modelId="{3B860B6A-FB24-4CFB-8C8D-2F1C0414E314}" type="sibTrans" cxnId="{FE164D4E-8A0E-49CC-B0C4-8311705C79D5}">
      <dgm:prSet/>
      <dgm:spPr/>
      <dgm:t>
        <a:bodyPr/>
        <a:lstStyle/>
        <a:p>
          <a:endParaRPr lang="en-US"/>
        </a:p>
      </dgm:t>
    </dgm:pt>
    <dgm:pt modelId="{FFE2DF33-FB6B-4849-B4FE-16BFECC4A3F9}">
      <dgm:prSet phldrT="[Text]"/>
      <dgm:spPr/>
      <dgm:t>
        <a:bodyPr/>
        <a:lstStyle/>
        <a:p>
          <a:pPr algn="l"/>
          <a:r>
            <a:rPr lang="en-US" dirty="0"/>
            <a:t>Reimbursement via COOL</a:t>
          </a:r>
        </a:p>
      </dgm:t>
    </dgm:pt>
    <dgm:pt modelId="{B034ACD4-C075-48CF-A038-786994C0AC75}" type="parTrans" cxnId="{543D03EE-0241-4BE9-9CA4-0A36388E6063}">
      <dgm:prSet/>
      <dgm:spPr/>
      <dgm:t>
        <a:bodyPr/>
        <a:lstStyle/>
        <a:p>
          <a:endParaRPr lang="en-US"/>
        </a:p>
      </dgm:t>
    </dgm:pt>
    <dgm:pt modelId="{AE087C93-BBAE-4A64-AC86-046CDC7FA988}" type="sibTrans" cxnId="{543D03EE-0241-4BE9-9CA4-0A36388E6063}">
      <dgm:prSet/>
      <dgm:spPr/>
      <dgm:t>
        <a:bodyPr/>
        <a:lstStyle/>
        <a:p>
          <a:endParaRPr lang="en-US"/>
        </a:p>
      </dgm:t>
    </dgm:pt>
    <dgm:pt modelId="{4CFF1138-FD9C-4EDF-BD58-D5629646FCF3}">
      <dgm:prSet phldrT="[Text]"/>
      <dgm:spPr/>
      <dgm:t>
        <a:bodyPr/>
        <a:lstStyle/>
        <a:p>
          <a:pPr algn="l"/>
          <a:r>
            <a:rPr lang="en-US" dirty="0"/>
            <a:t>Academic Delay: up to (3) classes</a:t>
          </a:r>
        </a:p>
      </dgm:t>
    </dgm:pt>
    <dgm:pt modelId="{2C4CF443-11AD-48E7-94D3-C6491B358643}" type="parTrans" cxnId="{044D5316-D219-4A46-AC5C-77AD1CCED337}">
      <dgm:prSet/>
      <dgm:spPr/>
      <dgm:t>
        <a:bodyPr/>
        <a:lstStyle/>
        <a:p>
          <a:endParaRPr lang="en-US"/>
        </a:p>
      </dgm:t>
    </dgm:pt>
    <dgm:pt modelId="{9E112427-A6D9-4205-8771-BB9D484EDDC2}" type="sibTrans" cxnId="{044D5316-D219-4A46-AC5C-77AD1CCED337}">
      <dgm:prSet/>
      <dgm:spPr/>
      <dgm:t>
        <a:bodyPr/>
        <a:lstStyle/>
        <a:p>
          <a:endParaRPr lang="en-US"/>
        </a:p>
      </dgm:t>
    </dgm:pt>
    <dgm:pt modelId="{77B992D4-7BF8-46CB-8197-2761ACD43057}" type="pres">
      <dgm:prSet presAssocID="{DC352AD3-DB5B-4B9C-A65A-32AE281A294C}" presName="linearFlow" presStyleCnt="0">
        <dgm:presLayoutVars>
          <dgm:dir/>
          <dgm:resizeHandles val="exact"/>
        </dgm:presLayoutVars>
      </dgm:prSet>
      <dgm:spPr/>
    </dgm:pt>
    <dgm:pt modelId="{D244EF03-E229-452C-AEFA-9E679F07BA87}" type="pres">
      <dgm:prSet presAssocID="{DDE7887F-4CA9-4D7A-8EDA-6A5121E9B332}" presName="composite" presStyleCnt="0"/>
      <dgm:spPr/>
    </dgm:pt>
    <dgm:pt modelId="{AB8B3EA1-C646-41FD-BE29-E4C6EC6E9625}" type="pres">
      <dgm:prSet presAssocID="{DDE7887F-4CA9-4D7A-8EDA-6A5121E9B33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E69A3699-3BF1-4FFA-B634-1D0CBCCEC04F}" type="pres">
      <dgm:prSet presAssocID="{DDE7887F-4CA9-4D7A-8EDA-6A5121E9B332}" presName="txShp" presStyleLbl="node1" presStyleIdx="0" presStyleCnt="3" custScaleX="122780" custLinFactNeighborX="1266">
        <dgm:presLayoutVars>
          <dgm:bulletEnabled val="1"/>
        </dgm:presLayoutVars>
      </dgm:prSet>
      <dgm:spPr/>
    </dgm:pt>
    <dgm:pt modelId="{DB90F94A-4FD3-4323-8272-C059FA994EDC}" type="pres">
      <dgm:prSet presAssocID="{76723CA6-0DA0-4460-B8BC-B5477C709951}" presName="spacing" presStyleCnt="0"/>
      <dgm:spPr/>
    </dgm:pt>
    <dgm:pt modelId="{3DC581A0-7C5D-4F4B-A0A8-023537602159}" type="pres">
      <dgm:prSet presAssocID="{530A4D45-A546-4AC9-96AA-5D06B705A1D2}" presName="composite" presStyleCnt="0"/>
      <dgm:spPr/>
    </dgm:pt>
    <dgm:pt modelId="{AE702161-F49E-4519-BA1C-EC9138D5A602}" type="pres">
      <dgm:prSet presAssocID="{530A4D45-A546-4AC9-96AA-5D06B705A1D2}"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D5964736-8199-4604-A231-B7BC2DEA9509}" type="pres">
      <dgm:prSet presAssocID="{530A4D45-A546-4AC9-96AA-5D06B705A1D2}" presName="txShp" presStyleLbl="node1" presStyleIdx="1" presStyleCnt="3" custScaleX="132310" custLinFactNeighborX="5150">
        <dgm:presLayoutVars>
          <dgm:bulletEnabled val="1"/>
        </dgm:presLayoutVars>
      </dgm:prSet>
      <dgm:spPr/>
    </dgm:pt>
    <dgm:pt modelId="{05F2838E-CB6A-4064-B89B-C0C7D2D20D94}" type="pres">
      <dgm:prSet presAssocID="{EDAFB726-CA48-4A41-A7DA-1C20768B4E75}" presName="spacing" presStyleCnt="0"/>
      <dgm:spPr/>
    </dgm:pt>
    <dgm:pt modelId="{81F3D588-69BA-4554-B071-6186E99C7EFD}" type="pres">
      <dgm:prSet presAssocID="{1ACB78CA-B9AE-40D2-B474-6BBE30574719}" presName="composite" presStyleCnt="0"/>
      <dgm:spPr/>
    </dgm:pt>
    <dgm:pt modelId="{FEA0F581-2BBE-4CB9-A593-B4B27FA928B3}" type="pres">
      <dgm:prSet presAssocID="{1ACB78CA-B9AE-40D2-B474-6BBE30574719}"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43E59573-13E3-49EA-9D07-E7A37B4DB9E1}" type="pres">
      <dgm:prSet presAssocID="{1ACB78CA-B9AE-40D2-B474-6BBE30574719}" presName="txShp" presStyleLbl="node1" presStyleIdx="2" presStyleCnt="3" custScaleX="118015" custLinFactNeighborX="5064">
        <dgm:presLayoutVars>
          <dgm:bulletEnabled val="1"/>
        </dgm:presLayoutVars>
      </dgm:prSet>
      <dgm:spPr/>
    </dgm:pt>
  </dgm:ptLst>
  <dgm:cxnLst>
    <dgm:cxn modelId="{BD5E2400-31E3-432A-82EB-2EDF2238EAB0}" srcId="{DC352AD3-DB5B-4B9C-A65A-32AE281A294C}" destId="{530A4D45-A546-4AC9-96AA-5D06B705A1D2}" srcOrd="1" destOrd="0" parTransId="{BEE8562D-F5EF-4BAC-A594-4636938E5E80}" sibTransId="{EDAFB726-CA48-4A41-A7DA-1C20768B4E75}"/>
    <dgm:cxn modelId="{044D5316-D219-4A46-AC5C-77AD1CCED337}" srcId="{1ACB78CA-B9AE-40D2-B474-6BBE30574719}" destId="{4CFF1138-FD9C-4EDF-BD58-D5629646FCF3}" srcOrd="1" destOrd="0" parTransId="{2C4CF443-11AD-48E7-94D3-C6491B358643}" sibTransId="{9E112427-A6D9-4205-8771-BB9D484EDDC2}"/>
    <dgm:cxn modelId="{6454211F-27B0-466E-970C-6610DFDCC4BA}" srcId="{530A4D45-A546-4AC9-96AA-5D06B705A1D2}" destId="{45E197AE-EF8A-4FCB-9647-4071BA0AD5C8}" srcOrd="0" destOrd="0" parTransId="{8C4B49EB-4AF4-412A-8069-18FCA25097F7}" sibTransId="{7C49F8B3-07A7-42CE-BE2B-24ABC8ECAADA}"/>
    <dgm:cxn modelId="{7C906C20-6DE6-487C-B6CD-817AED485132}" type="presOf" srcId="{45E197AE-EF8A-4FCB-9647-4071BA0AD5C8}" destId="{D5964736-8199-4604-A231-B7BC2DEA9509}" srcOrd="0" destOrd="1" presId="urn:microsoft.com/office/officeart/2005/8/layout/vList3"/>
    <dgm:cxn modelId="{A5607723-853C-4F45-8D83-24AE5523FEA5}" srcId="{1ACB78CA-B9AE-40D2-B474-6BBE30574719}" destId="{53B72D9E-5C25-4E67-8136-6605E352A609}" srcOrd="0" destOrd="0" parTransId="{8C789B48-825A-470E-A373-1F6AAF5507AB}" sibTransId="{A00BB3D7-679C-4F77-82C7-C5DC457B5EFC}"/>
    <dgm:cxn modelId="{FE164D4E-8A0E-49CC-B0C4-8311705C79D5}" srcId="{DDE7887F-4CA9-4D7A-8EDA-6A5121E9B332}" destId="{1210E84C-74F3-4305-95A0-85BD2A0E6D8E}" srcOrd="2" destOrd="0" parTransId="{0A2E25E5-E17C-4F72-9AC2-3F9B0FC8E8C4}" sibTransId="{3B860B6A-FB24-4CFB-8C8D-2F1C0414E314}"/>
    <dgm:cxn modelId="{26A2F551-B068-4A53-BB28-081F460C2ABF}" srcId="{DDE7887F-4CA9-4D7A-8EDA-6A5121E9B332}" destId="{2DC354A6-0EE6-4114-A56A-CAA0C5590225}" srcOrd="0" destOrd="0" parTransId="{AAA3C856-DA62-4101-A3B1-84492FABAD13}" sibTransId="{7745F32F-0536-42C8-8B0C-B6A494C00935}"/>
    <dgm:cxn modelId="{20A31C52-76B8-4F0F-8C89-E2F9A5DCEB9C}" srcId="{DDE7887F-4CA9-4D7A-8EDA-6A5121E9B332}" destId="{33409D24-9813-49B4-9262-5BF269303F0B}" srcOrd="1" destOrd="0" parTransId="{A1ECE207-A481-4029-86E1-E452E47A8CA4}" sibTransId="{B5493EF9-D9AE-42AC-838C-465F2E8E21CE}"/>
    <dgm:cxn modelId="{0085E658-E69B-400A-91D3-A74C0D64D742}" type="presOf" srcId="{53B72D9E-5C25-4E67-8136-6605E352A609}" destId="{43E59573-13E3-49EA-9D07-E7A37B4DB9E1}" srcOrd="0" destOrd="1" presId="urn:microsoft.com/office/officeart/2005/8/layout/vList3"/>
    <dgm:cxn modelId="{8C8BB595-8467-4EE8-8DAA-BCDBA8C1CE53}" type="presOf" srcId="{1ACB78CA-B9AE-40D2-B474-6BBE30574719}" destId="{43E59573-13E3-49EA-9D07-E7A37B4DB9E1}" srcOrd="0" destOrd="0" presId="urn:microsoft.com/office/officeart/2005/8/layout/vList3"/>
    <dgm:cxn modelId="{665ECF98-EFAE-4E21-BD3D-7533269B0985}" type="presOf" srcId="{33409D24-9813-49B4-9262-5BF269303F0B}" destId="{E69A3699-3BF1-4FFA-B634-1D0CBCCEC04F}" srcOrd="0" destOrd="2" presId="urn:microsoft.com/office/officeart/2005/8/layout/vList3"/>
    <dgm:cxn modelId="{685F1BAD-8371-4D21-99B0-3DD8E5F2F84D}" type="presOf" srcId="{FFE2DF33-FB6B-4849-B4FE-16BFECC4A3F9}" destId="{D5964736-8199-4604-A231-B7BC2DEA9509}" srcOrd="0" destOrd="3" presId="urn:microsoft.com/office/officeart/2005/8/layout/vList3"/>
    <dgm:cxn modelId="{848AF5B9-3DB7-45B9-9F79-DDF308CAE820}" srcId="{DC352AD3-DB5B-4B9C-A65A-32AE281A294C}" destId="{1ACB78CA-B9AE-40D2-B474-6BBE30574719}" srcOrd="2" destOrd="0" parTransId="{01CBFDAB-DD24-46DA-97FC-80663DE386E4}" sibTransId="{06004713-6A22-4E6C-9967-CA7AE2156303}"/>
    <dgm:cxn modelId="{4DD062BB-A13F-4E2A-A851-2B7A54179F73}" type="presOf" srcId="{4CFF1138-FD9C-4EDF-BD58-D5629646FCF3}" destId="{43E59573-13E3-49EA-9D07-E7A37B4DB9E1}" srcOrd="0" destOrd="2" presId="urn:microsoft.com/office/officeart/2005/8/layout/vList3"/>
    <dgm:cxn modelId="{6B418BBE-9EC5-4B84-90DD-2808BE0B91A5}" srcId="{DC352AD3-DB5B-4B9C-A65A-32AE281A294C}" destId="{DDE7887F-4CA9-4D7A-8EDA-6A5121E9B332}" srcOrd="0" destOrd="0" parTransId="{61D9C272-3325-4802-AA70-EB793F238C4D}" sibTransId="{76723CA6-0DA0-4460-B8BC-B5477C709951}"/>
    <dgm:cxn modelId="{18D5AEC6-C082-4277-8352-BF016F769987}" type="presOf" srcId="{DDE7887F-4CA9-4D7A-8EDA-6A5121E9B332}" destId="{E69A3699-3BF1-4FFA-B634-1D0CBCCEC04F}" srcOrd="0" destOrd="0" presId="urn:microsoft.com/office/officeart/2005/8/layout/vList3"/>
    <dgm:cxn modelId="{DC6E2FCD-2944-4F66-B0BB-5DB7807075DA}" type="presOf" srcId="{530A4D45-A546-4AC9-96AA-5D06B705A1D2}" destId="{D5964736-8199-4604-A231-B7BC2DEA9509}" srcOrd="0" destOrd="0" presId="urn:microsoft.com/office/officeart/2005/8/layout/vList3"/>
    <dgm:cxn modelId="{855D45CD-C24A-4B47-A150-DE3CED39E352}" srcId="{530A4D45-A546-4AC9-96AA-5D06B705A1D2}" destId="{51859577-23AF-45DD-842C-D9A04D644BB3}" srcOrd="1" destOrd="0" parTransId="{637833F5-6474-484A-992D-493CEB887AD2}" sibTransId="{BF0B02ED-CEEB-4E56-AF98-345C13117F87}"/>
    <dgm:cxn modelId="{0E6958D0-58F1-479E-89A2-B1124BA2FB10}" type="presOf" srcId="{DC352AD3-DB5B-4B9C-A65A-32AE281A294C}" destId="{77B992D4-7BF8-46CB-8197-2761ACD43057}" srcOrd="0" destOrd="0" presId="urn:microsoft.com/office/officeart/2005/8/layout/vList3"/>
    <dgm:cxn modelId="{AD6EB5E1-8CC5-4839-9D1A-B5B17B9E3327}" type="presOf" srcId="{51859577-23AF-45DD-842C-D9A04D644BB3}" destId="{D5964736-8199-4604-A231-B7BC2DEA9509}" srcOrd="0" destOrd="2" presId="urn:microsoft.com/office/officeart/2005/8/layout/vList3"/>
    <dgm:cxn modelId="{9BDF50ED-7F60-4EBD-AF13-E8FF718A006D}" type="presOf" srcId="{1210E84C-74F3-4305-95A0-85BD2A0E6D8E}" destId="{E69A3699-3BF1-4FFA-B634-1D0CBCCEC04F}" srcOrd="0" destOrd="3" presId="urn:microsoft.com/office/officeart/2005/8/layout/vList3"/>
    <dgm:cxn modelId="{543D03EE-0241-4BE9-9CA4-0A36388E6063}" srcId="{530A4D45-A546-4AC9-96AA-5D06B705A1D2}" destId="{FFE2DF33-FB6B-4849-B4FE-16BFECC4A3F9}" srcOrd="2" destOrd="0" parTransId="{B034ACD4-C075-48CF-A038-786994C0AC75}" sibTransId="{AE087C93-BBAE-4A64-AC86-046CDC7FA988}"/>
    <dgm:cxn modelId="{EA214DFD-02C5-4CF1-9708-C4A0A45E4FB1}" type="presOf" srcId="{2DC354A6-0EE6-4114-A56A-CAA0C5590225}" destId="{E69A3699-3BF1-4FFA-B634-1D0CBCCEC04F}" srcOrd="0" destOrd="1" presId="urn:microsoft.com/office/officeart/2005/8/layout/vList3"/>
    <dgm:cxn modelId="{53D9F50B-0D65-4B9A-9626-AF7B3E055A97}" type="presParOf" srcId="{77B992D4-7BF8-46CB-8197-2761ACD43057}" destId="{D244EF03-E229-452C-AEFA-9E679F07BA87}" srcOrd="0" destOrd="0" presId="urn:microsoft.com/office/officeart/2005/8/layout/vList3"/>
    <dgm:cxn modelId="{5C2C9983-1019-49EA-A6C7-42ED84E33073}" type="presParOf" srcId="{D244EF03-E229-452C-AEFA-9E679F07BA87}" destId="{AB8B3EA1-C646-41FD-BE29-E4C6EC6E9625}" srcOrd="0" destOrd="0" presId="urn:microsoft.com/office/officeart/2005/8/layout/vList3"/>
    <dgm:cxn modelId="{AD9538AA-89AB-4849-8A2B-6652450DBCD7}" type="presParOf" srcId="{D244EF03-E229-452C-AEFA-9E679F07BA87}" destId="{E69A3699-3BF1-4FFA-B634-1D0CBCCEC04F}" srcOrd="1" destOrd="0" presId="urn:microsoft.com/office/officeart/2005/8/layout/vList3"/>
    <dgm:cxn modelId="{27D3CB77-64CA-4B87-B01B-E0A2C10F246F}" type="presParOf" srcId="{77B992D4-7BF8-46CB-8197-2761ACD43057}" destId="{DB90F94A-4FD3-4323-8272-C059FA994EDC}" srcOrd="1" destOrd="0" presId="urn:microsoft.com/office/officeart/2005/8/layout/vList3"/>
    <dgm:cxn modelId="{80884F27-652D-43B3-927F-3648F800C270}" type="presParOf" srcId="{77B992D4-7BF8-46CB-8197-2761ACD43057}" destId="{3DC581A0-7C5D-4F4B-A0A8-023537602159}" srcOrd="2" destOrd="0" presId="urn:microsoft.com/office/officeart/2005/8/layout/vList3"/>
    <dgm:cxn modelId="{51D9FD59-2591-49A0-B5B0-45A72AA7DC17}" type="presParOf" srcId="{3DC581A0-7C5D-4F4B-A0A8-023537602159}" destId="{AE702161-F49E-4519-BA1C-EC9138D5A602}" srcOrd="0" destOrd="0" presId="urn:microsoft.com/office/officeart/2005/8/layout/vList3"/>
    <dgm:cxn modelId="{5E714150-33A6-4635-A71E-C3ADDD8BAEA2}" type="presParOf" srcId="{3DC581A0-7C5D-4F4B-A0A8-023537602159}" destId="{D5964736-8199-4604-A231-B7BC2DEA9509}" srcOrd="1" destOrd="0" presId="urn:microsoft.com/office/officeart/2005/8/layout/vList3"/>
    <dgm:cxn modelId="{8AF849CE-873C-4BDA-970D-F4F8EA323119}" type="presParOf" srcId="{77B992D4-7BF8-46CB-8197-2761ACD43057}" destId="{05F2838E-CB6A-4064-B89B-C0C7D2D20D94}" srcOrd="3" destOrd="0" presId="urn:microsoft.com/office/officeart/2005/8/layout/vList3"/>
    <dgm:cxn modelId="{0F81D8E6-9212-49C7-9EC5-1BB18969965E}" type="presParOf" srcId="{77B992D4-7BF8-46CB-8197-2761ACD43057}" destId="{81F3D588-69BA-4554-B071-6186E99C7EFD}" srcOrd="4" destOrd="0" presId="urn:microsoft.com/office/officeart/2005/8/layout/vList3"/>
    <dgm:cxn modelId="{81996C9F-6E1D-40A7-83AA-69E57E7249A5}" type="presParOf" srcId="{81F3D588-69BA-4554-B071-6186E99C7EFD}" destId="{FEA0F581-2BBE-4CB9-A593-B4B27FA928B3}" srcOrd="0" destOrd="0" presId="urn:microsoft.com/office/officeart/2005/8/layout/vList3"/>
    <dgm:cxn modelId="{A317E6D0-12C5-4F9D-AD37-8B96516E96E5}" type="presParOf" srcId="{81F3D588-69BA-4554-B071-6186E99C7EFD}" destId="{43E59573-13E3-49EA-9D07-E7A37B4DB9E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D1DF3-9C13-48AB-92D2-0607579111D6}" type="doc">
      <dgm:prSet loTypeId="urn:microsoft.com/office/officeart/2005/8/layout/hProcess9" loCatId="process" qsTypeId="urn:microsoft.com/office/officeart/2005/8/quickstyle/simple2" qsCatId="simple" csTypeId="urn:microsoft.com/office/officeart/2005/8/colors/colorful5" csCatId="colorful" phldr="1"/>
      <dgm:spPr/>
      <dgm:t>
        <a:bodyPr/>
        <a:lstStyle/>
        <a:p>
          <a:endParaRPr lang="en-US"/>
        </a:p>
      </dgm:t>
    </dgm:pt>
    <dgm:pt modelId="{4F074944-5BA3-40BF-A916-20CD229E8D21}">
      <dgm:prSet phldrT="[Text]" custT="1"/>
      <dgm:spPr/>
      <dgm:t>
        <a:bodyPr/>
        <a:lstStyle/>
        <a:p>
          <a:r>
            <a:rPr lang="en-US" sz="1200" b="1" dirty="0"/>
            <a:t>Read MILPER &amp; Apply:       </a:t>
          </a:r>
          <a:r>
            <a:rPr lang="en-US" sz="1200" b="0" dirty="0"/>
            <a:t>JUL – SEP/OCT 2023</a:t>
          </a:r>
          <a:endParaRPr lang="en-US" sz="1200" b="1" dirty="0"/>
        </a:p>
      </dgm:t>
    </dgm:pt>
    <dgm:pt modelId="{25CDBC6C-1E1C-4BF8-9B7A-5D5E41273527}" type="parTrans" cxnId="{F23FE526-7547-4BBD-AB13-E92442D7FDA8}">
      <dgm:prSet/>
      <dgm:spPr/>
      <dgm:t>
        <a:bodyPr/>
        <a:lstStyle/>
        <a:p>
          <a:endParaRPr lang="en-US"/>
        </a:p>
      </dgm:t>
    </dgm:pt>
    <dgm:pt modelId="{6F0C5CBF-BD4F-455E-B97E-CAE5C446D79B}" type="sibTrans" cxnId="{F23FE526-7547-4BBD-AB13-E92442D7FDA8}">
      <dgm:prSet/>
      <dgm:spPr/>
      <dgm:t>
        <a:bodyPr/>
        <a:lstStyle/>
        <a:p>
          <a:endParaRPr lang="en-US"/>
        </a:p>
      </dgm:t>
    </dgm:pt>
    <dgm:pt modelId="{3DA145A5-C4EE-40E7-A2FA-00C36A224065}">
      <dgm:prSet phldrT="[Text]" custT="1"/>
      <dgm:spPr/>
      <dgm:t>
        <a:bodyPr/>
        <a:lstStyle/>
        <a:p>
          <a:r>
            <a:rPr lang="en-US" sz="1200" b="1" dirty="0"/>
            <a:t>Program Interviews: </a:t>
          </a:r>
        </a:p>
        <a:p>
          <a:r>
            <a:rPr lang="en-US" sz="1200" dirty="0"/>
            <a:t>SEP – NOV 2023</a:t>
          </a:r>
        </a:p>
      </dgm:t>
    </dgm:pt>
    <dgm:pt modelId="{907EC105-C573-451E-B3CF-65F2485E9866}" type="parTrans" cxnId="{8F180633-C387-4ADA-ACB5-AD27892BA4AF}">
      <dgm:prSet/>
      <dgm:spPr/>
      <dgm:t>
        <a:bodyPr/>
        <a:lstStyle/>
        <a:p>
          <a:endParaRPr lang="en-US"/>
        </a:p>
      </dgm:t>
    </dgm:pt>
    <dgm:pt modelId="{2ED6CD4D-18BA-41A2-9655-FB3027A4C1B0}" type="sibTrans" cxnId="{8F180633-C387-4ADA-ACB5-AD27892BA4AF}">
      <dgm:prSet/>
      <dgm:spPr/>
      <dgm:t>
        <a:bodyPr/>
        <a:lstStyle/>
        <a:p>
          <a:endParaRPr lang="en-US"/>
        </a:p>
      </dgm:t>
    </dgm:pt>
    <dgm:pt modelId="{BE9552A5-D51C-4844-874A-5CB957D22E21}">
      <dgm:prSet phldrT="[Text]" custT="1"/>
      <dgm:spPr/>
      <dgm:t>
        <a:bodyPr/>
        <a:lstStyle/>
        <a:p>
          <a:r>
            <a:rPr lang="en-US" sz="1200" b="1" dirty="0"/>
            <a:t>Academic Notification</a:t>
          </a:r>
          <a:r>
            <a:rPr lang="en-US" sz="1200" dirty="0"/>
            <a:t>: </a:t>
          </a:r>
        </a:p>
        <a:p>
          <a:r>
            <a:rPr lang="en-US" sz="1200" dirty="0"/>
            <a:t>15 NOV 2023</a:t>
          </a:r>
        </a:p>
      </dgm:t>
    </dgm:pt>
    <dgm:pt modelId="{3E350E38-9E1B-4E57-8DE7-49E3936AA897}" type="parTrans" cxnId="{8A6E2409-42F2-4151-ACAE-FFE7DB8F1A0F}">
      <dgm:prSet/>
      <dgm:spPr/>
      <dgm:t>
        <a:bodyPr/>
        <a:lstStyle/>
        <a:p>
          <a:endParaRPr lang="en-US"/>
        </a:p>
      </dgm:t>
    </dgm:pt>
    <dgm:pt modelId="{77F134BC-7BF3-4FA7-A4B2-6AABB59B5163}" type="sibTrans" cxnId="{8A6E2409-42F2-4151-ACAE-FFE7DB8F1A0F}">
      <dgm:prSet/>
      <dgm:spPr/>
      <dgm:t>
        <a:bodyPr/>
        <a:lstStyle/>
        <a:p>
          <a:endParaRPr lang="en-US"/>
        </a:p>
      </dgm:t>
    </dgm:pt>
    <dgm:pt modelId="{5C6C6480-5CE3-400A-A2EF-7F27A60F62AD}">
      <dgm:prSet custT="1"/>
      <dgm:spPr/>
      <dgm:t>
        <a:bodyPr/>
        <a:lstStyle/>
        <a:p>
          <a:r>
            <a:rPr lang="en-US" sz="1200" b="1" dirty="0"/>
            <a:t>Approved Applicants work w/ AMEDD Recruiter</a:t>
          </a:r>
          <a:r>
            <a:rPr lang="en-US" sz="1200" dirty="0"/>
            <a:t>:</a:t>
          </a:r>
        </a:p>
        <a:p>
          <a:r>
            <a:rPr lang="en-US" sz="1200" dirty="0"/>
            <a:t>DEC – FEB 2024</a:t>
          </a:r>
        </a:p>
      </dgm:t>
    </dgm:pt>
    <dgm:pt modelId="{90CD69AF-9E58-4486-BBC2-F62C5F95F5FC}" type="parTrans" cxnId="{FD560FEB-BB54-4C84-AD72-D32D70EFA01C}">
      <dgm:prSet/>
      <dgm:spPr/>
      <dgm:t>
        <a:bodyPr/>
        <a:lstStyle/>
        <a:p>
          <a:endParaRPr lang="en-US"/>
        </a:p>
      </dgm:t>
    </dgm:pt>
    <dgm:pt modelId="{D729F916-5A60-4BB7-B148-0004C8B9105B}" type="sibTrans" cxnId="{FD560FEB-BB54-4C84-AD72-D32D70EFA01C}">
      <dgm:prSet/>
      <dgm:spPr/>
      <dgm:t>
        <a:bodyPr/>
        <a:lstStyle/>
        <a:p>
          <a:endParaRPr lang="en-US"/>
        </a:p>
      </dgm:t>
    </dgm:pt>
    <dgm:pt modelId="{CB12D36C-EF4B-4EBD-9091-A3976DD3D423}">
      <dgm:prSet custT="1"/>
      <dgm:spPr/>
      <dgm:t>
        <a:bodyPr/>
        <a:lstStyle/>
        <a:p>
          <a:r>
            <a:rPr lang="en-US" sz="1200" b="1" dirty="0"/>
            <a:t>USAREC HSD Deadline:</a:t>
          </a:r>
        </a:p>
        <a:p>
          <a:r>
            <a:rPr lang="en-US" sz="1200" dirty="0"/>
            <a:t>8 FEB 2024</a:t>
          </a:r>
        </a:p>
      </dgm:t>
    </dgm:pt>
    <dgm:pt modelId="{6C7C5EAF-85F8-438C-8FB6-03D425F0B660}" type="parTrans" cxnId="{19903076-2C08-4E6B-A6A4-3AD1FE0DA96B}">
      <dgm:prSet/>
      <dgm:spPr/>
      <dgm:t>
        <a:bodyPr/>
        <a:lstStyle/>
        <a:p>
          <a:endParaRPr lang="en-US"/>
        </a:p>
      </dgm:t>
    </dgm:pt>
    <dgm:pt modelId="{B0E8BD7B-4BCB-4974-AA60-5F2F920D6747}" type="sibTrans" cxnId="{19903076-2C08-4E6B-A6A4-3AD1FE0DA96B}">
      <dgm:prSet/>
      <dgm:spPr/>
      <dgm:t>
        <a:bodyPr/>
        <a:lstStyle/>
        <a:p>
          <a:endParaRPr lang="en-US"/>
        </a:p>
      </dgm:t>
    </dgm:pt>
    <dgm:pt modelId="{FE516F96-FA73-4C86-9C97-A8A309B8ED89}">
      <dgm:prSet custT="1"/>
      <dgm:spPr/>
      <dgm:t>
        <a:bodyPr/>
        <a:lstStyle/>
        <a:p>
          <a:r>
            <a:rPr lang="en-US" sz="1200" b="1" dirty="0"/>
            <a:t>USAREC Selection Board</a:t>
          </a:r>
          <a:r>
            <a:rPr lang="en-US" sz="1200" dirty="0"/>
            <a:t>:</a:t>
          </a:r>
        </a:p>
        <a:p>
          <a:r>
            <a:rPr lang="en-US" sz="1200" dirty="0"/>
            <a:t>5–8 MAR 2024</a:t>
          </a:r>
        </a:p>
      </dgm:t>
    </dgm:pt>
    <dgm:pt modelId="{422A9560-C62A-49FE-A9F6-BB59CA9832D9}" type="parTrans" cxnId="{BC987288-6FF8-4D97-93B2-A6A6994B862C}">
      <dgm:prSet/>
      <dgm:spPr/>
      <dgm:t>
        <a:bodyPr/>
        <a:lstStyle/>
        <a:p>
          <a:endParaRPr lang="en-US"/>
        </a:p>
      </dgm:t>
    </dgm:pt>
    <dgm:pt modelId="{145DC327-069E-4CA8-A662-74ABAA54768D}" type="sibTrans" cxnId="{BC987288-6FF8-4D97-93B2-A6A6994B862C}">
      <dgm:prSet/>
      <dgm:spPr/>
      <dgm:t>
        <a:bodyPr/>
        <a:lstStyle/>
        <a:p>
          <a:endParaRPr lang="en-US"/>
        </a:p>
      </dgm:t>
    </dgm:pt>
    <dgm:pt modelId="{DEE6D246-FC56-4E5F-BF2E-8C1289F12D35}">
      <dgm:prSet custT="1"/>
      <dgm:spPr/>
      <dgm:t>
        <a:bodyPr/>
        <a:lstStyle/>
        <a:p>
          <a:r>
            <a:rPr lang="en-US" sz="1200" b="1" dirty="0"/>
            <a:t>Report To JBSA, TX</a:t>
          </a:r>
          <a:r>
            <a:rPr lang="en-US" sz="1200" dirty="0"/>
            <a:t>:</a:t>
          </a:r>
        </a:p>
        <a:p>
          <a:r>
            <a:rPr lang="en-US" sz="1200" dirty="0"/>
            <a:t>AUG – NOV 2024 </a:t>
          </a:r>
        </a:p>
      </dgm:t>
    </dgm:pt>
    <dgm:pt modelId="{9E9684AB-25CA-4809-B4FB-838776D8439D}" type="parTrans" cxnId="{82685B68-2504-426A-960B-A02D7FFE9F77}">
      <dgm:prSet/>
      <dgm:spPr/>
      <dgm:t>
        <a:bodyPr/>
        <a:lstStyle/>
        <a:p>
          <a:endParaRPr lang="en-US"/>
        </a:p>
      </dgm:t>
    </dgm:pt>
    <dgm:pt modelId="{2E69E3B9-E4AB-4640-B909-5C646DFB41E1}" type="sibTrans" cxnId="{82685B68-2504-426A-960B-A02D7FFE9F77}">
      <dgm:prSet/>
      <dgm:spPr/>
      <dgm:t>
        <a:bodyPr/>
        <a:lstStyle/>
        <a:p>
          <a:endParaRPr lang="en-US"/>
        </a:p>
      </dgm:t>
    </dgm:pt>
    <dgm:pt modelId="{FF3E0DE9-954D-4630-9C0D-6348088C3CEB}">
      <dgm:prSet custT="1"/>
      <dgm:spPr/>
      <dgm:t>
        <a:bodyPr/>
        <a:lstStyle/>
        <a:p>
          <a:r>
            <a:rPr lang="en-US" sz="1200" b="1" dirty="0"/>
            <a:t>Army-Baylor Program Starts:</a:t>
          </a:r>
        </a:p>
        <a:p>
          <a:r>
            <a:rPr lang="en-US" sz="1200" dirty="0"/>
            <a:t>JAN 2025 </a:t>
          </a:r>
        </a:p>
      </dgm:t>
    </dgm:pt>
    <dgm:pt modelId="{DC2E0415-4977-4B48-A8A4-919F3D25A469}" type="parTrans" cxnId="{9B2C9B06-C65A-4C8B-88D8-56C22FC2E860}">
      <dgm:prSet/>
      <dgm:spPr/>
      <dgm:t>
        <a:bodyPr/>
        <a:lstStyle/>
        <a:p>
          <a:endParaRPr lang="en-US"/>
        </a:p>
      </dgm:t>
    </dgm:pt>
    <dgm:pt modelId="{497CF0FD-914F-4B0F-A5F5-DEF4E8786AEE}" type="sibTrans" cxnId="{9B2C9B06-C65A-4C8B-88D8-56C22FC2E860}">
      <dgm:prSet/>
      <dgm:spPr/>
      <dgm:t>
        <a:bodyPr/>
        <a:lstStyle/>
        <a:p>
          <a:endParaRPr lang="en-US"/>
        </a:p>
      </dgm:t>
    </dgm:pt>
    <dgm:pt modelId="{BCB18EEE-0F13-43E1-87EB-73C042E7B9E3}" type="pres">
      <dgm:prSet presAssocID="{F68D1DF3-9C13-48AB-92D2-0607579111D6}" presName="CompostProcess" presStyleCnt="0">
        <dgm:presLayoutVars>
          <dgm:dir/>
          <dgm:resizeHandles val="exact"/>
        </dgm:presLayoutVars>
      </dgm:prSet>
      <dgm:spPr/>
    </dgm:pt>
    <dgm:pt modelId="{69B9A213-91DF-4905-88C9-C02E4593ACE9}" type="pres">
      <dgm:prSet presAssocID="{F68D1DF3-9C13-48AB-92D2-0607579111D6}" presName="arrow" presStyleLbl="bgShp" presStyleIdx="0" presStyleCnt="1"/>
      <dgm:spPr/>
    </dgm:pt>
    <dgm:pt modelId="{A86B251E-45D6-420A-8E47-7E8A3631AFC0}" type="pres">
      <dgm:prSet presAssocID="{F68D1DF3-9C13-48AB-92D2-0607579111D6}" presName="linearProcess" presStyleCnt="0"/>
      <dgm:spPr/>
    </dgm:pt>
    <dgm:pt modelId="{0629F223-5E54-46A1-B7E2-1EFE21C79F48}" type="pres">
      <dgm:prSet presAssocID="{4F074944-5BA3-40BF-A916-20CD229E8D21}" presName="textNode" presStyleLbl="node1" presStyleIdx="0" presStyleCnt="8">
        <dgm:presLayoutVars>
          <dgm:bulletEnabled val="1"/>
        </dgm:presLayoutVars>
      </dgm:prSet>
      <dgm:spPr/>
    </dgm:pt>
    <dgm:pt modelId="{A1DEF597-1E79-4833-9346-1FE5548C063C}" type="pres">
      <dgm:prSet presAssocID="{6F0C5CBF-BD4F-455E-B97E-CAE5C446D79B}" presName="sibTrans" presStyleCnt="0"/>
      <dgm:spPr/>
    </dgm:pt>
    <dgm:pt modelId="{5563BA7B-C7BD-4687-81E7-A25DDDFEF61E}" type="pres">
      <dgm:prSet presAssocID="{3DA145A5-C4EE-40E7-A2FA-00C36A224065}" presName="textNode" presStyleLbl="node1" presStyleIdx="1" presStyleCnt="8">
        <dgm:presLayoutVars>
          <dgm:bulletEnabled val="1"/>
        </dgm:presLayoutVars>
      </dgm:prSet>
      <dgm:spPr/>
    </dgm:pt>
    <dgm:pt modelId="{DA6D9761-8E20-4502-914F-F65E4BDF8D43}" type="pres">
      <dgm:prSet presAssocID="{2ED6CD4D-18BA-41A2-9655-FB3027A4C1B0}" presName="sibTrans" presStyleCnt="0"/>
      <dgm:spPr/>
    </dgm:pt>
    <dgm:pt modelId="{92DFBB96-F7B5-4C9E-9707-1D6B25C4FBDA}" type="pres">
      <dgm:prSet presAssocID="{BE9552A5-D51C-4844-874A-5CB957D22E21}" presName="textNode" presStyleLbl="node1" presStyleIdx="2" presStyleCnt="8">
        <dgm:presLayoutVars>
          <dgm:bulletEnabled val="1"/>
        </dgm:presLayoutVars>
      </dgm:prSet>
      <dgm:spPr/>
    </dgm:pt>
    <dgm:pt modelId="{C0FF064F-8C3B-4C9B-BE26-D669D887EB11}" type="pres">
      <dgm:prSet presAssocID="{77F134BC-7BF3-4FA7-A4B2-6AABB59B5163}" presName="sibTrans" presStyleCnt="0"/>
      <dgm:spPr/>
    </dgm:pt>
    <dgm:pt modelId="{EB5DDFFE-8FFD-4A1E-9369-88025EEA128F}" type="pres">
      <dgm:prSet presAssocID="{5C6C6480-5CE3-400A-A2EF-7F27A60F62AD}" presName="textNode" presStyleLbl="node1" presStyleIdx="3" presStyleCnt="8">
        <dgm:presLayoutVars>
          <dgm:bulletEnabled val="1"/>
        </dgm:presLayoutVars>
      </dgm:prSet>
      <dgm:spPr/>
    </dgm:pt>
    <dgm:pt modelId="{7E8EB87C-B732-4F4F-9216-44E4E8AB2E37}" type="pres">
      <dgm:prSet presAssocID="{D729F916-5A60-4BB7-B148-0004C8B9105B}" presName="sibTrans" presStyleCnt="0"/>
      <dgm:spPr/>
    </dgm:pt>
    <dgm:pt modelId="{87B26464-AFD9-404F-A1E4-4F3B286D4625}" type="pres">
      <dgm:prSet presAssocID="{CB12D36C-EF4B-4EBD-9091-A3976DD3D423}" presName="textNode" presStyleLbl="node1" presStyleIdx="4" presStyleCnt="8">
        <dgm:presLayoutVars>
          <dgm:bulletEnabled val="1"/>
        </dgm:presLayoutVars>
      </dgm:prSet>
      <dgm:spPr/>
    </dgm:pt>
    <dgm:pt modelId="{6CC86CE6-B817-4206-BAAD-64BBBE1B4333}" type="pres">
      <dgm:prSet presAssocID="{B0E8BD7B-4BCB-4974-AA60-5F2F920D6747}" presName="sibTrans" presStyleCnt="0"/>
      <dgm:spPr/>
    </dgm:pt>
    <dgm:pt modelId="{2788B898-6E08-4A2F-80E0-EBB498148CD8}" type="pres">
      <dgm:prSet presAssocID="{FE516F96-FA73-4C86-9C97-A8A309B8ED89}" presName="textNode" presStyleLbl="node1" presStyleIdx="5" presStyleCnt="8">
        <dgm:presLayoutVars>
          <dgm:bulletEnabled val="1"/>
        </dgm:presLayoutVars>
      </dgm:prSet>
      <dgm:spPr/>
    </dgm:pt>
    <dgm:pt modelId="{17A286EC-842B-4AD8-A063-7EE9023F75CB}" type="pres">
      <dgm:prSet presAssocID="{145DC327-069E-4CA8-A662-74ABAA54768D}" presName="sibTrans" presStyleCnt="0"/>
      <dgm:spPr/>
    </dgm:pt>
    <dgm:pt modelId="{536BFB04-E955-49BD-B3A2-9F558694399E}" type="pres">
      <dgm:prSet presAssocID="{DEE6D246-FC56-4E5F-BF2E-8C1289F12D35}" presName="textNode" presStyleLbl="node1" presStyleIdx="6" presStyleCnt="8">
        <dgm:presLayoutVars>
          <dgm:bulletEnabled val="1"/>
        </dgm:presLayoutVars>
      </dgm:prSet>
      <dgm:spPr/>
    </dgm:pt>
    <dgm:pt modelId="{BC6CF03A-ED81-4680-A200-C92E5E2C748A}" type="pres">
      <dgm:prSet presAssocID="{2E69E3B9-E4AB-4640-B909-5C646DFB41E1}" presName="sibTrans" presStyleCnt="0"/>
      <dgm:spPr/>
    </dgm:pt>
    <dgm:pt modelId="{335535F0-C11D-4244-9792-475317085745}" type="pres">
      <dgm:prSet presAssocID="{FF3E0DE9-954D-4630-9C0D-6348088C3CEB}" presName="textNode" presStyleLbl="node1" presStyleIdx="7" presStyleCnt="8">
        <dgm:presLayoutVars>
          <dgm:bulletEnabled val="1"/>
        </dgm:presLayoutVars>
      </dgm:prSet>
      <dgm:spPr/>
    </dgm:pt>
  </dgm:ptLst>
  <dgm:cxnLst>
    <dgm:cxn modelId="{9B2C9B06-C65A-4C8B-88D8-56C22FC2E860}" srcId="{F68D1DF3-9C13-48AB-92D2-0607579111D6}" destId="{FF3E0DE9-954D-4630-9C0D-6348088C3CEB}" srcOrd="7" destOrd="0" parTransId="{DC2E0415-4977-4B48-A8A4-919F3D25A469}" sibTransId="{497CF0FD-914F-4B0F-A5F5-DEF4E8786AEE}"/>
    <dgm:cxn modelId="{8A6E2409-42F2-4151-ACAE-FFE7DB8F1A0F}" srcId="{F68D1DF3-9C13-48AB-92D2-0607579111D6}" destId="{BE9552A5-D51C-4844-874A-5CB957D22E21}" srcOrd="2" destOrd="0" parTransId="{3E350E38-9E1B-4E57-8DE7-49E3936AA897}" sibTransId="{77F134BC-7BF3-4FA7-A4B2-6AABB59B5163}"/>
    <dgm:cxn modelId="{62BF271E-8B51-4DDF-8410-667BE7111E18}" type="presOf" srcId="{DEE6D246-FC56-4E5F-BF2E-8C1289F12D35}" destId="{536BFB04-E955-49BD-B3A2-9F558694399E}" srcOrd="0" destOrd="0" presId="urn:microsoft.com/office/officeart/2005/8/layout/hProcess9"/>
    <dgm:cxn modelId="{F23FE526-7547-4BBD-AB13-E92442D7FDA8}" srcId="{F68D1DF3-9C13-48AB-92D2-0607579111D6}" destId="{4F074944-5BA3-40BF-A916-20CD229E8D21}" srcOrd="0" destOrd="0" parTransId="{25CDBC6C-1E1C-4BF8-9B7A-5D5E41273527}" sibTransId="{6F0C5CBF-BD4F-455E-B97E-CAE5C446D79B}"/>
    <dgm:cxn modelId="{8F180633-C387-4ADA-ACB5-AD27892BA4AF}" srcId="{F68D1DF3-9C13-48AB-92D2-0607579111D6}" destId="{3DA145A5-C4EE-40E7-A2FA-00C36A224065}" srcOrd="1" destOrd="0" parTransId="{907EC105-C573-451E-B3CF-65F2485E9866}" sibTransId="{2ED6CD4D-18BA-41A2-9655-FB3027A4C1B0}"/>
    <dgm:cxn modelId="{82685B68-2504-426A-960B-A02D7FFE9F77}" srcId="{F68D1DF3-9C13-48AB-92D2-0607579111D6}" destId="{DEE6D246-FC56-4E5F-BF2E-8C1289F12D35}" srcOrd="6" destOrd="0" parTransId="{9E9684AB-25CA-4809-B4FB-838776D8439D}" sibTransId="{2E69E3B9-E4AB-4640-B909-5C646DFB41E1}"/>
    <dgm:cxn modelId="{19903076-2C08-4E6B-A6A4-3AD1FE0DA96B}" srcId="{F68D1DF3-9C13-48AB-92D2-0607579111D6}" destId="{CB12D36C-EF4B-4EBD-9091-A3976DD3D423}" srcOrd="4" destOrd="0" parTransId="{6C7C5EAF-85F8-438C-8FB6-03D425F0B660}" sibTransId="{B0E8BD7B-4BCB-4974-AA60-5F2F920D6747}"/>
    <dgm:cxn modelId="{9239E586-943B-4A22-BE4A-B9128738C8B4}" type="presOf" srcId="{3DA145A5-C4EE-40E7-A2FA-00C36A224065}" destId="{5563BA7B-C7BD-4687-81E7-A25DDDFEF61E}" srcOrd="0" destOrd="0" presId="urn:microsoft.com/office/officeart/2005/8/layout/hProcess9"/>
    <dgm:cxn modelId="{BC987288-6FF8-4D97-93B2-A6A6994B862C}" srcId="{F68D1DF3-9C13-48AB-92D2-0607579111D6}" destId="{FE516F96-FA73-4C86-9C97-A8A309B8ED89}" srcOrd="5" destOrd="0" parTransId="{422A9560-C62A-49FE-A9F6-BB59CA9832D9}" sibTransId="{145DC327-069E-4CA8-A662-74ABAA54768D}"/>
    <dgm:cxn modelId="{F28E5E93-E991-4627-96C8-0612C0FABCAD}" type="presOf" srcId="{FF3E0DE9-954D-4630-9C0D-6348088C3CEB}" destId="{335535F0-C11D-4244-9792-475317085745}" srcOrd="0" destOrd="0" presId="urn:microsoft.com/office/officeart/2005/8/layout/hProcess9"/>
    <dgm:cxn modelId="{4CC0B6AD-8326-4125-A0AF-9CF9A9456811}" type="presOf" srcId="{BE9552A5-D51C-4844-874A-5CB957D22E21}" destId="{92DFBB96-F7B5-4C9E-9707-1D6B25C4FBDA}" srcOrd="0" destOrd="0" presId="urn:microsoft.com/office/officeart/2005/8/layout/hProcess9"/>
    <dgm:cxn modelId="{B5B017BD-952A-4CB4-BE50-18F72040D7C4}" type="presOf" srcId="{FE516F96-FA73-4C86-9C97-A8A309B8ED89}" destId="{2788B898-6E08-4A2F-80E0-EBB498148CD8}" srcOrd="0" destOrd="0" presId="urn:microsoft.com/office/officeart/2005/8/layout/hProcess9"/>
    <dgm:cxn modelId="{480BEDE3-4A97-4821-8EFB-95E6AD86F50B}" type="presOf" srcId="{5C6C6480-5CE3-400A-A2EF-7F27A60F62AD}" destId="{EB5DDFFE-8FFD-4A1E-9369-88025EEA128F}" srcOrd="0" destOrd="0" presId="urn:microsoft.com/office/officeart/2005/8/layout/hProcess9"/>
    <dgm:cxn modelId="{6F9F1CEA-DB0C-4816-88B9-E3A0EBFE70FB}" type="presOf" srcId="{4F074944-5BA3-40BF-A916-20CD229E8D21}" destId="{0629F223-5E54-46A1-B7E2-1EFE21C79F48}" srcOrd="0" destOrd="0" presId="urn:microsoft.com/office/officeart/2005/8/layout/hProcess9"/>
    <dgm:cxn modelId="{FD560FEB-BB54-4C84-AD72-D32D70EFA01C}" srcId="{F68D1DF3-9C13-48AB-92D2-0607579111D6}" destId="{5C6C6480-5CE3-400A-A2EF-7F27A60F62AD}" srcOrd="3" destOrd="0" parTransId="{90CD69AF-9E58-4486-BBC2-F62C5F95F5FC}" sibTransId="{D729F916-5A60-4BB7-B148-0004C8B9105B}"/>
    <dgm:cxn modelId="{BD4A21EE-DFAB-43B2-93A8-BE849814C199}" type="presOf" srcId="{F68D1DF3-9C13-48AB-92D2-0607579111D6}" destId="{BCB18EEE-0F13-43E1-87EB-73C042E7B9E3}" srcOrd="0" destOrd="0" presId="urn:microsoft.com/office/officeart/2005/8/layout/hProcess9"/>
    <dgm:cxn modelId="{361401F5-D9A9-4D31-8B61-D514F1E769E7}" type="presOf" srcId="{CB12D36C-EF4B-4EBD-9091-A3976DD3D423}" destId="{87B26464-AFD9-404F-A1E4-4F3B286D4625}" srcOrd="0" destOrd="0" presId="urn:microsoft.com/office/officeart/2005/8/layout/hProcess9"/>
    <dgm:cxn modelId="{F8DA1493-BEC5-4B64-897C-0697BFD32CAB}" type="presParOf" srcId="{BCB18EEE-0F13-43E1-87EB-73C042E7B9E3}" destId="{69B9A213-91DF-4905-88C9-C02E4593ACE9}" srcOrd="0" destOrd="0" presId="urn:microsoft.com/office/officeart/2005/8/layout/hProcess9"/>
    <dgm:cxn modelId="{96D13049-6E39-4C93-B074-F02EBBCB8121}" type="presParOf" srcId="{BCB18EEE-0F13-43E1-87EB-73C042E7B9E3}" destId="{A86B251E-45D6-420A-8E47-7E8A3631AFC0}" srcOrd="1" destOrd="0" presId="urn:microsoft.com/office/officeart/2005/8/layout/hProcess9"/>
    <dgm:cxn modelId="{27C8F229-0AC1-42B2-8353-E21C3EB9AD87}" type="presParOf" srcId="{A86B251E-45D6-420A-8E47-7E8A3631AFC0}" destId="{0629F223-5E54-46A1-B7E2-1EFE21C79F48}" srcOrd="0" destOrd="0" presId="urn:microsoft.com/office/officeart/2005/8/layout/hProcess9"/>
    <dgm:cxn modelId="{BFBD777B-E023-4D61-9A8C-A7FC66F05CDB}" type="presParOf" srcId="{A86B251E-45D6-420A-8E47-7E8A3631AFC0}" destId="{A1DEF597-1E79-4833-9346-1FE5548C063C}" srcOrd="1" destOrd="0" presId="urn:microsoft.com/office/officeart/2005/8/layout/hProcess9"/>
    <dgm:cxn modelId="{8752ED7B-ADDE-475B-8033-7A9F0DCF3276}" type="presParOf" srcId="{A86B251E-45D6-420A-8E47-7E8A3631AFC0}" destId="{5563BA7B-C7BD-4687-81E7-A25DDDFEF61E}" srcOrd="2" destOrd="0" presId="urn:microsoft.com/office/officeart/2005/8/layout/hProcess9"/>
    <dgm:cxn modelId="{67AF2C0E-8315-465E-B778-9E7E8C789880}" type="presParOf" srcId="{A86B251E-45D6-420A-8E47-7E8A3631AFC0}" destId="{DA6D9761-8E20-4502-914F-F65E4BDF8D43}" srcOrd="3" destOrd="0" presId="urn:microsoft.com/office/officeart/2005/8/layout/hProcess9"/>
    <dgm:cxn modelId="{00CE8BEC-2911-43C8-B721-20BB287BE5AB}" type="presParOf" srcId="{A86B251E-45D6-420A-8E47-7E8A3631AFC0}" destId="{92DFBB96-F7B5-4C9E-9707-1D6B25C4FBDA}" srcOrd="4" destOrd="0" presId="urn:microsoft.com/office/officeart/2005/8/layout/hProcess9"/>
    <dgm:cxn modelId="{AAF6CA10-2B3A-4A64-829A-B573E93C4C56}" type="presParOf" srcId="{A86B251E-45D6-420A-8E47-7E8A3631AFC0}" destId="{C0FF064F-8C3B-4C9B-BE26-D669D887EB11}" srcOrd="5" destOrd="0" presId="urn:microsoft.com/office/officeart/2005/8/layout/hProcess9"/>
    <dgm:cxn modelId="{9FAD4FAA-0373-40EE-8E9B-AA903C2F741B}" type="presParOf" srcId="{A86B251E-45D6-420A-8E47-7E8A3631AFC0}" destId="{EB5DDFFE-8FFD-4A1E-9369-88025EEA128F}" srcOrd="6" destOrd="0" presId="urn:microsoft.com/office/officeart/2005/8/layout/hProcess9"/>
    <dgm:cxn modelId="{68500E14-DCFC-431E-9207-FE2107AD5E93}" type="presParOf" srcId="{A86B251E-45D6-420A-8E47-7E8A3631AFC0}" destId="{7E8EB87C-B732-4F4F-9216-44E4E8AB2E37}" srcOrd="7" destOrd="0" presId="urn:microsoft.com/office/officeart/2005/8/layout/hProcess9"/>
    <dgm:cxn modelId="{40CDC34A-A38E-46D5-AC53-401998CF6748}" type="presParOf" srcId="{A86B251E-45D6-420A-8E47-7E8A3631AFC0}" destId="{87B26464-AFD9-404F-A1E4-4F3B286D4625}" srcOrd="8" destOrd="0" presId="urn:microsoft.com/office/officeart/2005/8/layout/hProcess9"/>
    <dgm:cxn modelId="{8D2AECB0-7548-465D-B9F4-E6FD7250223D}" type="presParOf" srcId="{A86B251E-45D6-420A-8E47-7E8A3631AFC0}" destId="{6CC86CE6-B817-4206-BAAD-64BBBE1B4333}" srcOrd="9" destOrd="0" presId="urn:microsoft.com/office/officeart/2005/8/layout/hProcess9"/>
    <dgm:cxn modelId="{DDBDAEF9-9D59-40D7-A729-8B16CA1A9301}" type="presParOf" srcId="{A86B251E-45D6-420A-8E47-7E8A3631AFC0}" destId="{2788B898-6E08-4A2F-80E0-EBB498148CD8}" srcOrd="10" destOrd="0" presId="urn:microsoft.com/office/officeart/2005/8/layout/hProcess9"/>
    <dgm:cxn modelId="{326E0FED-E6EA-4E4D-BADB-27D6AE03960D}" type="presParOf" srcId="{A86B251E-45D6-420A-8E47-7E8A3631AFC0}" destId="{17A286EC-842B-4AD8-A063-7EE9023F75CB}" srcOrd="11" destOrd="0" presId="urn:microsoft.com/office/officeart/2005/8/layout/hProcess9"/>
    <dgm:cxn modelId="{6DF81525-AEF1-4574-AF25-2CEED8B7878B}" type="presParOf" srcId="{A86B251E-45D6-420A-8E47-7E8A3631AFC0}" destId="{536BFB04-E955-49BD-B3A2-9F558694399E}" srcOrd="12" destOrd="0" presId="urn:microsoft.com/office/officeart/2005/8/layout/hProcess9"/>
    <dgm:cxn modelId="{BB01036E-6EC7-4944-9B5D-97764F45A785}" type="presParOf" srcId="{A86B251E-45D6-420A-8E47-7E8A3631AFC0}" destId="{BC6CF03A-ED81-4680-A200-C92E5E2C748A}" srcOrd="13" destOrd="0" presId="urn:microsoft.com/office/officeart/2005/8/layout/hProcess9"/>
    <dgm:cxn modelId="{72687401-88FB-42CF-87D4-1AB7BA9F6ECC}" type="presParOf" srcId="{A86B251E-45D6-420A-8E47-7E8A3631AFC0}" destId="{335535F0-C11D-4244-9792-47531708574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D1DF3-9C13-48AB-92D2-0607579111D6}" type="doc">
      <dgm:prSet loTypeId="urn:microsoft.com/office/officeart/2005/8/layout/hProcess9" loCatId="process" qsTypeId="urn:microsoft.com/office/officeart/2005/8/quickstyle/simple2" qsCatId="simple" csTypeId="urn:microsoft.com/office/officeart/2005/8/colors/accent0_1" csCatId="mainScheme" phldr="1"/>
      <dgm:spPr/>
      <dgm:t>
        <a:bodyPr/>
        <a:lstStyle/>
        <a:p>
          <a:endParaRPr lang="en-US"/>
        </a:p>
      </dgm:t>
    </dgm:pt>
    <dgm:pt modelId="{4F074944-5BA3-40BF-A916-20CD229E8D21}">
      <dgm:prSet phldrT="[Text]" custT="1"/>
      <dgm:spPr/>
      <dgm:t>
        <a:bodyPr/>
        <a:lstStyle/>
        <a:p>
          <a:r>
            <a:rPr lang="en-US" sz="1200" b="1" dirty="0"/>
            <a:t>Read MILPER Message &amp; Contact Local AMEDD Recruiter</a:t>
          </a:r>
        </a:p>
      </dgm:t>
    </dgm:pt>
    <dgm:pt modelId="{25CDBC6C-1E1C-4BF8-9B7A-5D5E41273527}" type="parTrans" cxnId="{F23FE526-7547-4BBD-AB13-E92442D7FDA8}">
      <dgm:prSet/>
      <dgm:spPr/>
      <dgm:t>
        <a:bodyPr/>
        <a:lstStyle/>
        <a:p>
          <a:endParaRPr lang="en-US"/>
        </a:p>
      </dgm:t>
    </dgm:pt>
    <dgm:pt modelId="{6F0C5CBF-BD4F-455E-B97E-CAE5C446D79B}" type="sibTrans" cxnId="{F23FE526-7547-4BBD-AB13-E92442D7FDA8}">
      <dgm:prSet/>
      <dgm:spPr/>
      <dgm:t>
        <a:bodyPr/>
        <a:lstStyle/>
        <a:p>
          <a:endParaRPr lang="en-US"/>
        </a:p>
      </dgm:t>
    </dgm:pt>
    <dgm:pt modelId="{3DA145A5-C4EE-40E7-A2FA-00C36A224065}">
      <dgm:prSet phldrT="[Text]" custT="1"/>
      <dgm:spPr/>
      <dgm:t>
        <a:bodyPr/>
        <a:lstStyle/>
        <a:p>
          <a:r>
            <a:rPr lang="en-US" sz="1200" b="1" dirty="0"/>
            <a:t>Application Deadline to USAREC:</a:t>
          </a:r>
        </a:p>
        <a:p>
          <a:r>
            <a:rPr lang="en-US" sz="1200" dirty="0"/>
            <a:t>December </a:t>
          </a:r>
        </a:p>
      </dgm:t>
    </dgm:pt>
    <dgm:pt modelId="{907EC105-C573-451E-B3CF-65F2485E9866}" type="parTrans" cxnId="{8F180633-C387-4ADA-ACB5-AD27892BA4AF}">
      <dgm:prSet/>
      <dgm:spPr/>
      <dgm:t>
        <a:bodyPr/>
        <a:lstStyle/>
        <a:p>
          <a:endParaRPr lang="en-US"/>
        </a:p>
      </dgm:t>
    </dgm:pt>
    <dgm:pt modelId="{2ED6CD4D-18BA-41A2-9655-FB3027A4C1B0}" type="sibTrans" cxnId="{8F180633-C387-4ADA-ACB5-AD27892BA4AF}">
      <dgm:prSet/>
      <dgm:spPr/>
      <dgm:t>
        <a:bodyPr/>
        <a:lstStyle/>
        <a:p>
          <a:endParaRPr lang="en-US"/>
        </a:p>
      </dgm:t>
    </dgm:pt>
    <dgm:pt modelId="{BE9552A5-D51C-4844-874A-5CB957D22E21}">
      <dgm:prSet phldrT="[Text]" custT="1"/>
      <dgm:spPr/>
      <dgm:t>
        <a:bodyPr/>
        <a:lstStyle/>
        <a:p>
          <a:r>
            <a:rPr lang="en-US" sz="1200" b="1" dirty="0"/>
            <a:t>Board Convenes</a:t>
          </a:r>
          <a:endParaRPr lang="en-US" sz="1200" dirty="0"/>
        </a:p>
        <a:p>
          <a:r>
            <a:rPr lang="en-US" sz="1200" dirty="0"/>
            <a:t>January</a:t>
          </a:r>
        </a:p>
      </dgm:t>
    </dgm:pt>
    <dgm:pt modelId="{3E350E38-9E1B-4E57-8DE7-49E3936AA897}" type="parTrans" cxnId="{8A6E2409-42F2-4151-ACAE-FFE7DB8F1A0F}">
      <dgm:prSet/>
      <dgm:spPr/>
      <dgm:t>
        <a:bodyPr/>
        <a:lstStyle/>
        <a:p>
          <a:endParaRPr lang="en-US"/>
        </a:p>
      </dgm:t>
    </dgm:pt>
    <dgm:pt modelId="{77F134BC-7BF3-4FA7-A4B2-6AABB59B5163}" type="sibTrans" cxnId="{8A6E2409-42F2-4151-ACAE-FFE7DB8F1A0F}">
      <dgm:prSet/>
      <dgm:spPr/>
      <dgm:t>
        <a:bodyPr/>
        <a:lstStyle/>
        <a:p>
          <a:endParaRPr lang="en-US"/>
        </a:p>
      </dgm:t>
    </dgm:pt>
    <dgm:pt modelId="{5C6C6480-5CE3-400A-A2EF-7F27A60F62AD}">
      <dgm:prSet custT="1"/>
      <dgm:spPr/>
      <dgm:t>
        <a:bodyPr/>
        <a:lstStyle/>
        <a:p>
          <a:r>
            <a:rPr lang="en-US" sz="1200" b="1" dirty="0"/>
            <a:t>Board Results are published </a:t>
          </a:r>
          <a:endParaRPr lang="en-US" sz="1200" dirty="0"/>
        </a:p>
        <a:p>
          <a:r>
            <a:rPr lang="en-US" sz="1200" dirty="0"/>
            <a:t>February</a:t>
          </a:r>
        </a:p>
      </dgm:t>
    </dgm:pt>
    <dgm:pt modelId="{90CD69AF-9E58-4486-BBC2-F62C5F95F5FC}" type="parTrans" cxnId="{FD560FEB-BB54-4C84-AD72-D32D70EFA01C}">
      <dgm:prSet/>
      <dgm:spPr/>
      <dgm:t>
        <a:bodyPr/>
        <a:lstStyle/>
        <a:p>
          <a:endParaRPr lang="en-US"/>
        </a:p>
      </dgm:t>
    </dgm:pt>
    <dgm:pt modelId="{D729F916-5A60-4BB7-B148-0004C8B9105B}" type="sibTrans" cxnId="{FD560FEB-BB54-4C84-AD72-D32D70EFA01C}">
      <dgm:prSet/>
      <dgm:spPr/>
      <dgm:t>
        <a:bodyPr/>
        <a:lstStyle/>
        <a:p>
          <a:endParaRPr lang="en-US"/>
        </a:p>
      </dgm:t>
    </dgm:pt>
    <dgm:pt modelId="{F6342AE1-2C48-4709-8370-090E7355517F}">
      <dgm:prSet custT="1"/>
      <dgm:spPr/>
      <dgm:t>
        <a:bodyPr/>
        <a:lstStyle/>
        <a:p>
          <a:r>
            <a:rPr lang="en-US" sz="1200" b="1" dirty="0"/>
            <a:t>Application Window:</a:t>
          </a:r>
        </a:p>
        <a:p>
          <a:r>
            <a:rPr lang="en-US" sz="1200" b="0" dirty="0"/>
            <a:t>July - November</a:t>
          </a:r>
        </a:p>
      </dgm:t>
    </dgm:pt>
    <dgm:pt modelId="{E9EC7766-5688-467F-BE9D-40946663C4A0}" type="parTrans" cxnId="{CFC3FC58-D656-41D8-B497-DB5D233494F7}">
      <dgm:prSet/>
      <dgm:spPr/>
      <dgm:t>
        <a:bodyPr/>
        <a:lstStyle/>
        <a:p>
          <a:endParaRPr lang="en-US"/>
        </a:p>
      </dgm:t>
    </dgm:pt>
    <dgm:pt modelId="{E731A7EB-8B19-4D86-BC66-FFB7B9232ED7}" type="sibTrans" cxnId="{CFC3FC58-D656-41D8-B497-DB5D233494F7}">
      <dgm:prSet/>
      <dgm:spPr/>
      <dgm:t>
        <a:bodyPr/>
        <a:lstStyle/>
        <a:p>
          <a:endParaRPr lang="en-US"/>
        </a:p>
      </dgm:t>
    </dgm:pt>
    <dgm:pt modelId="{28296154-03BB-41BF-B5D0-DA5DE673FDB5}">
      <dgm:prSet custT="1"/>
      <dgm:spPr/>
      <dgm:t>
        <a:bodyPr/>
        <a:lstStyle/>
        <a:p>
          <a:r>
            <a:rPr lang="en-US" sz="1200" b="1" dirty="0"/>
            <a:t>Report to AMEDD DCC</a:t>
          </a:r>
          <a:r>
            <a:rPr lang="en-US" sz="1200" dirty="0"/>
            <a:t>:</a:t>
          </a:r>
        </a:p>
        <a:p>
          <a:r>
            <a:rPr lang="en-US" sz="1200" dirty="0"/>
            <a:t>July </a:t>
          </a:r>
        </a:p>
        <a:p>
          <a:r>
            <a:rPr lang="en-US" sz="1200" dirty="0"/>
            <a:t>(Ft. Sill, OK)</a:t>
          </a:r>
        </a:p>
      </dgm:t>
    </dgm:pt>
    <dgm:pt modelId="{7AEA7942-AE37-4DAE-A4B1-E414ADDFA49F}" type="parTrans" cxnId="{421FC081-5CEF-4A59-9DD9-CAA330F2A068}">
      <dgm:prSet/>
      <dgm:spPr/>
      <dgm:t>
        <a:bodyPr/>
        <a:lstStyle/>
        <a:p>
          <a:endParaRPr lang="en-US"/>
        </a:p>
      </dgm:t>
    </dgm:pt>
    <dgm:pt modelId="{8C17CC41-CBDC-4D25-A1AF-C6133C24D93F}" type="sibTrans" cxnId="{421FC081-5CEF-4A59-9DD9-CAA330F2A068}">
      <dgm:prSet/>
      <dgm:spPr/>
      <dgm:t>
        <a:bodyPr/>
        <a:lstStyle/>
        <a:p>
          <a:endParaRPr lang="en-US"/>
        </a:p>
      </dgm:t>
    </dgm:pt>
    <dgm:pt modelId="{3C434DEE-87FE-43EE-858F-88296C12437C}" type="pres">
      <dgm:prSet presAssocID="{F68D1DF3-9C13-48AB-92D2-0607579111D6}" presName="CompostProcess" presStyleCnt="0">
        <dgm:presLayoutVars>
          <dgm:dir/>
          <dgm:resizeHandles val="exact"/>
        </dgm:presLayoutVars>
      </dgm:prSet>
      <dgm:spPr/>
    </dgm:pt>
    <dgm:pt modelId="{10A19E35-0F78-4C6C-8858-90C0FA3D1A72}" type="pres">
      <dgm:prSet presAssocID="{F68D1DF3-9C13-48AB-92D2-0607579111D6}" presName="arrow" presStyleLbl="bgShp" presStyleIdx="0" presStyleCnt="1"/>
      <dgm:spPr/>
    </dgm:pt>
    <dgm:pt modelId="{BAE100DC-0F64-47BB-99CE-13B9F88C2FC0}" type="pres">
      <dgm:prSet presAssocID="{F68D1DF3-9C13-48AB-92D2-0607579111D6}" presName="linearProcess" presStyleCnt="0"/>
      <dgm:spPr/>
    </dgm:pt>
    <dgm:pt modelId="{A08AC051-BEE3-4EF1-BAEA-775D46FA772D}" type="pres">
      <dgm:prSet presAssocID="{4F074944-5BA3-40BF-A916-20CD229E8D21}" presName="textNode" presStyleLbl="node1" presStyleIdx="0" presStyleCnt="6" custScaleX="115173">
        <dgm:presLayoutVars>
          <dgm:bulletEnabled val="1"/>
        </dgm:presLayoutVars>
      </dgm:prSet>
      <dgm:spPr/>
    </dgm:pt>
    <dgm:pt modelId="{1C009831-EF7D-42F7-996E-B1C5D105CA37}" type="pres">
      <dgm:prSet presAssocID="{6F0C5CBF-BD4F-455E-B97E-CAE5C446D79B}" presName="sibTrans" presStyleCnt="0"/>
      <dgm:spPr/>
    </dgm:pt>
    <dgm:pt modelId="{F1E2AB1A-CC76-4634-B04C-764CBB58B147}" type="pres">
      <dgm:prSet presAssocID="{F6342AE1-2C48-4709-8370-090E7355517F}" presName="textNode" presStyleLbl="node1" presStyleIdx="1" presStyleCnt="6" custScaleX="131637">
        <dgm:presLayoutVars>
          <dgm:bulletEnabled val="1"/>
        </dgm:presLayoutVars>
      </dgm:prSet>
      <dgm:spPr/>
    </dgm:pt>
    <dgm:pt modelId="{90ADA10E-8B44-49B5-B644-21206A3C281B}" type="pres">
      <dgm:prSet presAssocID="{E731A7EB-8B19-4D86-BC66-FFB7B9232ED7}" presName="sibTrans" presStyleCnt="0"/>
      <dgm:spPr/>
    </dgm:pt>
    <dgm:pt modelId="{6851AA89-49B3-4F52-AF7C-9A73145803A1}" type="pres">
      <dgm:prSet presAssocID="{3DA145A5-C4EE-40E7-A2FA-00C36A224065}" presName="textNode" presStyleLbl="node1" presStyleIdx="2" presStyleCnt="6" custScaleX="139870">
        <dgm:presLayoutVars>
          <dgm:bulletEnabled val="1"/>
        </dgm:presLayoutVars>
      </dgm:prSet>
      <dgm:spPr/>
    </dgm:pt>
    <dgm:pt modelId="{0CD99189-BDEA-4D19-ACD1-B5377DA0A881}" type="pres">
      <dgm:prSet presAssocID="{2ED6CD4D-18BA-41A2-9655-FB3027A4C1B0}" presName="sibTrans" presStyleCnt="0"/>
      <dgm:spPr/>
    </dgm:pt>
    <dgm:pt modelId="{2ECBB5FE-3432-4265-A2D4-754DEBAFD00F}" type="pres">
      <dgm:prSet presAssocID="{BE9552A5-D51C-4844-874A-5CB957D22E21}" presName="textNode" presStyleLbl="node1" presStyleIdx="3" presStyleCnt="6" custScaleX="146846" custLinFactNeighborX="-4073" custLinFactNeighborY="-536">
        <dgm:presLayoutVars>
          <dgm:bulletEnabled val="1"/>
        </dgm:presLayoutVars>
      </dgm:prSet>
      <dgm:spPr/>
    </dgm:pt>
    <dgm:pt modelId="{05048346-7A85-476A-A93F-32789E9E6B69}" type="pres">
      <dgm:prSet presAssocID="{77F134BC-7BF3-4FA7-A4B2-6AABB59B5163}" presName="sibTrans" presStyleCnt="0"/>
      <dgm:spPr/>
    </dgm:pt>
    <dgm:pt modelId="{FFB40EA1-E935-48CD-BB9C-EA5954A2C979}" type="pres">
      <dgm:prSet presAssocID="{5C6C6480-5CE3-400A-A2EF-7F27A60F62AD}" presName="textNode" presStyleLbl="node1" presStyleIdx="4" presStyleCnt="6" custScaleX="127835">
        <dgm:presLayoutVars>
          <dgm:bulletEnabled val="1"/>
        </dgm:presLayoutVars>
      </dgm:prSet>
      <dgm:spPr/>
    </dgm:pt>
    <dgm:pt modelId="{22725F3F-34BD-43EB-9AA4-0F8ACA1B7753}" type="pres">
      <dgm:prSet presAssocID="{D729F916-5A60-4BB7-B148-0004C8B9105B}" presName="sibTrans" presStyleCnt="0"/>
      <dgm:spPr/>
    </dgm:pt>
    <dgm:pt modelId="{A56858EE-158E-4B8F-954D-69AC41AE4D56}" type="pres">
      <dgm:prSet presAssocID="{28296154-03BB-41BF-B5D0-DA5DE673FDB5}" presName="textNode" presStyleLbl="node1" presStyleIdx="5" presStyleCnt="6" custScaleX="133106">
        <dgm:presLayoutVars>
          <dgm:bulletEnabled val="1"/>
        </dgm:presLayoutVars>
      </dgm:prSet>
      <dgm:spPr/>
    </dgm:pt>
  </dgm:ptLst>
  <dgm:cxnLst>
    <dgm:cxn modelId="{8A6E2409-42F2-4151-ACAE-FFE7DB8F1A0F}" srcId="{F68D1DF3-9C13-48AB-92D2-0607579111D6}" destId="{BE9552A5-D51C-4844-874A-5CB957D22E21}" srcOrd="3" destOrd="0" parTransId="{3E350E38-9E1B-4E57-8DE7-49E3936AA897}" sibTransId="{77F134BC-7BF3-4FA7-A4B2-6AABB59B5163}"/>
    <dgm:cxn modelId="{F23FE526-7547-4BBD-AB13-E92442D7FDA8}" srcId="{F68D1DF3-9C13-48AB-92D2-0607579111D6}" destId="{4F074944-5BA3-40BF-A916-20CD229E8D21}" srcOrd="0" destOrd="0" parTransId="{25CDBC6C-1E1C-4BF8-9B7A-5D5E41273527}" sibTransId="{6F0C5CBF-BD4F-455E-B97E-CAE5C446D79B}"/>
    <dgm:cxn modelId="{8F180633-C387-4ADA-ACB5-AD27892BA4AF}" srcId="{F68D1DF3-9C13-48AB-92D2-0607579111D6}" destId="{3DA145A5-C4EE-40E7-A2FA-00C36A224065}" srcOrd="2" destOrd="0" parTransId="{907EC105-C573-451E-B3CF-65F2485E9866}" sibTransId="{2ED6CD4D-18BA-41A2-9655-FB3027A4C1B0}"/>
    <dgm:cxn modelId="{AD88525B-3C93-441C-89A3-EC9C61C86751}" type="presOf" srcId="{F68D1DF3-9C13-48AB-92D2-0607579111D6}" destId="{3C434DEE-87FE-43EE-858F-88296C12437C}" srcOrd="0" destOrd="0" presId="urn:microsoft.com/office/officeart/2005/8/layout/hProcess9"/>
    <dgm:cxn modelId="{A6EA6C4C-9674-4A8A-B97C-8B73BE5BD58B}" type="presOf" srcId="{BE9552A5-D51C-4844-874A-5CB957D22E21}" destId="{2ECBB5FE-3432-4265-A2D4-754DEBAFD00F}" srcOrd="0" destOrd="0" presId="urn:microsoft.com/office/officeart/2005/8/layout/hProcess9"/>
    <dgm:cxn modelId="{4B8BA473-85D7-4221-9D14-284A252A8B7B}" type="presOf" srcId="{F6342AE1-2C48-4709-8370-090E7355517F}" destId="{F1E2AB1A-CC76-4634-B04C-764CBB58B147}" srcOrd="0" destOrd="0" presId="urn:microsoft.com/office/officeart/2005/8/layout/hProcess9"/>
    <dgm:cxn modelId="{8422B578-DC8E-414D-B232-CFB85BE16436}" type="presOf" srcId="{5C6C6480-5CE3-400A-A2EF-7F27A60F62AD}" destId="{FFB40EA1-E935-48CD-BB9C-EA5954A2C979}" srcOrd="0" destOrd="0" presId="urn:microsoft.com/office/officeart/2005/8/layout/hProcess9"/>
    <dgm:cxn modelId="{CFC3FC58-D656-41D8-B497-DB5D233494F7}" srcId="{F68D1DF3-9C13-48AB-92D2-0607579111D6}" destId="{F6342AE1-2C48-4709-8370-090E7355517F}" srcOrd="1" destOrd="0" parTransId="{E9EC7766-5688-467F-BE9D-40946663C4A0}" sibTransId="{E731A7EB-8B19-4D86-BC66-FFB7B9232ED7}"/>
    <dgm:cxn modelId="{421FC081-5CEF-4A59-9DD9-CAA330F2A068}" srcId="{F68D1DF3-9C13-48AB-92D2-0607579111D6}" destId="{28296154-03BB-41BF-B5D0-DA5DE673FDB5}" srcOrd="5" destOrd="0" parTransId="{7AEA7942-AE37-4DAE-A4B1-E414ADDFA49F}" sibTransId="{8C17CC41-CBDC-4D25-A1AF-C6133C24D93F}"/>
    <dgm:cxn modelId="{DC0E2896-3B7F-45DC-B3AC-47023792A5B3}" type="presOf" srcId="{28296154-03BB-41BF-B5D0-DA5DE673FDB5}" destId="{A56858EE-158E-4B8F-954D-69AC41AE4D56}" srcOrd="0" destOrd="0" presId="urn:microsoft.com/office/officeart/2005/8/layout/hProcess9"/>
    <dgm:cxn modelId="{3B3CE79F-5E4C-43AD-AFA9-983B1656A595}" type="presOf" srcId="{3DA145A5-C4EE-40E7-A2FA-00C36A224065}" destId="{6851AA89-49B3-4F52-AF7C-9A73145803A1}" srcOrd="0" destOrd="0" presId="urn:microsoft.com/office/officeart/2005/8/layout/hProcess9"/>
    <dgm:cxn modelId="{FD560FEB-BB54-4C84-AD72-D32D70EFA01C}" srcId="{F68D1DF3-9C13-48AB-92D2-0607579111D6}" destId="{5C6C6480-5CE3-400A-A2EF-7F27A60F62AD}" srcOrd="4" destOrd="0" parTransId="{90CD69AF-9E58-4486-BBC2-F62C5F95F5FC}" sibTransId="{D729F916-5A60-4BB7-B148-0004C8B9105B}"/>
    <dgm:cxn modelId="{B7C5C9F0-E7A2-4EE1-B24A-B65739F02C2E}" type="presOf" srcId="{4F074944-5BA3-40BF-A916-20CD229E8D21}" destId="{A08AC051-BEE3-4EF1-BAEA-775D46FA772D}" srcOrd="0" destOrd="0" presId="urn:microsoft.com/office/officeart/2005/8/layout/hProcess9"/>
    <dgm:cxn modelId="{77DB84DC-D472-466C-B5F2-8489BE487854}" type="presParOf" srcId="{3C434DEE-87FE-43EE-858F-88296C12437C}" destId="{10A19E35-0F78-4C6C-8858-90C0FA3D1A72}" srcOrd="0" destOrd="0" presId="urn:microsoft.com/office/officeart/2005/8/layout/hProcess9"/>
    <dgm:cxn modelId="{842831D7-EB9E-4ACA-ADEE-A3B64C39741D}" type="presParOf" srcId="{3C434DEE-87FE-43EE-858F-88296C12437C}" destId="{BAE100DC-0F64-47BB-99CE-13B9F88C2FC0}" srcOrd="1" destOrd="0" presId="urn:microsoft.com/office/officeart/2005/8/layout/hProcess9"/>
    <dgm:cxn modelId="{08106F26-6F1F-4628-BD08-F2B21CA2EDFB}" type="presParOf" srcId="{BAE100DC-0F64-47BB-99CE-13B9F88C2FC0}" destId="{A08AC051-BEE3-4EF1-BAEA-775D46FA772D}" srcOrd="0" destOrd="0" presId="urn:microsoft.com/office/officeart/2005/8/layout/hProcess9"/>
    <dgm:cxn modelId="{D41B27CC-C6BC-4189-97B7-3CD0888D2650}" type="presParOf" srcId="{BAE100DC-0F64-47BB-99CE-13B9F88C2FC0}" destId="{1C009831-EF7D-42F7-996E-B1C5D105CA37}" srcOrd="1" destOrd="0" presId="urn:microsoft.com/office/officeart/2005/8/layout/hProcess9"/>
    <dgm:cxn modelId="{973022B4-2348-4AAA-9B1B-465ED097008C}" type="presParOf" srcId="{BAE100DC-0F64-47BB-99CE-13B9F88C2FC0}" destId="{F1E2AB1A-CC76-4634-B04C-764CBB58B147}" srcOrd="2" destOrd="0" presId="urn:microsoft.com/office/officeart/2005/8/layout/hProcess9"/>
    <dgm:cxn modelId="{2A540C91-533B-4527-87B5-457D2D66C18F}" type="presParOf" srcId="{BAE100DC-0F64-47BB-99CE-13B9F88C2FC0}" destId="{90ADA10E-8B44-49B5-B644-21206A3C281B}" srcOrd="3" destOrd="0" presId="urn:microsoft.com/office/officeart/2005/8/layout/hProcess9"/>
    <dgm:cxn modelId="{D5C345A0-531B-4AF4-81B9-AFE08C7F3742}" type="presParOf" srcId="{BAE100DC-0F64-47BB-99CE-13B9F88C2FC0}" destId="{6851AA89-49B3-4F52-AF7C-9A73145803A1}" srcOrd="4" destOrd="0" presId="urn:microsoft.com/office/officeart/2005/8/layout/hProcess9"/>
    <dgm:cxn modelId="{CD3669A9-1007-4E6D-9083-E4C27972C4DF}" type="presParOf" srcId="{BAE100DC-0F64-47BB-99CE-13B9F88C2FC0}" destId="{0CD99189-BDEA-4D19-ACD1-B5377DA0A881}" srcOrd="5" destOrd="0" presId="urn:microsoft.com/office/officeart/2005/8/layout/hProcess9"/>
    <dgm:cxn modelId="{6E164E0C-CE4A-4082-9865-720A21751AE8}" type="presParOf" srcId="{BAE100DC-0F64-47BB-99CE-13B9F88C2FC0}" destId="{2ECBB5FE-3432-4265-A2D4-754DEBAFD00F}" srcOrd="6" destOrd="0" presId="urn:microsoft.com/office/officeart/2005/8/layout/hProcess9"/>
    <dgm:cxn modelId="{B099290E-004D-4824-B1B4-FB1639A1867C}" type="presParOf" srcId="{BAE100DC-0F64-47BB-99CE-13B9F88C2FC0}" destId="{05048346-7A85-476A-A93F-32789E9E6B69}" srcOrd="7" destOrd="0" presId="urn:microsoft.com/office/officeart/2005/8/layout/hProcess9"/>
    <dgm:cxn modelId="{11BC2607-1D10-4F76-A662-F1E630746FBA}" type="presParOf" srcId="{BAE100DC-0F64-47BB-99CE-13B9F88C2FC0}" destId="{FFB40EA1-E935-48CD-BB9C-EA5954A2C979}" srcOrd="8" destOrd="0" presId="urn:microsoft.com/office/officeart/2005/8/layout/hProcess9"/>
    <dgm:cxn modelId="{1E460264-A126-464D-8EB0-28A8381CA246}" type="presParOf" srcId="{BAE100DC-0F64-47BB-99CE-13B9F88C2FC0}" destId="{22725F3F-34BD-43EB-9AA4-0F8ACA1B7753}" srcOrd="9" destOrd="0" presId="urn:microsoft.com/office/officeart/2005/8/layout/hProcess9"/>
    <dgm:cxn modelId="{E43896EA-0D12-4901-8AFB-73B996E139AD}" type="presParOf" srcId="{BAE100DC-0F64-47BB-99CE-13B9F88C2FC0}" destId="{A56858EE-158E-4B8F-954D-69AC41AE4D56}" srcOrd="1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352AD3-DB5B-4B9C-A65A-32AE281A294C}"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DDE7887F-4CA9-4D7A-8EDA-6A5121E9B332}">
      <dgm:prSet phldrT="[Text]"/>
      <dgm:spPr/>
      <dgm:t>
        <a:bodyPr/>
        <a:lstStyle/>
        <a:p>
          <a:pPr algn="ctr"/>
          <a:r>
            <a:rPr lang="en-US" b="1" dirty="0"/>
            <a:t>Report to JBSA, TX</a:t>
          </a:r>
        </a:p>
        <a:p>
          <a:pPr algn="ctr"/>
          <a:r>
            <a:rPr lang="en-US" b="1" dirty="0"/>
            <a:t>- o/a August </a:t>
          </a:r>
        </a:p>
      </dgm:t>
    </dgm:pt>
    <dgm:pt modelId="{61D9C272-3325-4802-AA70-EB793F238C4D}" type="parTrans" cxnId="{6B418BBE-9EC5-4B84-90DD-2808BE0B91A5}">
      <dgm:prSet/>
      <dgm:spPr/>
      <dgm:t>
        <a:bodyPr/>
        <a:lstStyle/>
        <a:p>
          <a:endParaRPr lang="en-US"/>
        </a:p>
      </dgm:t>
    </dgm:pt>
    <dgm:pt modelId="{76723CA6-0DA0-4460-B8BC-B5477C709951}" type="sibTrans" cxnId="{6B418BBE-9EC5-4B84-90DD-2808BE0B91A5}">
      <dgm:prSet/>
      <dgm:spPr/>
      <dgm:t>
        <a:bodyPr/>
        <a:lstStyle/>
        <a:p>
          <a:endParaRPr lang="en-US"/>
        </a:p>
      </dgm:t>
    </dgm:pt>
    <dgm:pt modelId="{530A4D45-A546-4AC9-96AA-5D06B705A1D2}">
      <dgm:prSet phldrT="[Text]"/>
      <dgm:spPr/>
      <dgm:t>
        <a:bodyPr/>
        <a:lstStyle/>
        <a:p>
          <a:pPr algn="ctr"/>
          <a:r>
            <a:rPr lang="en-US" b="1" dirty="0"/>
            <a:t>AMEDD BOLC:</a:t>
          </a:r>
        </a:p>
        <a:p>
          <a:pPr algn="ctr"/>
          <a:r>
            <a:rPr lang="en-US" b="1" dirty="0"/>
            <a:t>- O/A August </a:t>
          </a:r>
        </a:p>
      </dgm:t>
    </dgm:pt>
    <dgm:pt modelId="{BEE8562D-F5EF-4BAC-A594-4636938E5E80}" type="parTrans" cxnId="{BD5E2400-31E3-432A-82EB-2EDF2238EAB0}">
      <dgm:prSet/>
      <dgm:spPr/>
      <dgm:t>
        <a:bodyPr/>
        <a:lstStyle/>
        <a:p>
          <a:endParaRPr lang="en-US"/>
        </a:p>
      </dgm:t>
    </dgm:pt>
    <dgm:pt modelId="{EDAFB726-CA48-4A41-A7DA-1C20768B4E75}" type="sibTrans" cxnId="{BD5E2400-31E3-432A-82EB-2EDF2238EAB0}">
      <dgm:prSet/>
      <dgm:spPr/>
      <dgm:t>
        <a:bodyPr/>
        <a:lstStyle/>
        <a:p>
          <a:endParaRPr lang="en-US"/>
        </a:p>
      </dgm:t>
    </dgm:pt>
    <dgm:pt modelId="{1ACB78CA-B9AE-40D2-B474-6BBE30574719}">
      <dgm:prSet phldrT="[Text]"/>
      <dgm:spPr/>
      <dgm:t>
        <a:bodyPr/>
        <a:lstStyle/>
        <a:p>
          <a:pPr algn="ctr"/>
          <a:r>
            <a:rPr lang="en-US" b="1" dirty="0"/>
            <a:t>MSW Start Date: </a:t>
          </a:r>
        </a:p>
        <a:p>
          <a:pPr algn="ctr"/>
          <a:r>
            <a:rPr lang="en-US" b="1" dirty="0"/>
            <a:t>- o/a January</a:t>
          </a:r>
        </a:p>
      </dgm:t>
    </dgm:pt>
    <dgm:pt modelId="{01CBFDAB-DD24-46DA-97FC-80663DE386E4}" type="parTrans" cxnId="{848AF5B9-3DB7-45B9-9F79-DDF308CAE820}">
      <dgm:prSet/>
      <dgm:spPr/>
      <dgm:t>
        <a:bodyPr/>
        <a:lstStyle/>
        <a:p>
          <a:endParaRPr lang="en-US"/>
        </a:p>
      </dgm:t>
    </dgm:pt>
    <dgm:pt modelId="{06004713-6A22-4E6C-9967-CA7AE2156303}" type="sibTrans" cxnId="{848AF5B9-3DB7-45B9-9F79-DDF308CAE820}">
      <dgm:prSet/>
      <dgm:spPr/>
      <dgm:t>
        <a:bodyPr/>
        <a:lstStyle/>
        <a:p>
          <a:endParaRPr lang="en-US"/>
        </a:p>
      </dgm:t>
    </dgm:pt>
    <dgm:pt modelId="{F72B257C-271E-4B44-964F-9528A60C9E48}">
      <dgm:prSet phldrT="[Text]"/>
      <dgm:spPr/>
      <dgm:t>
        <a:bodyPr/>
        <a:lstStyle/>
        <a:p>
          <a:pPr algn="ctr"/>
          <a:r>
            <a:rPr lang="en-US" b="1" dirty="0"/>
            <a:t>Academic/Phase I:</a:t>
          </a:r>
        </a:p>
        <a:p>
          <a:pPr algn="ctr"/>
          <a:r>
            <a:rPr lang="en-US" b="1" dirty="0"/>
            <a:t>14 Months </a:t>
          </a:r>
        </a:p>
        <a:p>
          <a:pPr algn="ctr"/>
          <a:endParaRPr lang="en-US" b="1" dirty="0"/>
        </a:p>
      </dgm:t>
    </dgm:pt>
    <dgm:pt modelId="{38860A41-4DBE-43B2-A531-5B5683A11969}" type="parTrans" cxnId="{DF0B08E7-6162-47ED-AD63-BC697BF074E8}">
      <dgm:prSet/>
      <dgm:spPr/>
      <dgm:t>
        <a:bodyPr/>
        <a:lstStyle/>
        <a:p>
          <a:endParaRPr lang="en-US"/>
        </a:p>
      </dgm:t>
    </dgm:pt>
    <dgm:pt modelId="{71740E92-22D5-46CC-B2C0-EE89BF072ACC}" type="sibTrans" cxnId="{DF0B08E7-6162-47ED-AD63-BC697BF074E8}">
      <dgm:prSet/>
      <dgm:spPr/>
      <dgm:t>
        <a:bodyPr/>
        <a:lstStyle/>
        <a:p>
          <a:endParaRPr lang="en-US"/>
        </a:p>
      </dgm:t>
    </dgm:pt>
    <dgm:pt modelId="{6A73EB0A-ACB9-4FF9-B944-D1DF9D72F697}">
      <dgm:prSet phldrT="[Text]"/>
      <dgm:spPr/>
      <dgm:t>
        <a:bodyPr/>
        <a:lstStyle/>
        <a:p>
          <a:pPr algn="ctr"/>
          <a:r>
            <a:rPr lang="en-US" b="1" dirty="0"/>
            <a:t>Academic/Phase II:</a:t>
          </a:r>
        </a:p>
        <a:p>
          <a:pPr algn="ctr"/>
          <a:r>
            <a:rPr lang="en-US" b="1" dirty="0"/>
            <a:t>26 Months at an Army Medical Treatment Facility</a:t>
          </a:r>
        </a:p>
      </dgm:t>
    </dgm:pt>
    <dgm:pt modelId="{D55FB668-4ED9-4ADE-AD5A-C39872E953D2}" type="parTrans" cxnId="{0E7FDECB-ECFB-404F-8303-67125B11AB74}">
      <dgm:prSet/>
      <dgm:spPr/>
      <dgm:t>
        <a:bodyPr/>
        <a:lstStyle/>
        <a:p>
          <a:endParaRPr lang="en-US"/>
        </a:p>
      </dgm:t>
    </dgm:pt>
    <dgm:pt modelId="{7E41E48C-21F2-40F4-9A95-5EC1DE2FC7CB}" type="sibTrans" cxnId="{0E7FDECB-ECFB-404F-8303-67125B11AB74}">
      <dgm:prSet/>
      <dgm:spPr/>
      <dgm:t>
        <a:bodyPr/>
        <a:lstStyle/>
        <a:p>
          <a:endParaRPr lang="en-US"/>
        </a:p>
      </dgm:t>
    </dgm:pt>
    <dgm:pt modelId="{3927DFCB-D96D-4510-8BE8-A544037CC4D5}" type="pres">
      <dgm:prSet presAssocID="{DC352AD3-DB5B-4B9C-A65A-32AE281A294C}" presName="Name0" presStyleCnt="0">
        <dgm:presLayoutVars>
          <dgm:dir/>
          <dgm:resizeHandles val="exact"/>
        </dgm:presLayoutVars>
      </dgm:prSet>
      <dgm:spPr/>
    </dgm:pt>
    <dgm:pt modelId="{358318F0-0452-44E2-B62C-35CABB0C9740}" type="pres">
      <dgm:prSet presAssocID="{DDE7887F-4CA9-4D7A-8EDA-6A5121E9B332}" presName="composite" presStyleCnt="0"/>
      <dgm:spPr/>
    </dgm:pt>
    <dgm:pt modelId="{F9BC2AC3-A2F0-4C42-984E-A8CDE0CBDE3E}" type="pres">
      <dgm:prSet presAssocID="{DDE7887F-4CA9-4D7A-8EDA-6A5121E9B332}" presName="rect1" presStyleLbl="trAlignAcc1" presStyleIdx="0" presStyleCnt="5">
        <dgm:presLayoutVars>
          <dgm:bulletEnabled val="1"/>
        </dgm:presLayoutVars>
      </dgm:prSet>
      <dgm:spPr/>
    </dgm:pt>
    <dgm:pt modelId="{CFE60080-C399-46DB-BA30-F84BBDEB0EE6}" type="pres">
      <dgm:prSet presAssocID="{DDE7887F-4CA9-4D7A-8EDA-6A5121E9B332}" presName="rect2" presStyleLbl="fgImgPlace1" presStyleIdx="0" presStyleCnt="5"/>
      <dgm:spPr>
        <a:solidFill>
          <a:srgbClr val="0070C0"/>
        </a:solidFill>
      </dgm:spPr>
    </dgm:pt>
    <dgm:pt modelId="{3B855D23-9CE0-4EF6-B6C6-8DBB117D56D4}" type="pres">
      <dgm:prSet presAssocID="{76723CA6-0DA0-4460-B8BC-B5477C709951}" presName="sibTrans" presStyleCnt="0"/>
      <dgm:spPr/>
    </dgm:pt>
    <dgm:pt modelId="{30466D26-0016-40AF-8269-EC4E9EDEB6C2}" type="pres">
      <dgm:prSet presAssocID="{530A4D45-A546-4AC9-96AA-5D06B705A1D2}" presName="composite" presStyleCnt="0"/>
      <dgm:spPr/>
    </dgm:pt>
    <dgm:pt modelId="{09753457-B78A-4072-A751-4EAB53553993}" type="pres">
      <dgm:prSet presAssocID="{530A4D45-A546-4AC9-96AA-5D06B705A1D2}" presName="rect1" presStyleLbl="trAlignAcc1" presStyleIdx="1" presStyleCnt="5">
        <dgm:presLayoutVars>
          <dgm:bulletEnabled val="1"/>
        </dgm:presLayoutVars>
      </dgm:prSet>
      <dgm:spPr/>
    </dgm:pt>
    <dgm:pt modelId="{A42DAA40-8F77-448A-B863-F8EB970A987A}" type="pres">
      <dgm:prSet presAssocID="{530A4D45-A546-4AC9-96AA-5D06B705A1D2}" presName="rect2" presStyleLbl="fgImgPlace1" presStyleIdx="1" presStyleCnt="5"/>
      <dgm:spPr>
        <a:solidFill>
          <a:srgbClr val="0070C0"/>
        </a:solidFill>
      </dgm:spPr>
    </dgm:pt>
    <dgm:pt modelId="{992B667E-7247-49FC-959C-A51869886D92}" type="pres">
      <dgm:prSet presAssocID="{EDAFB726-CA48-4A41-A7DA-1C20768B4E75}" presName="sibTrans" presStyleCnt="0"/>
      <dgm:spPr/>
    </dgm:pt>
    <dgm:pt modelId="{BA1225B7-DE8F-4880-BAE6-815C763E6E84}" type="pres">
      <dgm:prSet presAssocID="{1ACB78CA-B9AE-40D2-B474-6BBE30574719}" presName="composite" presStyleCnt="0"/>
      <dgm:spPr/>
    </dgm:pt>
    <dgm:pt modelId="{708F5144-E6FD-4899-8F70-87931F416EC2}" type="pres">
      <dgm:prSet presAssocID="{1ACB78CA-B9AE-40D2-B474-6BBE30574719}" presName="rect1" presStyleLbl="trAlignAcc1" presStyleIdx="2" presStyleCnt="5">
        <dgm:presLayoutVars>
          <dgm:bulletEnabled val="1"/>
        </dgm:presLayoutVars>
      </dgm:prSet>
      <dgm:spPr/>
    </dgm:pt>
    <dgm:pt modelId="{0F185E18-58EB-4778-AC12-5FDF1A71AB1E}" type="pres">
      <dgm:prSet presAssocID="{1ACB78CA-B9AE-40D2-B474-6BBE30574719}" presName="rect2" presStyleLbl="fgImgPlace1" presStyleIdx="2" presStyleCnt="5"/>
      <dgm:spPr>
        <a:solidFill>
          <a:srgbClr val="0070C0"/>
        </a:solidFill>
      </dgm:spPr>
    </dgm:pt>
    <dgm:pt modelId="{DD2A13C7-B861-4340-94E6-696C38BB024F}" type="pres">
      <dgm:prSet presAssocID="{06004713-6A22-4E6C-9967-CA7AE2156303}" presName="sibTrans" presStyleCnt="0"/>
      <dgm:spPr/>
    </dgm:pt>
    <dgm:pt modelId="{6300F2A6-EC04-4047-9C31-B9F7041C08C0}" type="pres">
      <dgm:prSet presAssocID="{F72B257C-271E-4B44-964F-9528A60C9E48}" presName="composite" presStyleCnt="0"/>
      <dgm:spPr/>
    </dgm:pt>
    <dgm:pt modelId="{5D77D620-CC70-400D-926C-8425A8FB348A}" type="pres">
      <dgm:prSet presAssocID="{F72B257C-271E-4B44-964F-9528A60C9E48}" presName="rect1" presStyleLbl="trAlignAcc1" presStyleIdx="3" presStyleCnt="5">
        <dgm:presLayoutVars>
          <dgm:bulletEnabled val="1"/>
        </dgm:presLayoutVars>
      </dgm:prSet>
      <dgm:spPr/>
    </dgm:pt>
    <dgm:pt modelId="{2C73C556-5ED1-46C2-8731-A7AA4288B48D}" type="pres">
      <dgm:prSet presAssocID="{F72B257C-271E-4B44-964F-9528A60C9E48}" presName="rect2" presStyleLbl="fgImgPlace1" presStyleIdx="3" presStyleCnt="5"/>
      <dgm:spPr>
        <a:solidFill>
          <a:srgbClr val="0070C0"/>
        </a:solidFill>
      </dgm:spPr>
    </dgm:pt>
    <dgm:pt modelId="{154EF78B-DE07-4888-9212-09C76DE53AFB}" type="pres">
      <dgm:prSet presAssocID="{71740E92-22D5-46CC-B2C0-EE89BF072ACC}" presName="sibTrans" presStyleCnt="0"/>
      <dgm:spPr/>
    </dgm:pt>
    <dgm:pt modelId="{41C31AB9-AD82-4CF2-B782-A180BE6D71D5}" type="pres">
      <dgm:prSet presAssocID="{6A73EB0A-ACB9-4FF9-B944-D1DF9D72F697}" presName="composite" presStyleCnt="0"/>
      <dgm:spPr/>
    </dgm:pt>
    <dgm:pt modelId="{528CE026-8E86-48A5-B86A-AAEF827E07E4}" type="pres">
      <dgm:prSet presAssocID="{6A73EB0A-ACB9-4FF9-B944-D1DF9D72F697}" presName="rect1" presStyleLbl="trAlignAcc1" presStyleIdx="4" presStyleCnt="5">
        <dgm:presLayoutVars>
          <dgm:bulletEnabled val="1"/>
        </dgm:presLayoutVars>
      </dgm:prSet>
      <dgm:spPr/>
    </dgm:pt>
    <dgm:pt modelId="{58B7EE84-949A-43A1-86FD-619D9AB40002}" type="pres">
      <dgm:prSet presAssocID="{6A73EB0A-ACB9-4FF9-B944-D1DF9D72F697}" presName="rect2" presStyleLbl="fgImgPlace1" presStyleIdx="4" presStyleCnt="5"/>
      <dgm:spPr>
        <a:solidFill>
          <a:srgbClr val="0070C0"/>
        </a:solidFill>
      </dgm:spPr>
    </dgm:pt>
  </dgm:ptLst>
  <dgm:cxnLst>
    <dgm:cxn modelId="{BD5E2400-31E3-432A-82EB-2EDF2238EAB0}" srcId="{DC352AD3-DB5B-4B9C-A65A-32AE281A294C}" destId="{530A4D45-A546-4AC9-96AA-5D06B705A1D2}" srcOrd="1" destOrd="0" parTransId="{BEE8562D-F5EF-4BAC-A594-4636938E5E80}" sibTransId="{EDAFB726-CA48-4A41-A7DA-1C20768B4E75}"/>
    <dgm:cxn modelId="{DB16457F-11C5-4A8B-B245-03E05736DFCA}" type="presOf" srcId="{1ACB78CA-B9AE-40D2-B474-6BBE30574719}" destId="{708F5144-E6FD-4899-8F70-87931F416EC2}" srcOrd="0" destOrd="0" presId="urn:microsoft.com/office/officeart/2008/layout/PictureStrips"/>
    <dgm:cxn modelId="{37184588-ACC2-425C-A8FC-DCA2D2A87926}" type="presOf" srcId="{DDE7887F-4CA9-4D7A-8EDA-6A5121E9B332}" destId="{F9BC2AC3-A2F0-4C42-984E-A8CDE0CBDE3E}" srcOrd="0" destOrd="0" presId="urn:microsoft.com/office/officeart/2008/layout/PictureStrips"/>
    <dgm:cxn modelId="{07D772A0-64FA-4155-839E-5F7CA2FD1B7F}" type="presOf" srcId="{F72B257C-271E-4B44-964F-9528A60C9E48}" destId="{5D77D620-CC70-400D-926C-8425A8FB348A}" srcOrd="0" destOrd="0" presId="urn:microsoft.com/office/officeart/2008/layout/PictureStrips"/>
    <dgm:cxn modelId="{848AF5B9-3DB7-45B9-9F79-DDF308CAE820}" srcId="{DC352AD3-DB5B-4B9C-A65A-32AE281A294C}" destId="{1ACB78CA-B9AE-40D2-B474-6BBE30574719}" srcOrd="2" destOrd="0" parTransId="{01CBFDAB-DD24-46DA-97FC-80663DE386E4}" sibTransId="{06004713-6A22-4E6C-9967-CA7AE2156303}"/>
    <dgm:cxn modelId="{5F117ABE-DB83-4BD5-9FCE-90EFDDC9DD43}" type="presOf" srcId="{DC352AD3-DB5B-4B9C-A65A-32AE281A294C}" destId="{3927DFCB-D96D-4510-8BE8-A544037CC4D5}" srcOrd="0" destOrd="0" presId="urn:microsoft.com/office/officeart/2008/layout/PictureStrips"/>
    <dgm:cxn modelId="{6B418BBE-9EC5-4B84-90DD-2808BE0B91A5}" srcId="{DC352AD3-DB5B-4B9C-A65A-32AE281A294C}" destId="{DDE7887F-4CA9-4D7A-8EDA-6A5121E9B332}" srcOrd="0" destOrd="0" parTransId="{61D9C272-3325-4802-AA70-EB793F238C4D}" sibTransId="{76723CA6-0DA0-4460-B8BC-B5477C709951}"/>
    <dgm:cxn modelId="{2FC8EDC3-C390-4ABD-8B75-6ED9BC6D8282}" type="presOf" srcId="{530A4D45-A546-4AC9-96AA-5D06B705A1D2}" destId="{09753457-B78A-4072-A751-4EAB53553993}" srcOrd="0" destOrd="0" presId="urn:microsoft.com/office/officeart/2008/layout/PictureStrips"/>
    <dgm:cxn modelId="{0E7FDECB-ECFB-404F-8303-67125B11AB74}" srcId="{DC352AD3-DB5B-4B9C-A65A-32AE281A294C}" destId="{6A73EB0A-ACB9-4FF9-B944-D1DF9D72F697}" srcOrd="4" destOrd="0" parTransId="{D55FB668-4ED9-4ADE-AD5A-C39872E953D2}" sibTransId="{7E41E48C-21F2-40F4-9A95-5EC1DE2FC7CB}"/>
    <dgm:cxn modelId="{B96146CE-A5DA-49EC-A319-6BC898471BE7}" type="presOf" srcId="{6A73EB0A-ACB9-4FF9-B944-D1DF9D72F697}" destId="{528CE026-8E86-48A5-B86A-AAEF827E07E4}" srcOrd="0" destOrd="0" presId="urn:microsoft.com/office/officeart/2008/layout/PictureStrips"/>
    <dgm:cxn modelId="{DF0B08E7-6162-47ED-AD63-BC697BF074E8}" srcId="{DC352AD3-DB5B-4B9C-A65A-32AE281A294C}" destId="{F72B257C-271E-4B44-964F-9528A60C9E48}" srcOrd="3" destOrd="0" parTransId="{38860A41-4DBE-43B2-A531-5B5683A11969}" sibTransId="{71740E92-22D5-46CC-B2C0-EE89BF072ACC}"/>
    <dgm:cxn modelId="{D524487B-C4DC-40E4-BBCC-D159A8E6D7E3}" type="presParOf" srcId="{3927DFCB-D96D-4510-8BE8-A544037CC4D5}" destId="{358318F0-0452-44E2-B62C-35CABB0C9740}" srcOrd="0" destOrd="0" presId="urn:microsoft.com/office/officeart/2008/layout/PictureStrips"/>
    <dgm:cxn modelId="{8ADE1E6F-C2F7-4C18-8EC4-326B9956C497}" type="presParOf" srcId="{358318F0-0452-44E2-B62C-35CABB0C9740}" destId="{F9BC2AC3-A2F0-4C42-984E-A8CDE0CBDE3E}" srcOrd="0" destOrd="0" presId="urn:microsoft.com/office/officeart/2008/layout/PictureStrips"/>
    <dgm:cxn modelId="{DB100E6D-229B-446A-B64D-CFBA78DE1CE4}" type="presParOf" srcId="{358318F0-0452-44E2-B62C-35CABB0C9740}" destId="{CFE60080-C399-46DB-BA30-F84BBDEB0EE6}" srcOrd="1" destOrd="0" presId="urn:microsoft.com/office/officeart/2008/layout/PictureStrips"/>
    <dgm:cxn modelId="{02B4F589-5572-44B1-959C-E0AE8F11DC76}" type="presParOf" srcId="{3927DFCB-D96D-4510-8BE8-A544037CC4D5}" destId="{3B855D23-9CE0-4EF6-B6C6-8DBB117D56D4}" srcOrd="1" destOrd="0" presId="urn:microsoft.com/office/officeart/2008/layout/PictureStrips"/>
    <dgm:cxn modelId="{3DF70CE5-55E3-46FA-AD30-BBE5B47251EC}" type="presParOf" srcId="{3927DFCB-D96D-4510-8BE8-A544037CC4D5}" destId="{30466D26-0016-40AF-8269-EC4E9EDEB6C2}" srcOrd="2" destOrd="0" presId="urn:microsoft.com/office/officeart/2008/layout/PictureStrips"/>
    <dgm:cxn modelId="{4A143FDB-3D75-4B60-9926-F4ED14D118D1}" type="presParOf" srcId="{30466D26-0016-40AF-8269-EC4E9EDEB6C2}" destId="{09753457-B78A-4072-A751-4EAB53553993}" srcOrd="0" destOrd="0" presId="urn:microsoft.com/office/officeart/2008/layout/PictureStrips"/>
    <dgm:cxn modelId="{24346A9E-C9BB-498F-A5DC-7FB51B6CE773}" type="presParOf" srcId="{30466D26-0016-40AF-8269-EC4E9EDEB6C2}" destId="{A42DAA40-8F77-448A-B863-F8EB970A987A}" srcOrd="1" destOrd="0" presId="urn:microsoft.com/office/officeart/2008/layout/PictureStrips"/>
    <dgm:cxn modelId="{762B177B-F7D2-42FF-9BB8-B38E9BFA3E66}" type="presParOf" srcId="{3927DFCB-D96D-4510-8BE8-A544037CC4D5}" destId="{992B667E-7247-49FC-959C-A51869886D92}" srcOrd="3" destOrd="0" presId="urn:microsoft.com/office/officeart/2008/layout/PictureStrips"/>
    <dgm:cxn modelId="{8D76CFEE-88EB-4FCC-89A0-B5A751586E7F}" type="presParOf" srcId="{3927DFCB-D96D-4510-8BE8-A544037CC4D5}" destId="{BA1225B7-DE8F-4880-BAE6-815C763E6E84}" srcOrd="4" destOrd="0" presId="urn:microsoft.com/office/officeart/2008/layout/PictureStrips"/>
    <dgm:cxn modelId="{1EBE94DA-12AD-4617-B8BA-783963622196}" type="presParOf" srcId="{BA1225B7-DE8F-4880-BAE6-815C763E6E84}" destId="{708F5144-E6FD-4899-8F70-87931F416EC2}" srcOrd="0" destOrd="0" presId="urn:microsoft.com/office/officeart/2008/layout/PictureStrips"/>
    <dgm:cxn modelId="{1DFE6CB8-865A-479E-9CE4-A82C46418D45}" type="presParOf" srcId="{BA1225B7-DE8F-4880-BAE6-815C763E6E84}" destId="{0F185E18-58EB-4778-AC12-5FDF1A71AB1E}" srcOrd="1" destOrd="0" presId="urn:microsoft.com/office/officeart/2008/layout/PictureStrips"/>
    <dgm:cxn modelId="{9DC63ADB-B45D-4EDD-A660-4418F2909E91}" type="presParOf" srcId="{3927DFCB-D96D-4510-8BE8-A544037CC4D5}" destId="{DD2A13C7-B861-4340-94E6-696C38BB024F}" srcOrd="5" destOrd="0" presId="urn:microsoft.com/office/officeart/2008/layout/PictureStrips"/>
    <dgm:cxn modelId="{D77AD69C-4A39-4439-8403-C4E921A1820E}" type="presParOf" srcId="{3927DFCB-D96D-4510-8BE8-A544037CC4D5}" destId="{6300F2A6-EC04-4047-9C31-B9F7041C08C0}" srcOrd="6" destOrd="0" presId="urn:microsoft.com/office/officeart/2008/layout/PictureStrips"/>
    <dgm:cxn modelId="{D306DEBC-1F89-4A1F-8DD5-E63A883CEDBC}" type="presParOf" srcId="{6300F2A6-EC04-4047-9C31-B9F7041C08C0}" destId="{5D77D620-CC70-400D-926C-8425A8FB348A}" srcOrd="0" destOrd="0" presId="urn:microsoft.com/office/officeart/2008/layout/PictureStrips"/>
    <dgm:cxn modelId="{3EF2C417-6087-43EF-9567-67569DE71B7E}" type="presParOf" srcId="{6300F2A6-EC04-4047-9C31-B9F7041C08C0}" destId="{2C73C556-5ED1-46C2-8731-A7AA4288B48D}" srcOrd="1" destOrd="0" presId="urn:microsoft.com/office/officeart/2008/layout/PictureStrips"/>
    <dgm:cxn modelId="{A7034AE3-CD68-406E-BBF8-89C19FA1A638}" type="presParOf" srcId="{3927DFCB-D96D-4510-8BE8-A544037CC4D5}" destId="{154EF78B-DE07-4888-9212-09C76DE53AFB}" srcOrd="7" destOrd="0" presId="urn:microsoft.com/office/officeart/2008/layout/PictureStrips"/>
    <dgm:cxn modelId="{0EB1FD33-9AB4-4F37-A0E4-DC4D9B5755AD}" type="presParOf" srcId="{3927DFCB-D96D-4510-8BE8-A544037CC4D5}" destId="{41C31AB9-AD82-4CF2-B782-A180BE6D71D5}" srcOrd="8" destOrd="0" presId="urn:microsoft.com/office/officeart/2008/layout/PictureStrips"/>
    <dgm:cxn modelId="{C171E6E1-FF75-4D86-959D-97CBD5AF34A0}" type="presParOf" srcId="{41C31AB9-AD82-4CF2-B782-A180BE6D71D5}" destId="{528CE026-8E86-48A5-B86A-AAEF827E07E4}" srcOrd="0" destOrd="0" presId="urn:microsoft.com/office/officeart/2008/layout/PictureStrips"/>
    <dgm:cxn modelId="{71C604D0-72F6-45A1-8E39-2607B9194599}" type="presParOf" srcId="{41C31AB9-AD82-4CF2-B782-A180BE6D71D5}" destId="{58B7EE84-949A-43A1-86FD-619D9AB40002}"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19E35-0F78-4C6C-8858-90C0FA3D1A72}">
      <dsp:nvSpPr>
        <dsp:cNvPr id="0" name=""/>
        <dsp:cNvSpPr/>
      </dsp:nvSpPr>
      <dsp:spPr>
        <a:xfrm>
          <a:off x="674492" y="0"/>
          <a:ext cx="7644244" cy="3912432"/>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8AC051-BEE3-4EF1-BAEA-775D46FA772D}">
      <dsp:nvSpPr>
        <dsp:cNvPr id="0" name=""/>
        <dsp:cNvSpPr/>
      </dsp:nvSpPr>
      <dsp:spPr>
        <a:xfrm>
          <a:off x="4363" y="1173729"/>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Read MILPER Message </a:t>
          </a:r>
        </a:p>
        <a:p>
          <a:pPr marL="0" lvl="0" indent="0" algn="ctr" defTabSz="533400">
            <a:lnSpc>
              <a:spcPct val="90000"/>
            </a:lnSpc>
            <a:spcBef>
              <a:spcPct val="0"/>
            </a:spcBef>
            <a:spcAft>
              <a:spcPct val="35000"/>
            </a:spcAft>
            <a:buNone/>
          </a:pPr>
          <a:r>
            <a:rPr lang="en-US" altLang="en-US" sz="1200" kern="1200" dirty="0">
              <a:latin typeface="Calibri body"/>
              <a:cs typeface="Times New Roman" panose="02020603050405020304" pitchFamily="18" charset="0"/>
            </a:rPr>
            <a:t> AR 601-20, The IPAP Program Regulation</a:t>
          </a:r>
        </a:p>
        <a:p>
          <a:pPr marL="0" lvl="0" indent="0" algn="ctr" defTabSz="533400">
            <a:lnSpc>
              <a:spcPct val="90000"/>
            </a:lnSpc>
            <a:spcBef>
              <a:spcPct val="0"/>
            </a:spcBef>
            <a:spcAft>
              <a:spcPct val="35000"/>
            </a:spcAft>
            <a:buNone/>
          </a:pPr>
          <a:r>
            <a:rPr lang="en-US" sz="1200" kern="1200" dirty="0">
              <a:hlinkClick xmlns:r="http://schemas.openxmlformats.org/officeDocument/2006/relationships" r:id="rId1"/>
            </a:rPr>
            <a:t>Army Physician Assistant (afpims.mil)</a:t>
          </a:r>
          <a:endParaRPr lang="en-US" sz="1200" kern="1200" dirty="0"/>
        </a:p>
      </dsp:txBody>
      <dsp:txXfrm>
        <a:off x="69083" y="1238449"/>
        <a:ext cx="1196353" cy="1435532"/>
      </dsp:txXfrm>
    </dsp:sp>
    <dsp:sp modelId="{F1E2AB1A-CC76-4634-B04C-764CBB58B147}">
      <dsp:nvSpPr>
        <dsp:cNvPr id="0" name=""/>
        <dsp:cNvSpPr/>
      </dsp:nvSpPr>
      <dsp:spPr>
        <a:xfrm>
          <a:off x="1536105" y="1173729"/>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TA Memo:</a:t>
          </a:r>
        </a:p>
        <a:p>
          <a:pPr marL="0" lvl="0" indent="0" algn="ctr" defTabSz="533400">
            <a:lnSpc>
              <a:spcPct val="90000"/>
            </a:lnSpc>
            <a:spcBef>
              <a:spcPct val="0"/>
            </a:spcBef>
            <a:spcAft>
              <a:spcPct val="35000"/>
            </a:spcAft>
            <a:buNone/>
          </a:pPr>
          <a:r>
            <a:rPr lang="en-US" sz="1200" b="0" kern="1200" dirty="0"/>
            <a:t>To cover Course Pre-requisites</a:t>
          </a:r>
          <a:r>
            <a:rPr lang="en-US" sz="800" b="0" kern="1200" dirty="0"/>
            <a:t> </a:t>
          </a:r>
        </a:p>
        <a:p>
          <a:pPr marL="0" lvl="0" indent="0" algn="ctr" defTabSz="533400">
            <a:lnSpc>
              <a:spcPct val="90000"/>
            </a:lnSpc>
            <a:spcBef>
              <a:spcPct val="0"/>
            </a:spcBef>
            <a:spcAft>
              <a:spcPct val="35000"/>
            </a:spcAft>
            <a:buNone/>
          </a:pPr>
          <a:r>
            <a:rPr lang="en-US" sz="800" b="0" kern="1200" dirty="0">
              <a:hlinkClick xmlns:r="http://schemas.openxmlformats.org/officeDocument/2006/relationships" r:id="rId2"/>
            </a:rPr>
            <a:t>https://unmcredcap.unmc.edu/redcap/surveys/?s=C7HYXDKTR</a:t>
          </a:r>
          <a:r>
            <a:rPr lang="en-US" sz="800" b="0" kern="1200" dirty="0"/>
            <a:t> </a:t>
          </a:r>
        </a:p>
        <a:p>
          <a:pPr marL="0" lvl="0" indent="0" algn="ctr" defTabSz="533400">
            <a:lnSpc>
              <a:spcPct val="90000"/>
            </a:lnSpc>
            <a:spcBef>
              <a:spcPct val="0"/>
            </a:spcBef>
            <a:spcAft>
              <a:spcPct val="35000"/>
            </a:spcAft>
            <a:buNone/>
          </a:pPr>
          <a:endParaRPr lang="en-US" sz="500" b="0" kern="1200" dirty="0"/>
        </a:p>
      </dsp:txBody>
      <dsp:txXfrm>
        <a:off x="1600825" y="1238449"/>
        <a:ext cx="1196353" cy="1435532"/>
      </dsp:txXfrm>
    </dsp:sp>
    <dsp:sp modelId="{6851AA89-49B3-4F52-AF7C-9A73145803A1}">
      <dsp:nvSpPr>
        <dsp:cNvPr id="0" name=""/>
        <dsp:cNvSpPr/>
      </dsp:nvSpPr>
      <dsp:spPr>
        <a:xfrm>
          <a:off x="3067847" y="1173729"/>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IPAP Dual Application Window: </a:t>
          </a:r>
        </a:p>
        <a:p>
          <a:pPr marL="0" lvl="0" indent="0" algn="ctr" defTabSz="533400">
            <a:lnSpc>
              <a:spcPct val="90000"/>
            </a:lnSpc>
            <a:spcBef>
              <a:spcPct val="0"/>
            </a:spcBef>
            <a:spcAft>
              <a:spcPct val="35000"/>
            </a:spcAft>
            <a:buNone/>
          </a:pPr>
          <a:r>
            <a:rPr lang="en-US" sz="1200" kern="1200" dirty="0"/>
            <a:t>1OCT - 1MAR</a:t>
          </a:r>
        </a:p>
      </dsp:txBody>
      <dsp:txXfrm>
        <a:off x="3132567" y="1238449"/>
        <a:ext cx="1196353" cy="1435532"/>
      </dsp:txXfrm>
    </dsp:sp>
    <dsp:sp modelId="{2ECBB5FE-3432-4265-A2D4-754DEBAFD00F}">
      <dsp:nvSpPr>
        <dsp:cNvPr id="0" name=""/>
        <dsp:cNvSpPr/>
      </dsp:nvSpPr>
      <dsp:spPr>
        <a:xfrm>
          <a:off x="4591200" y="1165341"/>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JUNE</a:t>
          </a:r>
          <a:r>
            <a:rPr lang="en-US" sz="1200" kern="1200" dirty="0"/>
            <a:t>: </a:t>
          </a:r>
        </a:p>
        <a:p>
          <a:pPr marL="0" lvl="0" indent="0" algn="ctr" defTabSz="533400">
            <a:lnSpc>
              <a:spcPct val="90000"/>
            </a:lnSpc>
            <a:spcBef>
              <a:spcPct val="0"/>
            </a:spcBef>
            <a:spcAft>
              <a:spcPct val="35000"/>
            </a:spcAft>
            <a:buNone/>
          </a:pPr>
          <a:r>
            <a:rPr lang="en-US" sz="1200" kern="1200" dirty="0"/>
            <a:t>Board Convenes</a:t>
          </a:r>
        </a:p>
      </dsp:txBody>
      <dsp:txXfrm>
        <a:off x="4655920" y="1230061"/>
        <a:ext cx="1196353" cy="1435532"/>
      </dsp:txXfrm>
    </dsp:sp>
    <dsp:sp modelId="{FFB40EA1-E935-48CD-BB9C-EA5954A2C979}">
      <dsp:nvSpPr>
        <dsp:cNvPr id="0" name=""/>
        <dsp:cNvSpPr/>
      </dsp:nvSpPr>
      <dsp:spPr>
        <a:xfrm>
          <a:off x="6131330" y="1173729"/>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JULY</a:t>
          </a:r>
          <a:r>
            <a:rPr lang="en-US" sz="1200" kern="1200" dirty="0"/>
            <a:t>:</a:t>
          </a:r>
        </a:p>
        <a:p>
          <a:pPr marL="0" lvl="0" indent="0" algn="ctr" defTabSz="533400">
            <a:lnSpc>
              <a:spcPct val="90000"/>
            </a:lnSpc>
            <a:spcBef>
              <a:spcPct val="0"/>
            </a:spcBef>
            <a:spcAft>
              <a:spcPct val="35000"/>
            </a:spcAft>
            <a:buNone/>
          </a:pPr>
          <a:r>
            <a:rPr lang="en-US" sz="1200" kern="1200" dirty="0"/>
            <a:t>Board Results published via </a:t>
          </a:r>
        </a:p>
        <a:p>
          <a:pPr marL="0" lvl="0" indent="0" algn="ctr" defTabSz="533400">
            <a:lnSpc>
              <a:spcPct val="90000"/>
            </a:lnSpc>
            <a:spcBef>
              <a:spcPct val="0"/>
            </a:spcBef>
            <a:spcAft>
              <a:spcPct val="35000"/>
            </a:spcAft>
            <a:buNone/>
          </a:pPr>
          <a:r>
            <a:rPr lang="en-US" sz="1200" kern="1200" dirty="0"/>
            <a:t>MILPER Message</a:t>
          </a:r>
        </a:p>
      </dsp:txBody>
      <dsp:txXfrm>
        <a:off x="6196050" y="1238449"/>
        <a:ext cx="1196353" cy="1435532"/>
      </dsp:txXfrm>
    </dsp:sp>
    <dsp:sp modelId="{09DACF08-8EEA-4EF9-BABD-F800D2038B62}">
      <dsp:nvSpPr>
        <dsp:cNvPr id="0" name=""/>
        <dsp:cNvSpPr/>
      </dsp:nvSpPr>
      <dsp:spPr>
        <a:xfrm>
          <a:off x="7663072" y="1173729"/>
          <a:ext cx="1325793" cy="15649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Class Start:</a:t>
          </a:r>
        </a:p>
        <a:p>
          <a:pPr marL="0" lvl="0" indent="0" algn="ctr" defTabSz="533400">
            <a:lnSpc>
              <a:spcPct val="90000"/>
            </a:lnSpc>
            <a:spcBef>
              <a:spcPct val="0"/>
            </a:spcBef>
            <a:spcAft>
              <a:spcPct val="35000"/>
            </a:spcAft>
            <a:buNone/>
          </a:pPr>
          <a:r>
            <a:rPr lang="en-US" sz="1200" kern="1200" dirty="0"/>
            <a:t>- JAN</a:t>
          </a:r>
        </a:p>
        <a:p>
          <a:pPr marL="0" lvl="0" indent="0" algn="ctr" defTabSz="533400">
            <a:lnSpc>
              <a:spcPct val="90000"/>
            </a:lnSpc>
            <a:spcBef>
              <a:spcPct val="0"/>
            </a:spcBef>
            <a:spcAft>
              <a:spcPct val="35000"/>
            </a:spcAft>
            <a:buNone/>
          </a:pPr>
          <a:r>
            <a:rPr lang="en-US" sz="1200" kern="1200" dirty="0"/>
            <a:t>- APR</a:t>
          </a:r>
        </a:p>
        <a:p>
          <a:pPr marL="0" lvl="0" indent="0" algn="ctr" defTabSz="533400">
            <a:lnSpc>
              <a:spcPct val="90000"/>
            </a:lnSpc>
            <a:spcBef>
              <a:spcPct val="0"/>
            </a:spcBef>
            <a:spcAft>
              <a:spcPct val="35000"/>
            </a:spcAft>
            <a:buNone/>
          </a:pPr>
          <a:r>
            <a:rPr lang="en-US" sz="1200" kern="1200" dirty="0"/>
            <a:t>- AUG</a:t>
          </a:r>
        </a:p>
      </dsp:txBody>
      <dsp:txXfrm>
        <a:off x="7727792" y="1238449"/>
        <a:ext cx="1196353" cy="143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3699-3BF1-4FFA-B634-1D0CBCCEC04F}">
      <dsp:nvSpPr>
        <dsp:cNvPr id="0" name=""/>
        <dsp:cNvSpPr/>
      </dsp:nvSpPr>
      <dsp:spPr>
        <a:xfrm rot="10800000">
          <a:off x="300783" y="104976"/>
          <a:ext cx="1681474" cy="68989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227" tIns="34290" rIns="64008" bIns="34290" numCol="1" spcCol="1270" anchor="t" anchorCtr="0">
          <a:noAutofit/>
        </a:bodyPr>
        <a:lstStyle/>
        <a:p>
          <a:pPr marL="0" lvl="0" indent="0" algn="ctr" defTabSz="400050">
            <a:lnSpc>
              <a:spcPct val="90000"/>
            </a:lnSpc>
            <a:spcBef>
              <a:spcPct val="0"/>
            </a:spcBef>
            <a:spcAft>
              <a:spcPct val="35000"/>
            </a:spcAft>
            <a:buNone/>
          </a:pPr>
          <a:r>
            <a:rPr lang="en-US" sz="900" b="1" kern="1200" dirty="0"/>
            <a:t>SAT</a:t>
          </a:r>
        </a:p>
        <a:p>
          <a:pPr marL="57150" lvl="1" indent="-57150" algn="l" defTabSz="311150">
            <a:lnSpc>
              <a:spcPct val="90000"/>
            </a:lnSpc>
            <a:spcBef>
              <a:spcPct val="0"/>
            </a:spcBef>
            <a:spcAft>
              <a:spcPct val="15000"/>
            </a:spcAft>
            <a:buChar char="•"/>
          </a:pPr>
          <a:r>
            <a:rPr lang="en-US" sz="700" kern="1200" dirty="0"/>
            <a:t>Last Test Date: 8 MAR</a:t>
          </a:r>
        </a:p>
        <a:p>
          <a:pPr marL="57150" lvl="1" indent="-57150" algn="l" defTabSz="311150">
            <a:lnSpc>
              <a:spcPct val="90000"/>
            </a:lnSpc>
            <a:spcBef>
              <a:spcPct val="0"/>
            </a:spcBef>
            <a:spcAft>
              <a:spcPct val="15000"/>
            </a:spcAft>
            <a:buChar char="•"/>
          </a:pPr>
          <a:r>
            <a:rPr lang="en-US" sz="700" kern="1200" dirty="0"/>
            <a:t>w/in 5 years of application</a:t>
          </a:r>
        </a:p>
        <a:p>
          <a:pPr marL="57150" lvl="1" indent="-57150" algn="l" defTabSz="311150">
            <a:lnSpc>
              <a:spcPct val="90000"/>
            </a:lnSpc>
            <a:spcBef>
              <a:spcPct val="0"/>
            </a:spcBef>
            <a:spcAft>
              <a:spcPct val="15000"/>
            </a:spcAft>
            <a:buChar char="•"/>
          </a:pPr>
          <a:r>
            <a:rPr lang="en-US" sz="700" b="0" kern="1200" dirty="0"/>
            <a:t>Combined Score: 1,000 / Reading: 450 / Math: 450</a:t>
          </a:r>
        </a:p>
      </dsp:txBody>
      <dsp:txXfrm rot="10800000">
        <a:off x="473258" y="104976"/>
        <a:ext cx="1508999" cy="689899"/>
      </dsp:txXfrm>
    </dsp:sp>
    <dsp:sp modelId="{AB8B3EA1-C646-41FD-BE29-E4C6EC6E9625}">
      <dsp:nvSpPr>
        <dsp:cNvPr id="0" name=""/>
        <dsp:cNvSpPr/>
      </dsp:nvSpPr>
      <dsp:spPr>
        <a:xfrm>
          <a:off x="94481" y="104976"/>
          <a:ext cx="689899" cy="689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964736-8199-4604-A231-B7BC2DEA9509}">
      <dsp:nvSpPr>
        <dsp:cNvPr id="0" name=""/>
        <dsp:cNvSpPr/>
      </dsp:nvSpPr>
      <dsp:spPr>
        <a:xfrm rot="10800000">
          <a:off x="247413" y="1000816"/>
          <a:ext cx="1811988" cy="689899"/>
        </a:xfrm>
        <a:prstGeom prst="homePlat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227" tIns="34290" rIns="64008" bIns="34290" numCol="1" spcCol="1270" anchor="t" anchorCtr="0">
          <a:noAutofit/>
        </a:bodyPr>
        <a:lstStyle/>
        <a:p>
          <a:pPr marL="0" lvl="0" indent="0" algn="ctr" defTabSz="400050">
            <a:lnSpc>
              <a:spcPct val="90000"/>
            </a:lnSpc>
            <a:spcBef>
              <a:spcPct val="0"/>
            </a:spcBef>
            <a:spcAft>
              <a:spcPct val="35000"/>
            </a:spcAft>
            <a:buNone/>
          </a:pPr>
          <a:r>
            <a:rPr lang="en-US" sz="900" b="1" kern="1200" dirty="0"/>
            <a:t>PA-CAT</a:t>
          </a:r>
        </a:p>
        <a:p>
          <a:pPr marL="57150" lvl="1" indent="-57150" algn="l" defTabSz="311150">
            <a:lnSpc>
              <a:spcPct val="90000"/>
            </a:lnSpc>
            <a:spcBef>
              <a:spcPct val="0"/>
            </a:spcBef>
            <a:spcAft>
              <a:spcPct val="15000"/>
            </a:spcAft>
            <a:buChar char="•"/>
          </a:pPr>
          <a:r>
            <a:rPr lang="en-US" sz="700" kern="1200" dirty="0"/>
            <a:t>No minimum score</a:t>
          </a:r>
        </a:p>
        <a:p>
          <a:pPr marL="57150" lvl="1" indent="-57150" algn="l" defTabSz="311150">
            <a:lnSpc>
              <a:spcPct val="90000"/>
            </a:lnSpc>
            <a:spcBef>
              <a:spcPct val="0"/>
            </a:spcBef>
            <a:spcAft>
              <a:spcPct val="15000"/>
            </a:spcAft>
            <a:buChar char="•"/>
          </a:pPr>
          <a:r>
            <a:rPr lang="en-US" sz="700" kern="1200" dirty="0"/>
            <a:t>Due NLT 1 MAR</a:t>
          </a:r>
        </a:p>
        <a:p>
          <a:pPr marL="57150" lvl="1" indent="-57150" algn="l" defTabSz="311150">
            <a:lnSpc>
              <a:spcPct val="90000"/>
            </a:lnSpc>
            <a:spcBef>
              <a:spcPct val="0"/>
            </a:spcBef>
            <a:spcAft>
              <a:spcPct val="15000"/>
            </a:spcAft>
            <a:buChar char="•"/>
          </a:pPr>
          <a:r>
            <a:rPr lang="en-US" sz="700" kern="1200" dirty="0"/>
            <a:t>Reimbursement via COOL</a:t>
          </a:r>
        </a:p>
      </dsp:txBody>
      <dsp:txXfrm rot="10800000">
        <a:off x="419888" y="1000816"/>
        <a:ext cx="1639513" cy="689899"/>
      </dsp:txXfrm>
    </dsp:sp>
    <dsp:sp modelId="{AE702161-F49E-4519-BA1C-EC9138D5A602}">
      <dsp:nvSpPr>
        <dsp:cNvPr id="0" name=""/>
        <dsp:cNvSpPr/>
      </dsp:nvSpPr>
      <dsp:spPr>
        <a:xfrm>
          <a:off x="61853" y="1000816"/>
          <a:ext cx="689899" cy="68989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3E59573-13E3-49EA-9D07-E7A37B4DB9E1}">
      <dsp:nvSpPr>
        <dsp:cNvPr id="0" name=""/>
        <dsp:cNvSpPr/>
      </dsp:nvSpPr>
      <dsp:spPr>
        <a:xfrm rot="10800000">
          <a:off x="401739" y="1896656"/>
          <a:ext cx="1616218" cy="689899"/>
        </a:xfrm>
        <a:prstGeom prst="homePlat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227" tIns="34290" rIns="64008" bIns="34290" numCol="1" spcCol="1270" anchor="t" anchorCtr="0">
          <a:noAutofit/>
        </a:bodyPr>
        <a:lstStyle/>
        <a:p>
          <a:pPr marL="0" lvl="0" indent="0" algn="ctr" defTabSz="400050">
            <a:lnSpc>
              <a:spcPct val="90000"/>
            </a:lnSpc>
            <a:spcBef>
              <a:spcPct val="0"/>
            </a:spcBef>
            <a:spcAft>
              <a:spcPct val="35000"/>
            </a:spcAft>
            <a:buNone/>
          </a:pPr>
          <a:r>
            <a:rPr lang="en-US" sz="900" b="1" kern="1200" dirty="0"/>
            <a:t>Transcripts</a:t>
          </a:r>
        </a:p>
        <a:p>
          <a:pPr marL="57150" lvl="1" indent="-57150" algn="l" defTabSz="311150">
            <a:lnSpc>
              <a:spcPct val="90000"/>
            </a:lnSpc>
            <a:spcBef>
              <a:spcPct val="0"/>
            </a:spcBef>
            <a:spcAft>
              <a:spcPct val="15000"/>
            </a:spcAft>
            <a:buChar char="•"/>
          </a:pPr>
          <a:r>
            <a:rPr lang="en-US" sz="700" kern="1200" dirty="0"/>
            <a:t>NLT 1MAR</a:t>
          </a:r>
        </a:p>
        <a:p>
          <a:pPr marL="57150" lvl="1" indent="-57150" algn="l" defTabSz="311150">
            <a:lnSpc>
              <a:spcPct val="90000"/>
            </a:lnSpc>
            <a:spcBef>
              <a:spcPct val="0"/>
            </a:spcBef>
            <a:spcAft>
              <a:spcPct val="15000"/>
            </a:spcAft>
            <a:buChar char="•"/>
          </a:pPr>
          <a:r>
            <a:rPr lang="en-US" sz="700" kern="1200" dirty="0"/>
            <a:t>Academic Delay: up to (3) classes</a:t>
          </a:r>
        </a:p>
      </dsp:txBody>
      <dsp:txXfrm rot="10800000">
        <a:off x="574214" y="1896656"/>
        <a:ext cx="1443743" cy="689899"/>
      </dsp:txXfrm>
    </dsp:sp>
    <dsp:sp modelId="{FEA0F581-2BBE-4CB9-A593-B4B27FA928B3}">
      <dsp:nvSpPr>
        <dsp:cNvPr id="0" name=""/>
        <dsp:cNvSpPr/>
      </dsp:nvSpPr>
      <dsp:spPr>
        <a:xfrm>
          <a:off x="110795" y="1896656"/>
          <a:ext cx="689899" cy="68989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9A213-91DF-4905-88C9-C02E4593ACE9}">
      <dsp:nvSpPr>
        <dsp:cNvPr id="0" name=""/>
        <dsp:cNvSpPr/>
      </dsp:nvSpPr>
      <dsp:spPr>
        <a:xfrm>
          <a:off x="674492" y="0"/>
          <a:ext cx="7644244" cy="391243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9F223-5E54-46A1-B7E2-1EFE21C79F48}">
      <dsp:nvSpPr>
        <dsp:cNvPr id="0" name=""/>
        <dsp:cNvSpPr/>
      </dsp:nvSpPr>
      <dsp:spPr>
        <a:xfrm>
          <a:off x="4391" y="1173729"/>
          <a:ext cx="980121" cy="156497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Read MILPER &amp; Apply:       </a:t>
          </a:r>
          <a:r>
            <a:rPr lang="en-US" sz="1200" b="0" kern="1200" dirty="0"/>
            <a:t>JUL – SEP/OCT 2023</a:t>
          </a:r>
          <a:endParaRPr lang="en-US" sz="1200" b="1" kern="1200" dirty="0"/>
        </a:p>
      </dsp:txBody>
      <dsp:txXfrm>
        <a:off x="52237" y="1221575"/>
        <a:ext cx="884429" cy="1469280"/>
      </dsp:txXfrm>
    </dsp:sp>
    <dsp:sp modelId="{5563BA7B-C7BD-4687-81E7-A25DDDFEF61E}">
      <dsp:nvSpPr>
        <dsp:cNvPr id="0" name=""/>
        <dsp:cNvSpPr/>
      </dsp:nvSpPr>
      <dsp:spPr>
        <a:xfrm>
          <a:off x="1147866" y="1173729"/>
          <a:ext cx="980121" cy="1564972"/>
        </a:xfrm>
        <a:prstGeom prst="roundRect">
          <a:avLst/>
        </a:prstGeom>
        <a:solidFill>
          <a:schemeClr val="accent5">
            <a:hueOff val="-1050478"/>
            <a:satOff val="-1461"/>
            <a:lumOff val="-56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Program Interviews: </a:t>
          </a:r>
        </a:p>
        <a:p>
          <a:pPr marL="0" lvl="0" indent="0" algn="ctr" defTabSz="533400">
            <a:lnSpc>
              <a:spcPct val="90000"/>
            </a:lnSpc>
            <a:spcBef>
              <a:spcPct val="0"/>
            </a:spcBef>
            <a:spcAft>
              <a:spcPct val="35000"/>
            </a:spcAft>
            <a:buNone/>
          </a:pPr>
          <a:r>
            <a:rPr lang="en-US" sz="1200" kern="1200" dirty="0"/>
            <a:t>SEP – NOV 2023</a:t>
          </a:r>
        </a:p>
      </dsp:txBody>
      <dsp:txXfrm>
        <a:off x="1195712" y="1221575"/>
        <a:ext cx="884429" cy="1469280"/>
      </dsp:txXfrm>
    </dsp:sp>
    <dsp:sp modelId="{92DFBB96-F7B5-4C9E-9707-1D6B25C4FBDA}">
      <dsp:nvSpPr>
        <dsp:cNvPr id="0" name=""/>
        <dsp:cNvSpPr/>
      </dsp:nvSpPr>
      <dsp:spPr>
        <a:xfrm>
          <a:off x="2291341" y="1173729"/>
          <a:ext cx="980121" cy="1564972"/>
        </a:xfrm>
        <a:prstGeom prst="roundRect">
          <a:avLst/>
        </a:prstGeom>
        <a:solidFill>
          <a:schemeClr val="accent5">
            <a:hueOff val="-2100956"/>
            <a:satOff val="-2922"/>
            <a:lumOff val="-112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Academic Notification</a:t>
          </a:r>
          <a:r>
            <a:rPr lang="en-US" sz="1200" kern="1200" dirty="0"/>
            <a:t>: </a:t>
          </a:r>
        </a:p>
        <a:p>
          <a:pPr marL="0" lvl="0" indent="0" algn="ctr" defTabSz="533400">
            <a:lnSpc>
              <a:spcPct val="90000"/>
            </a:lnSpc>
            <a:spcBef>
              <a:spcPct val="0"/>
            </a:spcBef>
            <a:spcAft>
              <a:spcPct val="35000"/>
            </a:spcAft>
            <a:buNone/>
          </a:pPr>
          <a:r>
            <a:rPr lang="en-US" sz="1200" kern="1200" dirty="0"/>
            <a:t>15 NOV 2023</a:t>
          </a:r>
        </a:p>
      </dsp:txBody>
      <dsp:txXfrm>
        <a:off x="2339187" y="1221575"/>
        <a:ext cx="884429" cy="1469280"/>
      </dsp:txXfrm>
    </dsp:sp>
    <dsp:sp modelId="{EB5DDFFE-8FFD-4A1E-9369-88025EEA128F}">
      <dsp:nvSpPr>
        <dsp:cNvPr id="0" name=""/>
        <dsp:cNvSpPr/>
      </dsp:nvSpPr>
      <dsp:spPr>
        <a:xfrm>
          <a:off x="3434816" y="1173729"/>
          <a:ext cx="980121" cy="1564972"/>
        </a:xfrm>
        <a:prstGeom prst="roundRect">
          <a:avLst/>
        </a:prstGeom>
        <a:solidFill>
          <a:schemeClr val="accent5">
            <a:hueOff val="-3151433"/>
            <a:satOff val="-4383"/>
            <a:lumOff val="-16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Approved Applicants work w/ AMEDD Recruiter</a:t>
          </a:r>
          <a:r>
            <a:rPr lang="en-US" sz="1200" kern="1200" dirty="0"/>
            <a:t>:</a:t>
          </a:r>
        </a:p>
        <a:p>
          <a:pPr marL="0" lvl="0" indent="0" algn="ctr" defTabSz="533400">
            <a:lnSpc>
              <a:spcPct val="90000"/>
            </a:lnSpc>
            <a:spcBef>
              <a:spcPct val="0"/>
            </a:spcBef>
            <a:spcAft>
              <a:spcPct val="35000"/>
            </a:spcAft>
            <a:buNone/>
          </a:pPr>
          <a:r>
            <a:rPr lang="en-US" sz="1200" kern="1200" dirty="0"/>
            <a:t>DEC – FEB 2024</a:t>
          </a:r>
        </a:p>
      </dsp:txBody>
      <dsp:txXfrm>
        <a:off x="3482662" y="1221575"/>
        <a:ext cx="884429" cy="1469280"/>
      </dsp:txXfrm>
    </dsp:sp>
    <dsp:sp modelId="{87B26464-AFD9-404F-A1E4-4F3B286D4625}">
      <dsp:nvSpPr>
        <dsp:cNvPr id="0" name=""/>
        <dsp:cNvSpPr/>
      </dsp:nvSpPr>
      <dsp:spPr>
        <a:xfrm>
          <a:off x="4578291" y="1173729"/>
          <a:ext cx="980121" cy="1564972"/>
        </a:xfrm>
        <a:prstGeom prst="roundRect">
          <a:avLst/>
        </a:prstGeom>
        <a:solidFill>
          <a:schemeClr val="accent5">
            <a:hueOff val="-4201911"/>
            <a:satOff val="-5845"/>
            <a:lumOff val="-22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USAREC HSD Deadline:</a:t>
          </a:r>
        </a:p>
        <a:p>
          <a:pPr marL="0" lvl="0" indent="0" algn="ctr" defTabSz="533400">
            <a:lnSpc>
              <a:spcPct val="90000"/>
            </a:lnSpc>
            <a:spcBef>
              <a:spcPct val="0"/>
            </a:spcBef>
            <a:spcAft>
              <a:spcPct val="35000"/>
            </a:spcAft>
            <a:buNone/>
          </a:pPr>
          <a:r>
            <a:rPr lang="en-US" sz="1200" kern="1200" dirty="0"/>
            <a:t>8 FEB 2024</a:t>
          </a:r>
        </a:p>
      </dsp:txBody>
      <dsp:txXfrm>
        <a:off x="4626137" y="1221575"/>
        <a:ext cx="884429" cy="1469280"/>
      </dsp:txXfrm>
    </dsp:sp>
    <dsp:sp modelId="{2788B898-6E08-4A2F-80E0-EBB498148CD8}">
      <dsp:nvSpPr>
        <dsp:cNvPr id="0" name=""/>
        <dsp:cNvSpPr/>
      </dsp:nvSpPr>
      <dsp:spPr>
        <a:xfrm>
          <a:off x="5721766" y="1173729"/>
          <a:ext cx="980121" cy="1564972"/>
        </a:xfrm>
        <a:prstGeom prst="roundRect">
          <a:avLst/>
        </a:prstGeom>
        <a:solidFill>
          <a:schemeClr val="accent5">
            <a:hueOff val="-5252389"/>
            <a:satOff val="-7306"/>
            <a:lumOff val="-280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USAREC Selection Board</a:t>
          </a:r>
          <a:r>
            <a:rPr lang="en-US" sz="1200" kern="1200" dirty="0"/>
            <a:t>:</a:t>
          </a:r>
        </a:p>
        <a:p>
          <a:pPr marL="0" lvl="0" indent="0" algn="ctr" defTabSz="533400">
            <a:lnSpc>
              <a:spcPct val="90000"/>
            </a:lnSpc>
            <a:spcBef>
              <a:spcPct val="0"/>
            </a:spcBef>
            <a:spcAft>
              <a:spcPct val="35000"/>
            </a:spcAft>
            <a:buNone/>
          </a:pPr>
          <a:r>
            <a:rPr lang="en-US" sz="1200" kern="1200" dirty="0"/>
            <a:t>5–8 MAR 2024</a:t>
          </a:r>
        </a:p>
      </dsp:txBody>
      <dsp:txXfrm>
        <a:off x="5769612" y="1221575"/>
        <a:ext cx="884429" cy="1469280"/>
      </dsp:txXfrm>
    </dsp:sp>
    <dsp:sp modelId="{536BFB04-E955-49BD-B3A2-9F558694399E}">
      <dsp:nvSpPr>
        <dsp:cNvPr id="0" name=""/>
        <dsp:cNvSpPr/>
      </dsp:nvSpPr>
      <dsp:spPr>
        <a:xfrm>
          <a:off x="6865241" y="1173729"/>
          <a:ext cx="980121" cy="1564972"/>
        </a:xfrm>
        <a:prstGeom prst="roundRect">
          <a:avLst/>
        </a:prstGeom>
        <a:solidFill>
          <a:schemeClr val="accent5">
            <a:hueOff val="-6302867"/>
            <a:satOff val="-8767"/>
            <a:lumOff val="-33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Report To JBSA, TX</a:t>
          </a:r>
          <a:r>
            <a:rPr lang="en-US" sz="1200" kern="1200" dirty="0"/>
            <a:t>:</a:t>
          </a:r>
        </a:p>
        <a:p>
          <a:pPr marL="0" lvl="0" indent="0" algn="ctr" defTabSz="533400">
            <a:lnSpc>
              <a:spcPct val="90000"/>
            </a:lnSpc>
            <a:spcBef>
              <a:spcPct val="0"/>
            </a:spcBef>
            <a:spcAft>
              <a:spcPct val="35000"/>
            </a:spcAft>
            <a:buNone/>
          </a:pPr>
          <a:r>
            <a:rPr lang="en-US" sz="1200" kern="1200" dirty="0"/>
            <a:t>AUG – NOV 2024 </a:t>
          </a:r>
        </a:p>
      </dsp:txBody>
      <dsp:txXfrm>
        <a:off x="6913087" y="1221575"/>
        <a:ext cx="884429" cy="1469280"/>
      </dsp:txXfrm>
    </dsp:sp>
    <dsp:sp modelId="{335535F0-C11D-4244-9792-475317085745}">
      <dsp:nvSpPr>
        <dsp:cNvPr id="0" name=""/>
        <dsp:cNvSpPr/>
      </dsp:nvSpPr>
      <dsp:spPr>
        <a:xfrm>
          <a:off x="8008716" y="1173729"/>
          <a:ext cx="980121" cy="1564972"/>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Army-Baylor Program Starts:</a:t>
          </a:r>
        </a:p>
        <a:p>
          <a:pPr marL="0" lvl="0" indent="0" algn="ctr" defTabSz="533400">
            <a:lnSpc>
              <a:spcPct val="90000"/>
            </a:lnSpc>
            <a:spcBef>
              <a:spcPct val="0"/>
            </a:spcBef>
            <a:spcAft>
              <a:spcPct val="35000"/>
            </a:spcAft>
            <a:buNone/>
          </a:pPr>
          <a:r>
            <a:rPr lang="en-US" sz="1200" kern="1200" dirty="0"/>
            <a:t>JAN 2025 </a:t>
          </a:r>
        </a:p>
      </dsp:txBody>
      <dsp:txXfrm>
        <a:off x="8056562" y="1221575"/>
        <a:ext cx="884429" cy="146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19E35-0F78-4C6C-8858-90C0FA3D1A72}">
      <dsp:nvSpPr>
        <dsp:cNvPr id="0" name=""/>
        <dsp:cNvSpPr/>
      </dsp:nvSpPr>
      <dsp:spPr>
        <a:xfrm>
          <a:off x="633209" y="0"/>
          <a:ext cx="7176378" cy="274147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AC051-BEE3-4EF1-BAEA-775D46FA772D}">
      <dsp:nvSpPr>
        <dsp:cNvPr id="0" name=""/>
        <dsp:cNvSpPr/>
      </dsp:nvSpPr>
      <dsp:spPr>
        <a:xfrm>
          <a:off x="3807" y="822443"/>
          <a:ext cx="1106749"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Read MILPER Message &amp; Contact Local AMEDD Recruiter</a:t>
          </a:r>
        </a:p>
      </dsp:txBody>
      <dsp:txXfrm>
        <a:off x="57338" y="875974"/>
        <a:ext cx="999687" cy="989529"/>
      </dsp:txXfrm>
    </dsp:sp>
    <dsp:sp modelId="{F1E2AB1A-CC76-4634-B04C-764CBB58B147}">
      <dsp:nvSpPr>
        <dsp:cNvPr id="0" name=""/>
        <dsp:cNvSpPr/>
      </dsp:nvSpPr>
      <dsp:spPr>
        <a:xfrm>
          <a:off x="1270715" y="822443"/>
          <a:ext cx="1264959"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Application Window:</a:t>
          </a:r>
        </a:p>
        <a:p>
          <a:pPr marL="0" lvl="0" indent="0" algn="ctr" defTabSz="533400">
            <a:lnSpc>
              <a:spcPct val="90000"/>
            </a:lnSpc>
            <a:spcBef>
              <a:spcPct val="0"/>
            </a:spcBef>
            <a:spcAft>
              <a:spcPct val="35000"/>
            </a:spcAft>
            <a:buNone/>
          </a:pPr>
          <a:r>
            <a:rPr lang="en-US" sz="1200" b="0" kern="1200" dirty="0"/>
            <a:t>July - November</a:t>
          </a:r>
        </a:p>
      </dsp:txBody>
      <dsp:txXfrm>
        <a:off x="1324246" y="875974"/>
        <a:ext cx="1157897" cy="989529"/>
      </dsp:txXfrm>
    </dsp:sp>
    <dsp:sp modelId="{6851AA89-49B3-4F52-AF7C-9A73145803A1}">
      <dsp:nvSpPr>
        <dsp:cNvPr id="0" name=""/>
        <dsp:cNvSpPr/>
      </dsp:nvSpPr>
      <dsp:spPr>
        <a:xfrm>
          <a:off x="2695832" y="822443"/>
          <a:ext cx="1344074"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Application Deadline to USAREC:</a:t>
          </a:r>
        </a:p>
        <a:p>
          <a:pPr marL="0" lvl="0" indent="0" algn="ctr" defTabSz="533400">
            <a:lnSpc>
              <a:spcPct val="90000"/>
            </a:lnSpc>
            <a:spcBef>
              <a:spcPct val="0"/>
            </a:spcBef>
            <a:spcAft>
              <a:spcPct val="35000"/>
            </a:spcAft>
            <a:buNone/>
          </a:pPr>
          <a:r>
            <a:rPr lang="en-US" sz="1200" kern="1200" dirty="0"/>
            <a:t>December </a:t>
          </a:r>
        </a:p>
      </dsp:txBody>
      <dsp:txXfrm>
        <a:off x="2749363" y="875974"/>
        <a:ext cx="1237012" cy="989529"/>
      </dsp:txXfrm>
    </dsp:sp>
    <dsp:sp modelId="{2ECBB5FE-3432-4265-A2D4-754DEBAFD00F}">
      <dsp:nvSpPr>
        <dsp:cNvPr id="0" name=""/>
        <dsp:cNvSpPr/>
      </dsp:nvSpPr>
      <dsp:spPr>
        <a:xfrm>
          <a:off x="4193541" y="816565"/>
          <a:ext cx="1411109"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Board Convenes</a:t>
          </a:r>
          <a:endParaRPr lang="en-US" sz="1200" kern="1200" dirty="0"/>
        </a:p>
        <a:p>
          <a:pPr marL="0" lvl="0" indent="0" algn="ctr" defTabSz="533400">
            <a:lnSpc>
              <a:spcPct val="90000"/>
            </a:lnSpc>
            <a:spcBef>
              <a:spcPct val="0"/>
            </a:spcBef>
            <a:spcAft>
              <a:spcPct val="35000"/>
            </a:spcAft>
            <a:buNone/>
          </a:pPr>
          <a:r>
            <a:rPr lang="en-US" sz="1200" kern="1200" dirty="0"/>
            <a:t>January</a:t>
          </a:r>
        </a:p>
      </dsp:txBody>
      <dsp:txXfrm>
        <a:off x="4247072" y="870096"/>
        <a:ext cx="1304047" cy="989529"/>
      </dsp:txXfrm>
    </dsp:sp>
    <dsp:sp modelId="{FFB40EA1-E935-48CD-BB9C-EA5954A2C979}">
      <dsp:nvSpPr>
        <dsp:cNvPr id="0" name=""/>
        <dsp:cNvSpPr/>
      </dsp:nvSpPr>
      <dsp:spPr>
        <a:xfrm>
          <a:off x="5771331" y="822443"/>
          <a:ext cx="1228424"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Board Results are published </a:t>
          </a:r>
          <a:endParaRPr lang="en-US" sz="1200" kern="1200" dirty="0"/>
        </a:p>
        <a:p>
          <a:pPr marL="0" lvl="0" indent="0" algn="ctr" defTabSz="533400">
            <a:lnSpc>
              <a:spcPct val="90000"/>
            </a:lnSpc>
            <a:spcBef>
              <a:spcPct val="0"/>
            </a:spcBef>
            <a:spcAft>
              <a:spcPct val="35000"/>
            </a:spcAft>
            <a:buNone/>
          </a:pPr>
          <a:r>
            <a:rPr lang="en-US" sz="1200" kern="1200" dirty="0"/>
            <a:t>February</a:t>
          </a:r>
        </a:p>
      </dsp:txBody>
      <dsp:txXfrm>
        <a:off x="5824862" y="875974"/>
        <a:ext cx="1121362" cy="989529"/>
      </dsp:txXfrm>
    </dsp:sp>
    <dsp:sp modelId="{A56858EE-158E-4B8F-954D-69AC41AE4D56}">
      <dsp:nvSpPr>
        <dsp:cNvPr id="0" name=""/>
        <dsp:cNvSpPr/>
      </dsp:nvSpPr>
      <dsp:spPr>
        <a:xfrm>
          <a:off x="7159914" y="822443"/>
          <a:ext cx="1279076" cy="109659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Report to AMEDD DCC</a:t>
          </a:r>
          <a:r>
            <a:rPr lang="en-US" sz="1200" kern="1200" dirty="0"/>
            <a:t>:</a:t>
          </a:r>
        </a:p>
        <a:p>
          <a:pPr marL="0" lvl="0" indent="0" algn="ctr" defTabSz="533400">
            <a:lnSpc>
              <a:spcPct val="90000"/>
            </a:lnSpc>
            <a:spcBef>
              <a:spcPct val="0"/>
            </a:spcBef>
            <a:spcAft>
              <a:spcPct val="35000"/>
            </a:spcAft>
            <a:buNone/>
          </a:pPr>
          <a:r>
            <a:rPr lang="en-US" sz="1200" kern="1200" dirty="0"/>
            <a:t>July </a:t>
          </a:r>
        </a:p>
        <a:p>
          <a:pPr marL="0" lvl="0" indent="0" algn="ctr" defTabSz="533400">
            <a:lnSpc>
              <a:spcPct val="90000"/>
            </a:lnSpc>
            <a:spcBef>
              <a:spcPct val="0"/>
            </a:spcBef>
            <a:spcAft>
              <a:spcPct val="35000"/>
            </a:spcAft>
            <a:buNone/>
          </a:pPr>
          <a:r>
            <a:rPr lang="en-US" sz="1200" kern="1200" dirty="0"/>
            <a:t>(Ft. Sill, OK)</a:t>
          </a:r>
        </a:p>
      </dsp:txBody>
      <dsp:txXfrm>
        <a:off x="7213445" y="875974"/>
        <a:ext cx="1172014" cy="989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C2AC3-A2F0-4C42-984E-A8CDE0CBDE3E}">
      <dsp:nvSpPr>
        <dsp:cNvPr id="0" name=""/>
        <dsp:cNvSpPr/>
      </dsp:nvSpPr>
      <dsp:spPr>
        <a:xfrm>
          <a:off x="541086" y="293662"/>
          <a:ext cx="1233131" cy="38535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1013"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Report to JBSA, TX</a:t>
          </a:r>
        </a:p>
        <a:p>
          <a:pPr marL="0" lvl="0" indent="0" algn="ctr" defTabSz="266700">
            <a:lnSpc>
              <a:spcPct val="90000"/>
            </a:lnSpc>
            <a:spcBef>
              <a:spcPct val="0"/>
            </a:spcBef>
            <a:spcAft>
              <a:spcPct val="35000"/>
            </a:spcAft>
            <a:buNone/>
          </a:pPr>
          <a:r>
            <a:rPr lang="en-US" sz="600" b="1" kern="1200" dirty="0"/>
            <a:t>- o/a August </a:t>
          </a:r>
        </a:p>
      </dsp:txBody>
      <dsp:txXfrm>
        <a:off x="541086" y="293662"/>
        <a:ext cx="1233131" cy="385353"/>
      </dsp:txXfrm>
    </dsp:sp>
    <dsp:sp modelId="{CFE60080-C399-46DB-BA30-F84BBDEB0EE6}">
      <dsp:nvSpPr>
        <dsp:cNvPr id="0" name=""/>
        <dsp:cNvSpPr/>
      </dsp:nvSpPr>
      <dsp:spPr>
        <a:xfrm>
          <a:off x="489706" y="238000"/>
          <a:ext cx="269747" cy="404621"/>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753457-B78A-4072-A751-4EAB53553993}">
      <dsp:nvSpPr>
        <dsp:cNvPr id="0" name=""/>
        <dsp:cNvSpPr/>
      </dsp:nvSpPr>
      <dsp:spPr>
        <a:xfrm>
          <a:off x="541086" y="778779"/>
          <a:ext cx="1233131" cy="38535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1013"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AMEDD BOLC:</a:t>
          </a:r>
        </a:p>
        <a:p>
          <a:pPr marL="0" lvl="0" indent="0" algn="ctr" defTabSz="266700">
            <a:lnSpc>
              <a:spcPct val="90000"/>
            </a:lnSpc>
            <a:spcBef>
              <a:spcPct val="0"/>
            </a:spcBef>
            <a:spcAft>
              <a:spcPct val="35000"/>
            </a:spcAft>
            <a:buNone/>
          </a:pPr>
          <a:r>
            <a:rPr lang="en-US" sz="600" b="1" kern="1200" dirty="0"/>
            <a:t>- O/A August </a:t>
          </a:r>
        </a:p>
      </dsp:txBody>
      <dsp:txXfrm>
        <a:off x="541086" y="778779"/>
        <a:ext cx="1233131" cy="385353"/>
      </dsp:txXfrm>
    </dsp:sp>
    <dsp:sp modelId="{A42DAA40-8F77-448A-B863-F8EB970A987A}">
      <dsp:nvSpPr>
        <dsp:cNvPr id="0" name=""/>
        <dsp:cNvSpPr/>
      </dsp:nvSpPr>
      <dsp:spPr>
        <a:xfrm>
          <a:off x="489706" y="723117"/>
          <a:ext cx="269747" cy="404621"/>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F5144-E6FD-4899-8F70-87931F416EC2}">
      <dsp:nvSpPr>
        <dsp:cNvPr id="0" name=""/>
        <dsp:cNvSpPr/>
      </dsp:nvSpPr>
      <dsp:spPr>
        <a:xfrm>
          <a:off x="541086" y="1263897"/>
          <a:ext cx="1233131" cy="38535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1013"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MSW Start Date: </a:t>
          </a:r>
        </a:p>
        <a:p>
          <a:pPr marL="0" lvl="0" indent="0" algn="ctr" defTabSz="266700">
            <a:lnSpc>
              <a:spcPct val="90000"/>
            </a:lnSpc>
            <a:spcBef>
              <a:spcPct val="0"/>
            </a:spcBef>
            <a:spcAft>
              <a:spcPct val="35000"/>
            </a:spcAft>
            <a:buNone/>
          </a:pPr>
          <a:r>
            <a:rPr lang="en-US" sz="600" b="1" kern="1200" dirty="0"/>
            <a:t>- o/a January</a:t>
          </a:r>
        </a:p>
      </dsp:txBody>
      <dsp:txXfrm>
        <a:off x="541086" y="1263897"/>
        <a:ext cx="1233131" cy="385353"/>
      </dsp:txXfrm>
    </dsp:sp>
    <dsp:sp modelId="{0F185E18-58EB-4778-AC12-5FDF1A71AB1E}">
      <dsp:nvSpPr>
        <dsp:cNvPr id="0" name=""/>
        <dsp:cNvSpPr/>
      </dsp:nvSpPr>
      <dsp:spPr>
        <a:xfrm>
          <a:off x="489706" y="1208235"/>
          <a:ext cx="269747" cy="404621"/>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7D620-CC70-400D-926C-8425A8FB348A}">
      <dsp:nvSpPr>
        <dsp:cNvPr id="0" name=""/>
        <dsp:cNvSpPr/>
      </dsp:nvSpPr>
      <dsp:spPr>
        <a:xfrm>
          <a:off x="541086" y="1749014"/>
          <a:ext cx="1233131" cy="38535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1013"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Academic/Phase I:</a:t>
          </a:r>
        </a:p>
        <a:p>
          <a:pPr marL="0" lvl="0" indent="0" algn="ctr" defTabSz="266700">
            <a:lnSpc>
              <a:spcPct val="90000"/>
            </a:lnSpc>
            <a:spcBef>
              <a:spcPct val="0"/>
            </a:spcBef>
            <a:spcAft>
              <a:spcPct val="35000"/>
            </a:spcAft>
            <a:buNone/>
          </a:pPr>
          <a:r>
            <a:rPr lang="en-US" sz="600" b="1" kern="1200" dirty="0"/>
            <a:t>14 Months </a:t>
          </a:r>
        </a:p>
        <a:p>
          <a:pPr marL="0" lvl="0" indent="0" algn="ctr" defTabSz="266700">
            <a:lnSpc>
              <a:spcPct val="90000"/>
            </a:lnSpc>
            <a:spcBef>
              <a:spcPct val="0"/>
            </a:spcBef>
            <a:spcAft>
              <a:spcPct val="35000"/>
            </a:spcAft>
            <a:buNone/>
          </a:pPr>
          <a:endParaRPr lang="en-US" sz="600" b="1" kern="1200" dirty="0"/>
        </a:p>
      </dsp:txBody>
      <dsp:txXfrm>
        <a:off x="541086" y="1749014"/>
        <a:ext cx="1233131" cy="385353"/>
      </dsp:txXfrm>
    </dsp:sp>
    <dsp:sp modelId="{2C73C556-5ED1-46C2-8731-A7AA4288B48D}">
      <dsp:nvSpPr>
        <dsp:cNvPr id="0" name=""/>
        <dsp:cNvSpPr/>
      </dsp:nvSpPr>
      <dsp:spPr>
        <a:xfrm>
          <a:off x="489706" y="1693352"/>
          <a:ext cx="269747" cy="404621"/>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CE026-8E86-48A5-B86A-AAEF827E07E4}">
      <dsp:nvSpPr>
        <dsp:cNvPr id="0" name=""/>
        <dsp:cNvSpPr/>
      </dsp:nvSpPr>
      <dsp:spPr>
        <a:xfrm>
          <a:off x="541086" y="2234132"/>
          <a:ext cx="1233131" cy="38535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1013" tIns="22860" rIns="22860" bIns="22860" numCol="1" spcCol="1270" anchor="ctr" anchorCtr="0">
          <a:noAutofit/>
        </a:bodyPr>
        <a:lstStyle/>
        <a:p>
          <a:pPr marL="0" lvl="0" indent="0" algn="ctr" defTabSz="266700">
            <a:lnSpc>
              <a:spcPct val="90000"/>
            </a:lnSpc>
            <a:spcBef>
              <a:spcPct val="0"/>
            </a:spcBef>
            <a:spcAft>
              <a:spcPct val="35000"/>
            </a:spcAft>
            <a:buNone/>
          </a:pPr>
          <a:r>
            <a:rPr lang="en-US" sz="600" b="1" kern="1200" dirty="0"/>
            <a:t>Academic/Phase II:</a:t>
          </a:r>
        </a:p>
        <a:p>
          <a:pPr marL="0" lvl="0" indent="0" algn="ctr" defTabSz="266700">
            <a:lnSpc>
              <a:spcPct val="90000"/>
            </a:lnSpc>
            <a:spcBef>
              <a:spcPct val="0"/>
            </a:spcBef>
            <a:spcAft>
              <a:spcPct val="35000"/>
            </a:spcAft>
            <a:buNone/>
          </a:pPr>
          <a:r>
            <a:rPr lang="en-US" sz="600" b="1" kern="1200" dirty="0"/>
            <a:t>26 Months at an Army Medical Treatment Facility</a:t>
          </a:r>
        </a:p>
      </dsp:txBody>
      <dsp:txXfrm>
        <a:off x="541086" y="2234132"/>
        <a:ext cx="1233131" cy="385353"/>
      </dsp:txXfrm>
    </dsp:sp>
    <dsp:sp modelId="{58B7EE84-949A-43A1-86FD-619D9AB40002}">
      <dsp:nvSpPr>
        <dsp:cNvPr id="0" name=""/>
        <dsp:cNvSpPr/>
      </dsp:nvSpPr>
      <dsp:spPr>
        <a:xfrm>
          <a:off x="489706" y="2178469"/>
          <a:ext cx="269747" cy="404621"/>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CD4920-5209-4D85-ABD0-490FDB61A23D}" type="datetimeFigureOut">
              <a:rPr lang="en-US" smtClean="0"/>
              <a:t>7/8/2024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3A78FE-CF5F-4DBE-825E-03CE99972767}" type="slidenum">
              <a:rPr lang="en-US" smtClean="0"/>
              <a:t>‹#›</a:t>
            </a:fld>
            <a:endParaRPr lang="en-US"/>
          </a:p>
        </p:txBody>
      </p:sp>
    </p:spTree>
    <p:extLst>
      <p:ext uri="{BB962C8B-B14F-4D97-AF65-F5344CB8AC3E}">
        <p14:creationId xmlns:p14="http://schemas.microsoft.com/office/powerpoint/2010/main" val="362993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C94CD653-A792-4579-A277-0BF4F89FC0A0}" type="slidenum">
              <a:rPr lang="en-US">
                <a:solidFill>
                  <a:prstClr val="black"/>
                </a:solidFill>
                <a:latin typeface="Calibri"/>
              </a:rPr>
              <a:pPr defTabSz="933237">
                <a:defRPr/>
              </a:pPr>
              <a:t>1</a:t>
            </a:fld>
            <a:endParaRPr lang="en-US" dirty="0">
              <a:solidFill>
                <a:prstClr val="black"/>
              </a:solidFill>
              <a:latin typeface="Calibri"/>
            </a:endParaRPr>
          </a:p>
        </p:txBody>
      </p:sp>
    </p:spTree>
    <p:extLst>
      <p:ext uri="{BB962C8B-B14F-4D97-AF65-F5344CB8AC3E}">
        <p14:creationId xmlns:p14="http://schemas.microsoft.com/office/powerpoint/2010/main" val="52598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Calibri" panose="020F0502020204030204" pitchFamily="34" charset="0"/>
              </a:rPr>
              <a:t>effective 22 SEP 2023</a:t>
            </a:r>
            <a:endParaRPr lang="en-US" dirty="0"/>
          </a:p>
        </p:txBody>
      </p:sp>
      <p:sp>
        <p:nvSpPr>
          <p:cNvPr id="4" name="Slide Number Placeholder 3"/>
          <p:cNvSpPr>
            <a:spLocks noGrp="1"/>
          </p:cNvSpPr>
          <p:nvPr>
            <p:ph type="sldNum" sz="quarter" idx="5"/>
          </p:nvPr>
        </p:nvSpPr>
        <p:spPr/>
        <p:txBody>
          <a:bodyPr/>
          <a:lstStyle/>
          <a:p>
            <a:fld id="{1A3A78FE-CF5F-4DBE-825E-03CE99972767}" type="slidenum">
              <a:rPr lang="en-US" smtClean="0"/>
              <a:t>37</a:t>
            </a:fld>
            <a:endParaRPr lang="en-US"/>
          </a:p>
        </p:txBody>
      </p:sp>
    </p:spTree>
    <p:extLst>
      <p:ext uri="{BB962C8B-B14F-4D97-AF65-F5344CB8AC3E}">
        <p14:creationId xmlns:p14="http://schemas.microsoft.com/office/powerpoint/2010/main" val="134234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Army Field Manual 7-22, </a:t>
            </a:r>
            <a:r>
              <a:rPr lang="en-US" sz="1200" b="0" i="0" dirty="0"/>
              <a:t>along with the H2F Operating Concept, provides the framework for H2F. H2F focuses on </a:t>
            </a:r>
            <a:r>
              <a:rPr lang="en-US" sz="1200" b="0" dirty="0"/>
              <a:t>five physical and non-physical domains to achieve the Army’s readiness goals and are based on the principles of optimization, individualization, and immersion. These domains are physical readiness, nutritional readiness, mental readiness, spiritual readiness, and sleep readiness. The goal is to improve each Soldier’s physical lethality and mental toughness through the linking of the five H2F domains across the physical and non-physical aspects of health and fitness. </a:t>
            </a:r>
            <a:endParaRPr lang="en-US" dirty="0"/>
          </a:p>
          <a:p>
            <a:endParaRPr lang="en-US" dirty="0"/>
          </a:p>
        </p:txBody>
      </p:sp>
      <p:sp>
        <p:nvSpPr>
          <p:cNvPr id="4" name="Slide Number Placeholder 3"/>
          <p:cNvSpPr>
            <a:spLocks noGrp="1"/>
          </p:cNvSpPr>
          <p:nvPr>
            <p:ph type="sldNum" sz="quarter" idx="5"/>
          </p:nvPr>
        </p:nvSpPr>
        <p:spPr/>
        <p:txBody>
          <a:bodyPr/>
          <a:lstStyle/>
          <a:p>
            <a:fld id="{1A3A78FE-CF5F-4DBE-825E-03CE99972767}" type="slidenum">
              <a:rPr lang="en-US" smtClean="0"/>
              <a:t>38</a:t>
            </a:fld>
            <a:endParaRPr lang="en-US"/>
          </a:p>
        </p:txBody>
      </p:sp>
    </p:spTree>
    <p:extLst>
      <p:ext uri="{BB962C8B-B14F-4D97-AF65-F5344CB8AC3E}">
        <p14:creationId xmlns:p14="http://schemas.microsoft.com/office/powerpoint/2010/main" val="212853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DPT Website: https://military.robbins.baylor.edu/entry-level-otd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Program Email: armybaylorOTD@baylor.edu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OTD Website: www.baylor.edu/graduate/pt</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Program Email: armybaylordpt@baylor.edu</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MPN Website: www.baylor.edu/graduate/nutrition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Program Email: medcoempn@army.mil</a:t>
            </a:r>
            <a:endParaRPr lang="en-US" dirty="0"/>
          </a:p>
        </p:txBody>
      </p:sp>
      <p:sp>
        <p:nvSpPr>
          <p:cNvPr id="4" name="Slide Number Placeholder 3"/>
          <p:cNvSpPr>
            <a:spLocks noGrp="1"/>
          </p:cNvSpPr>
          <p:nvPr>
            <p:ph type="sldNum" sz="quarter" idx="5"/>
          </p:nvPr>
        </p:nvSpPr>
        <p:spPr/>
        <p:txBody>
          <a:bodyPr/>
          <a:lstStyle/>
          <a:p>
            <a:fld id="{C94CD653-A792-4579-A277-0BF4F89FC0A0}" type="slidenum">
              <a:rPr lang="en-US" smtClean="0"/>
              <a:t>40</a:t>
            </a:fld>
            <a:endParaRPr lang="en-US" dirty="0"/>
          </a:p>
        </p:txBody>
      </p:sp>
    </p:spTree>
    <p:extLst>
      <p:ext uri="{BB962C8B-B14F-4D97-AF65-F5344CB8AC3E}">
        <p14:creationId xmlns:p14="http://schemas.microsoft.com/office/powerpoint/2010/main" val="29770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sz="1000" dirty="0">
                <a:solidFill>
                  <a:srgbClr val="000000"/>
                </a:solidFill>
                <a:effectLst/>
                <a:latin typeface="Arial" panose="020B0604020202020204" pitchFamily="34" charset="0"/>
                <a:ea typeface="Times New Roman" panose="02020603050405020304" pitchFamily="18" charset="0"/>
              </a:rPr>
              <a:t>O/A August 2024:  Non-prior service (NPS) and currently serving enlisted soldiers requiring both AMEDD DCC and BOLC report to JBSA, TX to in-process prior to report for DCC at Fort Sill, OK.</a:t>
            </a:r>
            <a:br>
              <a:rPr lang="en-US" sz="1000" dirty="0">
                <a:solidFill>
                  <a:srgbClr val="000000"/>
                </a:solidFill>
                <a:effectLst/>
                <a:latin typeface="Arial" panose="020B0604020202020204" pitchFamily="34" charset="0"/>
                <a:ea typeface="Times New Roman" panose="02020603050405020304" pitchFamily="18" charset="0"/>
              </a:rPr>
            </a:br>
            <a:br>
              <a:rPr lang="en-US" sz="1000" dirty="0">
                <a:solidFill>
                  <a:srgbClr val="000000"/>
                </a:solidFill>
                <a:effectLst/>
                <a:latin typeface="Arial" panose="020B0604020202020204" pitchFamily="34" charset="0"/>
                <a:ea typeface="Times New Roman" panose="02020603050405020304" pitchFamily="18" charset="0"/>
              </a:rPr>
            </a:br>
            <a:r>
              <a:rPr lang="en-US" sz="1000" dirty="0">
                <a:solidFill>
                  <a:srgbClr val="000000"/>
                </a:solidFill>
                <a:effectLst/>
                <a:latin typeface="Arial" panose="020B0604020202020204" pitchFamily="34" charset="0"/>
                <a:ea typeface="Times New Roman" panose="02020603050405020304" pitchFamily="18" charset="0"/>
              </a:rPr>
              <a:t>O/A September 2024:  Currently serving enlisted soldiers or officers exempt from AMEDD DCC requiring only BOLC report to JBSA, TX to in-process prior to report for BOLC.</a:t>
            </a:r>
            <a:br>
              <a:rPr lang="en-US" sz="1000" dirty="0">
                <a:solidFill>
                  <a:srgbClr val="000000"/>
                </a:solidFill>
                <a:effectLst/>
                <a:latin typeface="Arial" panose="020B0604020202020204" pitchFamily="34" charset="0"/>
                <a:ea typeface="Times New Roman" panose="02020603050405020304" pitchFamily="18" charset="0"/>
              </a:rPr>
            </a:br>
            <a:br>
              <a:rPr lang="en-US" sz="1000" dirty="0">
                <a:solidFill>
                  <a:srgbClr val="000000"/>
                </a:solidFill>
                <a:effectLst/>
                <a:latin typeface="Arial" panose="020B0604020202020204" pitchFamily="34" charset="0"/>
                <a:ea typeface="Times New Roman" panose="02020603050405020304" pitchFamily="18" charset="0"/>
              </a:rPr>
            </a:br>
            <a:r>
              <a:rPr lang="en-US" sz="1000" dirty="0">
                <a:solidFill>
                  <a:srgbClr val="000000"/>
                </a:solidFill>
                <a:effectLst/>
                <a:latin typeface="Arial" panose="020B0604020202020204" pitchFamily="34" charset="0"/>
                <a:ea typeface="Times New Roman" panose="02020603050405020304" pitchFamily="18" charset="0"/>
              </a:rPr>
              <a:t>O/A 01 November 2024:  Currently serving officers exempt from both AMEDD DCC and BOLC report directly to JBSA, TX as specified on PCS orders.</a:t>
            </a:r>
            <a:endParaRPr lang="en-US" sz="1000" i="1" dirty="0">
              <a:solidFill>
                <a:prstClr val="black"/>
              </a:solidFill>
              <a:latin typeface=" Arial"/>
            </a:endParaRPr>
          </a:p>
          <a:p>
            <a:endParaRPr lang="en-US" sz="1000" dirty="0"/>
          </a:p>
        </p:txBody>
      </p:sp>
      <p:sp>
        <p:nvSpPr>
          <p:cNvPr id="4" name="Slide Number Placeholder 3"/>
          <p:cNvSpPr>
            <a:spLocks noGrp="1"/>
          </p:cNvSpPr>
          <p:nvPr>
            <p:ph type="sldNum" sz="quarter" idx="5"/>
          </p:nvPr>
        </p:nvSpPr>
        <p:spPr/>
        <p:txBody>
          <a:bodyPr/>
          <a:lstStyle/>
          <a:p>
            <a:fld id="{1A3A78FE-CF5F-4DBE-825E-03CE99972767}" type="slidenum">
              <a:rPr lang="en-US" smtClean="0"/>
              <a:t>41</a:t>
            </a:fld>
            <a:endParaRPr lang="en-US"/>
          </a:p>
        </p:txBody>
      </p:sp>
    </p:spTree>
    <p:extLst>
      <p:ext uri="{BB962C8B-B14F-4D97-AF65-F5344CB8AC3E}">
        <p14:creationId xmlns:p14="http://schemas.microsoft.com/office/powerpoint/2010/main" val="381079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887472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93939"/>
                </a:solidFill>
                <a:effectLst/>
                <a:latin typeface="SourceSansPro-Regular"/>
              </a:rPr>
              <a:t>The Enlisted to Medical Degree Preparatory Program (EMDP2) program is a two-year, full-time education program for enlisted members of the military. It is intended for motivated service members who show academic promise and whose experiences and goals align with the mission of their military services and the F. Edward Hebert School of Medicine. Selectees are assigned to USU (requires a permanent change of station to Bethesda, MD) and placed in a supportive academic setting for a two-year period.</a:t>
            </a:r>
          </a:p>
          <a:p>
            <a:pPr algn="l"/>
            <a:r>
              <a:rPr lang="en-US" b="0" i="0" dirty="0">
                <a:solidFill>
                  <a:srgbClr val="393939"/>
                </a:solidFill>
                <a:effectLst/>
                <a:latin typeface="SourceSansPro-Regular"/>
              </a:rPr>
              <a:t>EMDP2 includes premedical coursework, Medical College Admissions Test (MCAT) preparation, clinical experience, mentoring, and pre-health advising. George Mason University provides the coursework, MCAT preparation courses, and pre-health advising on a contract basis. These services are provided at Mason’s Science and Technology Campus (Manassas) in an exclusive cohort structure. USU coordinates the remaining elements, including the clinical component, which is completed at Fort Belvoir Community Hospital, Walter Reed National Military Medical Center, and Malcolm Grow Medical Center at Andrews Air Force Base. </a:t>
            </a:r>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65610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1F20"/>
                </a:solidFill>
                <a:effectLst/>
                <a:latin typeface="gi"/>
              </a:rPr>
              <a:t>The Health Professions Scholarship Program (HPSP) is one of the most comprehensive scholarships available in the health care field, covering your full tuition for an advanced medical degree while also providing you with a monthly stipend.</a:t>
            </a:r>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057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6CA2F-763A-4F87-865D-CBB8DDB556AD}" type="slidenum">
              <a:rPr lang="en-US" smtClean="0"/>
              <a:pPr/>
              <a:t>45</a:t>
            </a:fld>
            <a:endParaRPr lang="en-US" dirty="0"/>
          </a:p>
        </p:txBody>
      </p:sp>
    </p:spTree>
    <p:extLst>
      <p:ext uri="{BB962C8B-B14F-4D97-AF65-F5344CB8AC3E}">
        <p14:creationId xmlns:p14="http://schemas.microsoft.com/office/powerpoint/2010/main" val="717089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57859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 Arial"/>
                <a:cs typeface="Times New Roman" panose="02020603050405020304" pitchFamily="18" charset="0"/>
              </a:rPr>
              <a:t>Purpose</a:t>
            </a:r>
            <a:r>
              <a:rPr lang="en-US" altLang="en-US" sz="1200" dirty="0">
                <a:latin typeface=" Arial"/>
                <a:cs typeface="Times New Roman" panose="02020603050405020304" pitchFamily="18" charset="0"/>
              </a:rPr>
              <a:t>: Educate Soldiers and Leaders on the educational opportunities offered by the AMEDD.</a:t>
            </a:r>
            <a:endParaRPr lang="en-US" altLang="en-US" sz="1050" dirty="0">
              <a:latin typeface=" Aria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FD68CC-B87A-4687-A6F4-92D2D2ACDAEC}" type="slidenum">
              <a:rPr lang="en-US" smtClean="0"/>
              <a:t>2</a:t>
            </a:fld>
            <a:endParaRPr lang="en-US"/>
          </a:p>
        </p:txBody>
      </p:sp>
    </p:spTree>
    <p:extLst>
      <p:ext uri="{BB962C8B-B14F-4D97-AF65-F5344CB8AC3E}">
        <p14:creationId xmlns:p14="http://schemas.microsoft.com/office/powerpoint/2010/main" val="324003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010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1188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D68CC-B87A-4687-A6F4-92D2D2ACDAEC}" type="slidenum">
              <a:rPr lang="en-US" smtClean="0"/>
              <a:t>6</a:t>
            </a:fld>
            <a:endParaRPr lang="en-US"/>
          </a:p>
        </p:txBody>
      </p:sp>
    </p:spTree>
    <p:extLst>
      <p:ext uri="{BB962C8B-B14F-4D97-AF65-F5344CB8AC3E}">
        <p14:creationId xmlns:p14="http://schemas.microsoft.com/office/powerpoint/2010/main" val="55980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1848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waivers for program</a:t>
            </a:r>
            <a:r>
              <a:rPr lang="en-US" baseline="0" dirty="0"/>
              <a:t> eligibility   </a:t>
            </a:r>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32</a:t>
            </a:fld>
            <a:endParaRPr lang="en-US"/>
          </a:p>
        </p:txBody>
      </p:sp>
    </p:spTree>
    <p:extLst>
      <p:ext uri="{BB962C8B-B14F-4D97-AF65-F5344CB8AC3E}">
        <p14:creationId xmlns:p14="http://schemas.microsoft.com/office/powerpoint/2010/main" val="56502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4EB3-712C-F59D-A381-B51929888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BC417-DEC3-9E18-12BD-66C6D19BF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E2E97-2B38-2B62-CC64-FCC07CA91F14}"/>
              </a:ext>
            </a:extLst>
          </p:cNvPr>
          <p:cNvSpPr>
            <a:spLocks noGrp="1"/>
          </p:cNvSpPr>
          <p:nvPr>
            <p:ph type="body" idx="1"/>
          </p:nvPr>
        </p:nvSpPr>
        <p:spPr/>
        <p:txBody>
          <a:bodyPr/>
          <a:lstStyle/>
          <a:p>
            <a:r>
              <a:rPr lang="en-US" dirty="0"/>
              <a:t>No waivers for program</a:t>
            </a:r>
            <a:r>
              <a:rPr lang="en-US" baseline="0" dirty="0"/>
              <a:t> eligibility   </a:t>
            </a:r>
            <a:endParaRPr lang="en-US" dirty="0"/>
          </a:p>
        </p:txBody>
      </p:sp>
      <p:sp>
        <p:nvSpPr>
          <p:cNvPr id="4" name="Slide Number Placeholder 3">
            <a:extLst>
              <a:ext uri="{FF2B5EF4-FFF2-40B4-BE49-F238E27FC236}">
                <a16:creationId xmlns:a16="http://schemas.microsoft.com/office/drawing/2014/main" id="{51A9B714-14CF-00D9-32D5-5E6A1F988DD0}"/>
              </a:ext>
            </a:extLst>
          </p:cNvPr>
          <p:cNvSpPr>
            <a:spLocks noGrp="1"/>
          </p:cNvSpPr>
          <p:nvPr>
            <p:ph type="sldNum" sz="quarter" idx="10"/>
          </p:nvPr>
        </p:nvSpPr>
        <p:spPr/>
        <p:txBody>
          <a:bodyPr/>
          <a:lstStyle/>
          <a:p>
            <a:fld id="{EAFD68CC-B87A-4687-A6F4-92D2D2ACDAEC}" type="slidenum">
              <a:rPr lang="en-US" smtClean="0"/>
              <a:t>33</a:t>
            </a:fld>
            <a:endParaRPr lang="en-US"/>
          </a:p>
        </p:txBody>
      </p:sp>
    </p:spTree>
    <p:extLst>
      <p:ext uri="{BB962C8B-B14F-4D97-AF65-F5344CB8AC3E}">
        <p14:creationId xmlns:p14="http://schemas.microsoft.com/office/powerpoint/2010/main" val="385685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473B-B2D3-F3F4-C492-CB3991E07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96068-F801-FD2D-2411-EF703149A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FA2EF-9D59-BE3D-1134-AA1E728462BB}"/>
              </a:ext>
            </a:extLst>
          </p:cNvPr>
          <p:cNvSpPr>
            <a:spLocks noGrp="1"/>
          </p:cNvSpPr>
          <p:nvPr>
            <p:ph type="body" idx="1"/>
          </p:nvPr>
        </p:nvSpPr>
        <p:spPr/>
        <p:txBody>
          <a:bodyPr/>
          <a:lstStyle/>
          <a:p>
            <a:r>
              <a:rPr lang="en-US" dirty="0"/>
              <a:t>No waivers for program</a:t>
            </a:r>
            <a:r>
              <a:rPr lang="en-US" baseline="0" dirty="0"/>
              <a:t> eligibility   </a:t>
            </a:r>
            <a:endParaRPr lang="en-US" dirty="0"/>
          </a:p>
        </p:txBody>
      </p:sp>
      <p:sp>
        <p:nvSpPr>
          <p:cNvPr id="4" name="Slide Number Placeholder 3">
            <a:extLst>
              <a:ext uri="{FF2B5EF4-FFF2-40B4-BE49-F238E27FC236}">
                <a16:creationId xmlns:a16="http://schemas.microsoft.com/office/drawing/2014/main" id="{2A14545C-76C8-9AD9-E581-1EE6E0314A21}"/>
              </a:ext>
            </a:extLst>
          </p:cNvPr>
          <p:cNvSpPr>
            <a:spLocks noGrp="1"/>
          </p:cNvSpPr>
          <p:nvPr>
            <p:ph type="sldNum" sz="quarter" idx="10"/>
          </p:nvPr>
        </p:nvSpPr>
        <p:spPr/>
        <p:txBody>
          <a:bodyPr/>
          <a:lstStyle/>
          <a:p>
            <a:fld id="{EAFD68CC-B87A-4687-A6F4-92D2D2ACDAEC}" type="slidenum">
              <a:rPr lang="en-US" smtClean="0"/>
              <a:t>34</a:t>
            </a:fld>
            <a:endParaRPr lang="en-US"/>
          </a:p>
        </p:txBody>
      </p:sp>
    </p:spTree>
    <p:extLst>
      <p:ext uri="{BB962C8B-B14F-4D97-AF65-F5344CB8AC3E}">
        <p14:creationId xmlns:p14="http://schemas.microsoft.com/office/powerpoint/2010/main" val="402984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1A657A-E16F-4A78-91A9-DDA8C4C4C155}"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18288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17563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376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98E5E-F20B-3349-86E2-A5BFC439D87C}"/>
              </a:ext>
            </a:extLst>
          </p:cNvPr>
          <p:cNvSpPr/>
          <p:nvPr userDrawn="1"/>
        </p:nvSpPr>
        <p:spPr>
          <a:xfrm>
            <a:off x="0" y="-8626"/>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24C6F38-B754-FF46-84E7-D60A8EF3386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672" y="85912"/>
            <a:ext cx="865097" cy="790120"/>
          </a:xfrm>
          <a:prstGeom prst="rect">
            <a:avLst/>
          </a:prstGeom>
        </p:spPr>
      </p:pic>
      <p:sp>
        <p:nvSpPr>
          <p:cNvPr id="25" name="Rectangle 2">
            <a:extLst>
              <a:ext uri="{FF2B5EF4-FFF2-40B4-BE49-F238E27FC236}">
                <a16:creationId xmlns:a16="http://schemas.microsoft.com/office/drawing/2014/main" id="{A850BDD8-29A3-4F46-AD1A-888BD29360DB}"/>
              </a:ext>
            </a:extLst>
          </p:cNvPr>
          <p:cNvSpPr txBox="1">
            <a:spLocks noChangeArrowheads="1"/>
          </p:cNvSpPr>
          <p:nvPr userDrawn="1"/>
        </p:nvSpPr>
        <p:spPr>
          <a:xfrm>
            <a:off x="17242" y="168361"/>
            <a:ext cx="9144000" cy="457200"/>
          </a:xfrm>
          <a:prstGeom prst="rect">
            <a:avLst/>
          </a:prstGeom>
        </p:spPr>
        <p:txBody>
          <a:bodyPr>
            <a:norm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all"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United States ARMY Recruiting Command</a:t>
            </a:r>
          </a:p>
        </p:txBody>
      </p:sp>
      <p:pic>
        <p:nvPicPr>
          <p:cNvPr id="4" name="Content Placeholder 4">
            <a:extLst>
              <a:ext uri="{FF2B5EF4-FFF2-40B4-BE49-F238E27FC236}">
                <a16:creationId xmlns:a16="http://schemas.microsoft.com/office/drawing/2014/main" id="{2EE92529-9A28-8B53-92DC-3369D2AA23E0}"/>
              </a:ext>
            </a:extLst>
          </p:cNvPr>
          <p:cNvPicPr>
            <a:picLocks noChangeAspect="1"/>
          </p:cNvPicPr>
          <p:nvPr userDrawn="1"/>
        </p:nvPicPr>
        <p:blipFill rotWithShape="1">
          <a:blip r:embed="rId3"/>
          <a:srcRect t="5669"/>
          <a:stretch/>
        </p:blipFill>
        <p:spPr>
          <a:xfrm>
            <a:off x="2921828" y="4803073"/>
            <a:ext cx="3458645" cy="1833220"/>
          </a:xfrm>
          <a:prstGeom prst="rect">
            <a:avLst/>
          </a:prstGeom>
        </p:spPr>
      </p:pic>
      <p:pic>
        <p:nvPicPr>
          <p:cNvPr id="15" name="Picture 14">
            <a:extLst>
              <a:ext uri="{FF2B5EF4-FFF2-40B4-BE49-F238E27FC236}">
                <a16:creationId xmlns:a16="http://schemas.microsoft.com/office/drawing/2014/main" id="{76F554E5-C01A-53D5-5893-5CDF5D85F92D}"/>
              </a:ext>
            </a:extLst>
          </p:cNvPr>
          <p:cNvPicPr>
            <a:picLocks noChangeAspect="1"/>
          </p:cNvPicPr>
          <p:nvPr userDrawn="1"/>
        </p:nvPicPr>
        <p:blipFill>
          <a:blip r:embed="rId4"/>
          <a:stretch>
            <a:fillRect/>
          </a:stretch>
        </p:blipFill>
        <p:spPr>
          <a:xfrm>
            <a:off x="2997030" y="919878"/>
            <a:ext cx="3390949" cy="2122085"/>
          </a:xfrm>
          <a:prstGeom prst="rect">
            <a:avLst/>
          </a:prstGeom>
        </p:spPr>
      </p:pic>
      <p:pic>
        <p:nvPicPr>
          <p:cNvPr id="21" name="Picture 20" descr="Logo&#10;&#10;Description automatically generated">
            <a:extLst>
              <a:ext uri="{FF2B5EF4-FFF2-40B4-BE49-F238E27FC236}">
                <a16:creationId xmlns:a16="http://schemas.microsoft.com/office/drawing/2014/main" id="{E573199D-13FE-3B35-8785-69D56534CB1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08797" y="85912"/>
            <a:ext cx="572985" cy="714064"/>
          </a:xfrm>
          <a:prstGeom prst="rect">
            <a:avLst/>
          </a:prstGeom>
        </p:spPr>
      </p:pic>
      <p:sp>
        <p:nvSpPr>
          <p:cNvPr id="2" name="object 18">
            <a:extLst>
              <a:ext uri="{FF2B5EF4-FFF2-40B4-BE49-F238E27FC236}">
                <a16:creationId xmlns:a16="http://schemas.microsoft.com/office/drawing/2014/main" id="{D7C5B4A2-5E10-64F9-AF62-18C065C35435}"/>
              </a:ext>
            </a:extLst>
          </p:cNvPr>
          <p:cNvSpPr txBox="1"/>
          <p:nvPr userDrawn="1"/>
        </p:nvSpPr>
        <p:spPr>
          <a:xfrm>
            <a:off x="4384675" y="6642945"/>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
        <p:nvSpPr>
          <p:cNvPr id="26" name="TextBox 25">
            <a:extLst>
              <a:ext uri="{FF2B5EF4-FFF2-40B4-BE49-F238E27FC236}">
                <a16:creationId xmlns:a16="http://schemas.microsoft.com/office/drawing/2014/main" id="{8F0E7FAF-8AAA-4793-2103-32EC0763AA85}"/>
              </a:ext>
            </a:extLst>
          </p:cNvPr>
          <p:cNvSpPr txBox="1"/>
          <p:nvPr userDrawn="1"/>
        </p:nvSpPr>
        <p:spPr>
          <a:xfrm>
            <a:off x="3731890" y="540301"/>
            <a:ext cx="1644457" cy="353943"/>
          </a:xfrm>
          <a:prstGeom prst="rect">
            <a:avLst/>
          </a:prstGeom>
          <a:noFill/>
        </p:spPr>
        <p:txBody>
          <a:bodyPr wrap="square">
            <a:spAutoFit/>
          </a:bodyPr>
          <a:lstStyle/>
          <a:p>
            <a:r>
              <a:rPr lang="en-US" sz="1700" b="1" i="1" dirty="0">
                <a:solidFill>
                  <a:schemeClr val="bg1"/>
                </a:solidFill>
                <a:latin typeface="Arial Black" panose="020B0A04020102020204" pitchFamily="34" charset="0"/>
                <a:cs typeface="Arial" panose="020B0604020202020204" pitchFamily="34" charset="0"/>
              </a:rPr>
              <a:t>CRUSH IT!!!!</a:t>
            </a:r>
          </a:p>
        </p:txBody>
      </p:sp>
      <p:pic>
        <p:nvPicPr>
          <p:cNvPr id="34" name="Picture 33" descr="A picture containing aerie&#10;&#10;Description automatically generated">
            <a:extLst>
              <a:ext uri="{FF2B5EF4-FFF2-40B4-BE49-F238E27FC236}">
                <a16:creationId xmlns:a16="http://schemas.microsoft.com/office/drawing/2014/main" id="{77BEC378-903E-2F6F-9883-F92D1A1270AB}"/>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941" b="3421"/>
          <a:stretch/>
        </p:blipFill>
        <p:spPr>
          <a:xfrm>
            <a:off x="122682" y="944380"/>
            <a:ext cx="2734293" cy="3732438"/>
          </a:xfrm>
          <a:prstGeom prst="rect">
            <a:avLst/>
          </a:prstGeom>
        </p:spPr>
      </p:pic>
      <p:pic>
        <p:nvPicPr>
          <p:cNvPr id="7" name="Picture 6" descr="A picture containing military vehicle, truck, outdoor, tree&#10;&#10;Description automatically generated">
            <a:extLst>
              <a:ext uri="{FF2B5EF4-FFF2-40B4-BE49-F238E27FC236}">
                <a16:creationId xmlns:a16="http://schemas.microsoft.com/office/drawing/2014/main" id="{3B82BA26-98EF-CF4A-6FE2-CFCBFEDD967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490108" y="928062"/>
            <a:ext cx="2594141" cy="1729005"/>
          </a:xfrm>
          <a:prstGeom prst="rect">
            <a:avLst/>
          </a:prstGeom>
        </p:spPr>
      </p:pic>
      <p:pic>
        <p:nvPicPr>
          <p:cNvPr id="11" name="Picture 10" descr="A group of soldiers in uniform&#10;&#10;Description automatically generated with low confidence">
            <a:extLst>
              <a:ext uri="{FF2B5EF4-FFF2-40B4-BE49-F238E27FC236}">
                <a16:creationId xmlns:a16="http://schemas.microsoft.com/office/drawing/2014/main" id="{23707B75-0304-F7F6-D347-03E2366035A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482922" y="2745078"/>
            <a:ext cx="2594141" cy="3891212"/>
          </a:xfrm>
          <a:prstGeom prst="rect">
            <a:avLst/>
          </a:prstGeom>
        </p:spPr>
      </p:pic>
      <p:pic>
        <p:nvPicPr>
          <p:cNvPr id="13" name="Picture 12" descr="A person in a military uniform&#10;&#10;Description automatically generated with low confidence">
            <a:extLst>
              <a:ext uri="{FF2B5EF4-FFF2-40B4-BE49-F238E27FC236}">
                <a16:creationId xmlns:a16="http://schemas.microsoft.com/office/drawing/2014/main" id="{81692C68-89C7-40CD-ADA2-8774BFC56C4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541" b="14993"/>
          <a:stretch/>
        </p:blipFill>
        <p:spPr>
          <a:xfrm>
            <a:off x="146451" y="4803072"/>
            <a:ext cx="2672928" cy="1821767"/>
          </a:xfrm>
          <a:prstGeom prst="rect">
            <a:avLst/>
          </a:prstGeom>
        </p:spPr>
      </p:pic>
    </p:spTree>
    <p:extLst>
      <p:ext uri="{BB962C8B-B14F-4D97-AF65-F5344CB8AC3E}">
        <p14:creationId xmlns:p14="http://schemas.microsoft.com/office/powerpoint/2010/main" val="3352074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ogo">
    <p:bg>
      <p:bgPr>
        <a:solidFill>
          <a:srgbClr val="221F20"/>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A2DD09-93F7-B992-637D-4620A997A0DC}"/>
              </a:ext>
            </a:extLst>
          </p:cNvPr>
          <p:cNvGrpSpPr/>
          <p:nvPr userDrawn="1"/>
        </p:nvGrpSpPr>
        <p:grpSpPr>
          <a:xfrm>
            <a:off x="0" y="406849"/>
            <a:ext cx="9144000" cy="6039989"/>
            <a:chOff x="0" y="406849"/>
            <a:chExt cx="9144000" cy="6039989"/>
          </a:xfrm>
        </p:grpSpPr>
        <p:pic>
          <p:nvPicPr>
            <p:cNvPr id="3" name="Picture 2" descr="Logo&#10;&#10;Description automatically generated">
              <a:extLst>
                <a:ext uri="{FF2B5EF4-FFF2-40B4-BE49-F238E27FC236}">
                  <a16:creationId xmlns:a16="http://schemas.microsoft.com/office/drawing/2014/main" id="{F07D6304-D70C-EA6B-2B8D-41603E77A22C}"/>
                </a:ext>
              </a:extLst>
            </p:cNvPr>
            <p:cNvPicPr>
              <a:picLocks noChangeAspect="1"/>
            </p:cNvPicPr>
            <p:nvPr userDrawn="1"/>
          </p:nvPicPr>
          <p:blipFill>
            <a:blip r:embed="rId2"/>
            <a:stretch>
              <a:fillRect/>
            </a:stretch>
          </p:blipFill>
          <p:spPr>
            <a:xfrm>
              <a:off x="0" y="4588301"/>
              <a:ext cx="9144000" cy="1858537"/>
            </a:xfrm>
            <a:prstGeom prst="rect">
              <a:avLst/>
            </a:prstGeom>
          </p:spPr>
        </p:pic>
        <p:pic>
          <p:nvPicPr>
            <p:cNvPr id="5" name="Picture 4" descr="Logo&#10;&#10;Description automatically generated">
              <a:extLst>
                <a:ext uri="{FF2B5EF4-FFF2-40B4-BE49-F238E27FC236}">
                  <a16:creationId xmlns:a16="http://schemas.microsoft.com/office/drawing/2014/main" id="{8419D349-CD78-AF4E-49E2-5929BB76E8B4}"/>
                </a:ext>
              </a:extLst>
            </p:cNvPr>
            <p:cNvPicPr>
              <a:picLocks noChangeAspect="1"/>
            </p:cNvPicPr>
            <p:nvPr userDrawn="1"/>
          </p:nvPicPr>
          <p:blipFill>
            <a:blip r:embed="rId3"/>
            <a:stretch>
              <a:fillRect/>
            </a:stretch>
          </p:blipFill>
          <p:spPr>
            <a:xfrm>
              <a:off x="2954147" y="406849"/>
              <a:ext cx="3235706" cy="4032392"/>
            </a:xfrm>
            <a:prstGeom prst="rect">
              <a:avLst/>
            </a:prstGeom>
          </p:spPr>
        </p:pic>
      </p:grpSp>
    </p:spTree>
    <p:extLst>
      <p:ext uri="{BB962C8B-B14F-4D97-AF65-F5344CB8AC3E}">
        <p14:creationId xmlns:p14="http://schemas.microsoft.com/office/powerpoint/2010/main" val="383903402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29A0F3B-BC11-A04C-8561-12B4C3ADE32B}"/>
              </a:ext>
            </a:extLst>
          </p:cNvPr>
          <p:cNvSpPr txBox="1">
            <a:spLocks/>
          </p:cNvSpPr>
          <p:nvPr/>
        </p:nvSpPr>
        <p:spPr>
          <a:xfrm>
            <a:off x="-666" y="6559083"/>
            <a:ext cx="415661" cy="276225"/>
          </a:xfrm>
          <a:prstGeom prst="rect">
            <a:avLst/>
          </a:prstGeom>
        </p:spPr>
        <p:txBody>
          <a:bodyPr vert="horz" lIns="68580" tIns="34290" rIns="68580" bIns="34290" rtlCol="0" anchor="ctr"/>
          <a:lstStyle>
            <a:defPPr>
              <a:defRPr lang="en-US"/>
            </a:defPPr>
            <a:lvl1pPr marL="0" algn="ctr" defTabSz="914400" rtl="0" eaLnBrk="1" latinLnBrk="0" hangingPunct="1">
              <a:defRPr sz="800" kern="1200">
                <a:solidFill>
                  <a:srgbClr val="E6AF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0" rtl="0" eaLnBrk="1" fontAlgn="auto" latinLnBrk="0" hangingPunct="1">
              <a:lnSpc>
                <a:spcPct val="100000"/>
              </a:lnSpc>
              <a:spcBef>
                <a:spcPts val="0"/>
              </a:spcBef>
              <a:spcAft>
                <a:spcPts val="0"/>
              </a:spcAft>
              <a:buClrTx/>
              <a:buSzTx/>
              <a:buFontTx/>
              <a:buNone/>
              <a:tabLst/>
              <a:defRPr/>
            </a:pPr>
            <a:fld id="{B03AC58D-D6A8-4D8C-B5F3-6775ABC4F27F}" type="slidenum">
              <a:rPr kumimoji="0" lang="en-US" sz="600" b="0" i="0" u="none" strike="noStrike" kern="1200" cap="none" spc="0" normalizeH="0" baseline="0" noProof="0" smtClean="0">
                <a:ln>
                  <a:noFill/>
                </a:ln>
                <a:solidFill>
                  <a:srgbClr val="E6AF00"/>
                </a:solidFill>
                <a:effectLst/>
                <a:uLnTx/>
                <a:uFillTx/>
                <a:latin typeface="Arial" panose="020B0604020202020204" pitchFamily="34" charset="0"/>
                <a:ea typeface="+mn-ea"/>
                <a:cs typeface="Arial" panose="020B0604020202020204" pitchFamily="34" charset="0"/>
              </a:rPr>
              <a:pPr marL="0" marR="0" lvl="0" indent="0" algn="l" defTabSz="68578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E6AF00"/>
              </a:solidFill>
              <a:effectLst/>
              <a:uLnTx/>
              <a:uFillTx/>
              <a:latin typeface="Arial" panose="020B0604020202020204" pitchFamily="34" charset="0"/>
              <a:ea typeface="+mn-ea"/>
              <a:cs typeface="Arial" panose="020B0604020202020204" pitchFamily="34" charset="0"/>
            </a:endParaRPr>
          </a:p>
        </p:txBody>
      </p:sp>
      <p:sp>
        <p:nvSpPr>
          <p:cNvPr id="15"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3916" y="198760"/>
            <a:ext cx="9144000" cy="453150"/>
          </a:xfrm>
          <a:prstGeom prst="rect">
            <a:avLst/>
          </a:prstGeom>
        </p:spPr>
        <p:txBody>
          <a:bodyPr anchor="ctr">
            <a:noAutofit/>
          </a:bodyPr>
          <a:lstStyle>
            <a:lvl1pPr algn="ctr">
              <a:defRPr sz="1200">
                <a:solidFill>
                  <a:schemeClr val="bg1"/>
                </a:solidFill>
                <a:latin typeface="Arial" panose="020B0604020202020204" pitchFamily="34" charset="0"/>
                <a:cs typeface="Arial" panose="020B0604020202020204" pitchFamily="34" charset="0"/>
              </a:defRPr>
            </a:lvl1pPr>
          </a:lstStyle>
          <a:p>
            <a:pPr eaLnBrk="1" hangingPunct="1"/>
            <a:r>
              <a:rPr lang="en-US" altLang="en-US" sz="1350"/>
              <a:t>Click to edit Master title style</a:t>
            </a:r>
            <a:endParaRPr lang="en-US" altLang="en-US" sz="1350" dirty="0"/>
          </a:p>
        </p:txBody>
      </p:sp>
    </p:spTree>
    <p:extLst>
      <p:ext uri="{BB962C8B-B14F-4D97-AF65-F5344CB8AC3E}">
        <p14:creationId xmlns:p14="http://schemas.microsoft.com/office/powerpoint/2010/main" val="15239134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5">
            <a:extLst>
              <a:ext uri="{FF2B5EF4-FFF2-40B4-BE49-F238E27FC236}">
                <a16:creationId xmlns:a16="http://schemas.microsoft.com/office/drawing/2014/main" id="{D29A0F3B-BC11-A04C-8561-12B4C3ADE32B}"/>
              </a:ext>
            </a:extLst>
          </p:cNvPr>
          <p:cNvSpPr>
            <a:spLocks noGrp="1"/>
          </p:cNvSpPr>
          <p:nvPr>
            <p:ph type="sldNum" sz="quarter" idx="4"/>
          </p:nvPr>
        </p:nvSpPr>
        <p:spPr>
          <a:xfrm>
            <a:off x="24734" y="6624483"/>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Tree>
    <p:extLst>
      <p:ext uri="{BB962C8B-B14F-4D97-AF65-F5344CB8AC3E}">
        <p14:creationId xmlns:p14="http://schemas.microsoft.com/office/powerpoint/2010/main" val="1445618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0" y="199830"/>
            <a:ext cx="9144000" cy="453150"/>
          </a:xfrm>
          <a:prstGeom prst="rect">
            <a:avLst/>
          </a:prstGeom>
        </p:spPr>
        <p:txBody>
          <a:bodyPr>
            <a:normAutofit/>
          </a:bodyPr>
          <a:lstStyle/>
          <a:p>
            <a:pPr eaLnBrk="1" hangingPunct="1"/>
            <a:endParaRPr lang="en-US" altLang="en-US" sz="2400" dirty="0"/>
          </a:p>
        </p:txBody>
      </p:sp>
      <p:sp>
        <p:nvSpPr>
          <p:cNvPr id="9" name="Text Placeholder 2"/>
          <p:cNvSpPr>
            <a:spLocks noGrp="1"/>
          </p:cNvSpPr>
          <p:nvPr>
            <p:ph idx="1"/>
          </p:nvPr>
        </p:nvSpPr>
        <p:spPr>
          <a:xfrm>
            <a:off x="267751" y="1100758"/>
            <a:ext cx="861633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88B6902-3E22-C942-8510-A8BD81ED977D}"/>
              </a:ext>
            </a:extLst>
          </p:cNvPr>
          <p:cNvSpPr>
            <a:spLocks noGrp="1"/>
          </p:cNvSpPr>
          <p:nvPr>
            <p:ph type="dt" sz="half" idx="2"/>
          </p:nvPr>
        </p:nvSpPr>
        <p:spPr>
          <a:xfrm>
            <a:off x="8454091" y="6603802"/>
            <a:ext cx="689909" cy="276225"/>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CAC2E99E-CE6F-C348-9015-38E09A144B42}" type="datetime1">
              <a:rPr lang="en-US" smtClean="0"/>
              <a:t>7/8/2024</a:t>
            </a:fld>
            <a:endParaRPr lang="en-US" dirty="0"/>
          </a:p>
        </p:txBody>
      </p:sp>
      <p:sp>
        <p:nvSpPr>
          <p:cNvPr id="12" name="Slide Number Placeholder 5">
            <a:extLst>
              <a:ext uri="{FF2B5EF4-FFF2-40B4-BE49-F238E27FC236}">
                <a16:creationId xmlns:a16="http://schemas.microsoft.com/office/drawing/2014/main" id="{D29A0F3B-BC11-A04C-8561-12B4C3ADE32B}"/>
              </a:ext>
            </a:extLst>
          </p:cNvPr>
          <p:cNvSpPr>
            <a:spLocks noGrp="1"/>
          </p:cNvSpPr>
          <p:nvPr>
            <p:ph type="sldNum" sz="quarter" idx="4"/>
          </p:nvPr>
        </p:nvSpPr>
        <p:spPr>
          <a:xfrm>
            <a:off x="-1642" y="6603802"/>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Tree>
    <p:extLst>
      <p:ext uri="{BB962C8B-B14F-4D97-AF65-F5344CB8AC3E}">
        <p14:creationId xmlns:p14="http://schemas.microsoft.com/office/powerpoint/2010/main" val="336903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9" name="Text Placeholder 2"/>
          <p:cNvSpPr>
            <a:spLocks noGrp="1"/>
          </p:cNvSpPr>
          <p:nvPr>
            <p:ph idx="1"/>
          </p:nvPr>
        </p:nvSpPr>
        <p:spPr>
          <a:xfrm>
            <a:off x="267751" y="1100758"/>
            <a:ext cx="8616330" cy="4351338"/>
          </a:xfrm>
          <a:prstGeom prst="rect">
            <a:avLst/>
          </a:prstGeom>
        </p:spPr>
        <p:txBody>
          <a:bodyPr vert="horz" lIns="91440" tIns="45720" rIns="91440" bIns="45720" rtlCol="0">
            <a:normAutofit/>
          </a:bodyPr>
          <a:lstStyle>
            <a:lvl1pPr marL="172641" indent="-172641">
              <a:buFont typeface="Arial" panose="020B0604020202020204" pitchFamily="34" charset="0"/>
              <a:buChar char="•"/>
              <a:defRPr sz="1800">
                <a:latin typeface="Arial" panose="020B0604020202020204" pitchFamily="34" charset="0"/>
                <a:cs typeface="Arial" panose="020B0604020202020204" pitchFamily="34" charset="0"/>
              </a:defRPr>
            </a:lvl1pPr>
            <a:lvl2pPr marL="346472" indent="-170260">
              <a:buFont typeface="Courier New" panose="02070309020205020404" pitchFamily="49" charset="0"/>
              <a:buChar char="o"/>
              <a:defRPr sz="1600">
                <a:latin typeface="Arial" panose="020B0604020202020204" pitchFamily="34" charset="0"/>
                <a:cs typeface="Arial" panose="020B0604020202020204" pitchFamily="34" charset="0"/>
              </a:defRPr>
            </a:lvl2pPr>
            <a:lvl3pPr marL="513160" indent="-172641">
              <a:buFont typeface="Wingdings" panose="05000000000000000000" pitchFamily="2" charset="2"/>
              <a:buChar char="§"/>
              <a:defRPr sz="1500">
                <a:latin typeface="Arial" panose="020B0604020202020204" pitchFamily="34" charset="0"/>
                <a:cs typeface="Arial" panose="020B0604020202020204" pitchFamily="34" charset="0"/>
              </a:defRPr>
            </a:lvl3pPr>
            <a:lvl4pPr marL="685800" indent="-170260">
              <a:buFont typeface="Wingdings" panose="05000000000000000000" pitchFamily="2" charset="2"/>
              <a:buChar char="q"/>
              <a:defRPr sz="1400">
                <a:latin typeface="Arial" panose="020B0604020202020204" pitchFamily="34" charset="0"/>
                <a:cs typeface="Arial" panose="020B0604020202020204" pitchFamily="34" charset="0"/>
              </a:defRPr>
            </a:lvl4pPr>
            <a:lvl5pPr marL="858441" indent="-172641">
              <a:buFont typeface="Wingdings" panose="05000000000000000000" pitchFamily="2" charset="2"/>
              <a:buChar char="v"/>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3916" y="198760"/>
            <a:ext cx="9144000" cy="453150"/>
          </a:xfrm>
          <a:prstGeom prst="rect">
            <a:avLst/>
          </a:prstGeom>
        </p:spPr>
        <p:txBody>
          <a:bodyPr anchor="ctr">
            <a:noAutofit/>
          </a:bodyPr>
          <a:lstStyle>
            <a:lvl1pPr algn="ctr">
              <a:defRPr sz="2000">
                <a:solidFill>
                  <a:schemeClr val="bg1"/>
                </a:solidFill>
                <a:latin typeface="Arial" panose="020B0604020202020204" pitchFamily="34" charset="0"/>
                <a:cs typeface="Arial" panose="020B0604020202020204" pitchFamily="34" charset="0"/>
              </a:defRPr>
            </a:lvl1pPr>
          </a:lstStyle>
          <a:p>
            <a:pPr eaLnBrk="1" hangingPunct="1"/>
            <a:endParaRPr lang="en-US" altLang="en-US" sz="1800" dirty="0"/>
          </a:p>
        </p:txBody>
      </p:sp>
    </p:spTree>
    <p:extLst>
      <p:ext uri="{BB962C8B-B14F-4D97-AF65-F5344CB8AC3E}">
        <p14:creationId xmlns:p14="http://schemas.microsoft.com/office/powerpoint/2010/main" val="1388818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Slide Number Placeholder 2"/>
          <p:cNvSpPr>
            <a:spLocks noGrp="1"/>
          </p:cNvSpPr>
          <p:nvPr>
            <p:ph type="sldNum" sz="quarter" idx="4"/>
          </p:nvPr>
        </p:nvSpPr>
        <p:spPr>
          <a:xfrm>
            <a:off x="8610600" y="6485418"/>
            <a:ext cx="533400" cy="255408"/>
          </a:xfrm>
        </p:spPr>
        <p:txBody>
          <a:bodyPr anchor="ctr"/>
          <a:lstStyle>
            <a:lvl1pPr algn="ctr">
              <a:defRPr b="1">
                <a:solidFill>
                  <a:schemeClr val="bg1"/>
                </a:solidFill>
              </a:defRPr>
            </a:lvl1pPr>
          </a:lstStyle>
          <a:p>
            <a:fld id="{4C373DC0-F413-4098-8AFC-675FCCBD90A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49247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55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1A657A-E16F-4A78-91A9-DDA8C4C4C155}"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2182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A657A-E16F-4A78-91A9-DDA8C4C4C155}"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42767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1A657A-E16F-4A78-91A9-DDA8C4C4C155}"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465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A657A-E16F-4A78-91A9-DDA8C4C4C155}"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1892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657A-E16F-4A78-91A9-DDA8C4C4C155}"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3814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5071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245251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A657A-E16F-4A78-91A9-DDA8C4C4C155}" type="datetimeFigureOut">
              <a:rPr lang="en-US" smtClean="0"/>
              <a:t>7/8/2024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693C-151D-4F2E-9573-10F5E66DA909}" type="slidenum">
              <a:rPr lang="en-US" smtClean="0"/>
              <a:t>‹#›</a:t>
            </a:fld>
            <a:endParaRPr lang="en-US"/>
          </a:p>
        </p:txBody>
      </p:sp>
    </p:spTree>
    <p:extLst>
      <p:ext uri="{BB962C8B-B14F-4D97-AF65-F5344CB8AC3E}">
        <p14:creationId xmlns:p14="http://schemas.microsoft.com/office/powerpoint/2010/main" val="233474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p:cNvGrpSpPr/>
          <p:nvPr userDrawn="1"/>
        </p:nvGrpSpPr>
        <p:grpSpPr>
          <a:xfrm>
            <a:off x="0" y="6475600"/>
            <a:ext cx="9143999" cy="380614"/>
            <a:chOff x="0" y="6477386"/>
            <a:chExt cx="9143999" cy="380614"/>
          </a:xfrm>
        </p:grpSpPr>
        <p:sp>
          <p:nvSpPr>
            <p:cNvPr id="19" name="Freeform 18"/>
            <p:cNvSpPr/>
            <p:nvPr userDrawn="1"/>
          </p:nvSpPr>
          <p:spPr>
            <a:xfrm>
              <a:off x="0" y="6481717"/>
              <a:ext cx="2968625" cy="376283"/>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dirty="0">
                <a:solidFill>
                  <a:srgbClr val="FFC000"/>
                </a:solidFill>
                <a:effectLst/>
                <a:latin typeface="Brush Script MT" panose="03060802040406070304" pitchFamily="66" charset="0"/>
                <a:cs typeface="Arial" panose="020B0604020202020204" pitchFamily="34" charset="0"/>
              </a:endParaRPr>
            </a:p>
          </p:txBody>
        </p:sp>
        <p:sp>
          <p:nvSpPr>
            <p:cNvPr id="29" name="Freeform 28"/>
            <p:cNvSpPr/>
            <p:nvPr userDrawn="1"/>
          </p:nvSpPr>
          <p:spPr>
            <a:xfrm flipH="1">
              <a:off x="6175374" y="6477386"/>
              <a:ext cx="2968625" cy="380614"/>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b="0" dirty="0">
                <a:solidFill>
                  <a:srgbClr val="FFC000"/>
                </a:solidFill>
                <a:effectLst/>
                <a:latin typeface="Brush Script MT" panose="03060802040406070304" pitchFamily="66" charset="0"/>
                <a:cs typeface="Arial" panose="020B0604020202020204" pitchFamily="34" charset="0"/>
              </a:endParaRPr>
            </a:p>
          </p:txBody>
        </p:sp>
      </p:grpSp>
      <p:sp>
        <p:nvSpPr>
          <p:cNvPr id="26" name="Text Placeholder 2"/>
          <p:cNvSpPr>
            <a:spLocks noGrp="1"/>
          </p:cNvSpPr>
          <p:nvPr userDrawn="1">
            <p:ph type="body" idx="1"/>
          </p:nvPr>
        </p:nvSpPr>
        <p:spPr>
          <a:xfrm>
            <a:off x="267751" y="1100758"/>
            <a:ext cx="86163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29A0F3B-BC11-A04C-8561-12B4C3ADE32B}"/>
              </a:ext>
            </a:extLst>
          </p:cNvPr>
          <p:cNvSpPr>
            <a:spLocks noGrp="1"/>
          </p:cNvSpPr>
          <p:nvPr userDrawn="1">
            <p:ph type="sldNum" sz="quarter" idx="4"/>
          </p:nvPr>
        </p:nvSpPr>
        <p:spPr>
          <a:xfrm>
            <a:off x="-1641" y="6603804"/>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
        <p:nvSpPr>
          <p:cNvPr id="41" name="TextBox 16">
            <a:extLst>
              <a:ext uri="{FF2B5EF4-FFF2-40B4-BE49-F238E27FC236}">
                <a16:creationId xmlns:a16="http://schemas.microsoft.com/office/drawing/2014/main" id="{EB7B4C5B-7C13-0B4C-9C88-65C93B1E2C76}"/>
              </a:ext>
            </a:extLst>
          </p:cNvPr>
          <p:cNvSpPr txBox="1">
            <a:spLocks noChangeArrowheads="1"/>
          </p:cNvSpPr>
          <p:nvPr userDrawn="1"/>
        </p:nvSpPr>
        <p:spPr bwMode="auto">
          <a:xfrm>
            <a:off x="-114286" y="0"/>
            <a:ext cx="9153262" cy="21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1000" b="1" dirty="0">
                <a:solidFill>
                  <a:schemeClr val="tx1"/>
                </a:solidFill>
                <a:effectLst/>
                <a:latin typeface="Arial" panose="020B0604020202020204" pitchFamily="34" charset="0"/>
                <a:cs typeface="Arial" panose="020B0604020202020204" pitchFamily="34" charset="0"/>
              </a:rPr>
              <a:t>UNITED STATES ARMY RECRUITING COMMAND</a:t>
            </a:r>
          </a:p>
        </p:txBody>
      </p:sp>
      <p:sp>
        <p:nvSpPr>
          <p:cNvPr id="42" name="Title Placeholder 1"/>
          <p:cNvSpPr>
            <a:spLocks noGrp="1"/>
          </p:cNvSpPr>
          <p:nvPr>
            <p:ph type="title"/>
          </p:nvPr>
        </p:nvSpPr>
        <p:spPr>
          <a:xfrm>
            <a:off x="0" y="197734"/>
            <a:ext cx="9144000" cy="457200"/>
          </a:xfrm>
          <a:prstGeom prst="rect">
            <a:avLst/>
          </a:prstGeom>
        </p:spPr>
        <p:txBody>
          <a:bodyPr vert="horz" lIns="91440" tIns="45720" rIns="91440" bIns="45720" rtlCol="0" anchor="b">
            <a:normAutofit/>
          </a:bodyPr>
          <a:lstStyle/>
          <a:p>
            <a:r>
              <a:rPr lang="en-US" dirty="0"/>
              <a:t>Click to edit Master title style</a:t>
            </a:r>
          </a:p>
        </p:txBody>
      </p:sp>
      <p:pic>
        <p:nvPicPr>
          <p:cNvPr id="4" name="Graphic 3">
            <a:extLst>
              <a:ext uri="{FF2B5EF4-FFF2-40B4-BE49-F238E27FC236}">
                <a16:creationId xmlns:a16="http://schemas.microsoft.com/office/drawing/2014/main" id="{A27139C8-91C0-7380-F154-FE2D96D2A17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0003" y="6488235"/>
            <a:ext cx="1428618" cy="348848"/>
          </a:xfrm>
          <a:prstGeom prst="rect">
            <a:avLst/>
          </a:prstGeom>
        </p:spPr>
      </p:pic>
      <p:sp>
        <p:nvSpPr>
          <p:cNvPr id="10" name="TextBox 9">
            <a:extLst>
              <a:ext uri="{FF2B5EF4-FFF2-40B4-BE49-F238E27FC236}">
                <a16:creationId xmlns:a16="http://schemas.microsoft.com/office/drawing/2014/main" id="{E2B071B5-18A9-CF41-99C2-DEF2AB845518}"/>
              </a:ext>
            </a:extLst>
          </p:cNvPr>
          <p:cNvSpPr txBox="1"/>
          <p:nvPr userDrawn="1"/>
        </p:nvSpPr>
        <p:spPr>
          <a:xfrm>
            <a:off x="6955882" y="6527697"/>
            <a:ext cx="1822389" cy="307777"/>
          </a:xfrm>
          <a:prstGeom prst="rect">
            <a:avLst/>
          </a:prstGeom>
          <a:noFill/>
        </p:spPr>
        <p:txBody>
          <a:bodyPr wrap="square">
            <a:spAutoFit/>
          </a:bodyPr>
          <a:lstStyle/>
          <a:p>
            <a:r>
              <a:rPr lang="en-US" sz="1400" b="1" i="1" dirty="0">
                <a:solidFill>
                  <a:schemeClr val="bg1"/>
                </a:solidFill>
                <a:latin typeface="Arial Black" panose="020B0A04020102020204" pitchFamily="34" charset="0"/>
                <a:cs typeface="Arial" panose="020B0604020202020204" pitchFamily="34" charset="0"/>
              </a:rPr>
              <a:t>CRUSH IT!!!!</a:t>
            </a:r>
          </a:p>
        </p:txBody>
      </p:sp>
      <p:sp>
        <p:nvSpPr>
          <p:cNvPr id="7" name="Rectangle: Rounded Corners 6">
            <a:extLst>
              <a:ext uri="{FF2B5EF4-FFF2-40B4-BE49-F238E27FC236}">
                <a16:creationId xmlns:a16="http://schemas.microsoft.com/office/drawing/2014/main" id="{8B4334AB-16AA-1CEC-3549-1FBF4373C2CD}"/>
              </a:ext>
            </a:extLst>
          </p:cNvPr>
          <p:cNvSpPr/>
          <p:nvPr userDrawn="1"/>
        </p:nvSpPr>
        <p:spPr>
          <a:xfrm>
            <a:off x="105025" y="197734"/>
            <a:ext cx="8933952" cy="4485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4" name="Picture 43"/>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05024" y="14264"/>
            <a:ext cx="852508" cy="778623"/>
          </a:xfrm>
          <a:prstGeom prst="rect">
            <a:avLst/>
          </a:prstGeom>
        </p:spPr>
      </p:pic>
      <p:pic>
        <p:nvPicPr>
          <p:cNvPr id="5" name="Picture 4" descr="Logo&#10;&#10;Description automatically generated">
            <a:extLst>
              <a:ext uri="{FF2B5EF4-FFF2-40B4-BE49-F238E27FC236}">
                <a16:creationId xmlns:a16="http://schemas.microsoft.com/office/drawing/2014/main" id="{62DDFF98-ADBB-D9E4-DD17-579F0D2B670D}"/>
              </a:ext>
            </a:extLst>
          </p:cNvPr>
          <p:cNvPicPr>
            <a:picLocks noChangeAspect="1"/>
          </p:cNvPicPr>
          <p:nvPr userDrawn="1"/>
        </p:nvPicPr>
        <p:blipFill>
          <a:blip r:embed="rId12"/>
          <a:stretch>
            <a:fillRect/>
          </a:stretch>
        </p:blipFill>
        <p:spPr>
          <a:xfrm>
            <a:off x="8233891" y="72923"/>
            <a:ext cx="650190" cy="650190"/>
          </a:xfrm>
          <a:prstGeom prst="rect">
            <a:avLst/>
          </a:prstGeom>
        </p:spPr>
      </p:pic>
      <p:sp>
        <p:nvSpPr>
          <p:cNvPr id="8" name="object 18">
            <a:extLst>
              <a:ext uri="{FF2B5EF4-FFF2-40B4-BE49-F238E27FC236}">
                <a16:creationId xmlns:a16="http://schemas.microsoft.com/office/drawing/2014/main" id="{C187DBBD-3E40-69F6-A573-A6A7E3009BD8}"/>
              </a:ext>
            </a:extLst>
          </p:cNvPr>
          <p:cNvSpPr txBox="1"/>
          <p:nvPr userDrawn="1"/>
        </p:nvSpPr>
        <p:spPr>
          <a:xfrm>
            <a:off x="4384992" y="6565762"/>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Tree>
    <p:extLst>
      <p:ext uri="{BB962C8B-B14F-4D97-AF65-F5344CB8AC3E}">
        <p14:creationId xmlns:p14="http://schemas.microsoft.com/office/powerpoint/2010/main" val="321685721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9" r:id="rId7"/>
  </p:sldLayoutIdLst>
  <p:hf hdr="0" ftr="0"/>
  <p:txStyles>
    <p:title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tabLst>
          <a:tab pos="1717675" algn="l"/>
        </a:tabLst>
        <a:defRPr sz="16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medcoe.army.mil/ipap-prospective-student-students"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usarmy.knox.usarec.mbx.hsd-ipap@army.mil" TargetMode="External"/><Relationship Id="rId2" Type="http://schemas.openxmlformats.org/officeDocument/2006/relationships/hyperlink" Target="http://ipap.liaisoncas.com/"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www.eknowledge.com/militaryhomefront"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www.pa-cat.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hyperlink" Target="https://socialwork.uky.edu/academics/msw/army-msw-program/" TargetMode="External"/><Relationship Id="rId3" Type="http://schemas.openxmlformats.org/officeDocument/2006/relationships/hyperlink" Target="https://usarec.army.afpims.mil/armypa/" TargetMode="External"/><Relationship Id="rId7" Type="http://schemas.openxmlformats.org/officeDocument/2006/relationships/hyperlink" Target="https://www.baylor.edu/graduate/nutritio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baylor.edu/graduate/pt/" TargetMode="External"/><Relationship Id="rId5" Type="http://schemas.openxmlformats.org/officeDocument/2006/relationships/hyperlink" Target="https://www.baylor.edu/graduate/dscot/index.php?id=976730" TargetMode="External"/><Relationship Id="rId10" Type="http://schemas.openxmlformats.org/officeDocument/2006/relationships/hyperlink" Target="https://www.goarmy.com/careers-and-jobs/specialty-careers/health-care/amedd-scholarship.html" TargetMode="External"/><Relationship Id="rId4" Type="http://schemas.openxmlformats.org/officeDocument/2006/relationships/hyperlink" Target="https://recruiting.army.mil/aecp/" TargetMode="External"/><Relationship Id="rId9" Type="http://schemas.openxmlformats.org/officeDocument/2006/relationships/hyperlink" Target="https://medschool.usuhs.edu/academics/emdp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y.l.Gustafson.civ@army.mil" TargetMode="External"/><Relationship Id="rId2" Type="http://schemas.openxmlformats.org/officeDocument/2006/relationships/hyperlink" Target="mailto:jason.n.sharp.mil@army.mil" TargetMode="External"/><Relationship Id="rId1" Type="http://schemas.openxmlformats.org/officeDocument/2006/relationships/slideLayout" Target="../slideLayouts/slideLayout14.xml"/><Relationship Id="rId5" Type="http://schemas.openxmlformats.org/officeDocument/2006/relationships/hyperlink" Target="mailto:usarmy.knox.usarec.mbx.hsd-ipap@mail.mil" TargetMode="Externa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mailto:damalie.n.musoke.mil@army.mil" TargetMode="External"/><Relationship Id="rId5" Type="http://schemas.openxmlformats.org/officeDocument/2006/relationships/hyperlink" Target="mailto:usarmy.knox.usarec.mbx.hsd-enlisted-commissioning-program@mail.mil" TargetMode="External"/><Relationship Id="rId4" Type="http://schemas.openxmlformats.org/officeDocument/2006/relationships/hyperlink" Target="https://recruiting.army.mil/aec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recruiting.army.mil/aecp/"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ets.org/gre.htm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33.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hyperlink" Target="https://socialwork.uky.edu/academics/msw/army-msw-program" TargetMode="External"/><Relationship Id="rId9" Type="http://schemas.microsoft.com/office/2007/relationships/diagramDrawing" Target="../diagrams/drawing4.xml"/><Relationship Id="rId14" Type="http://schemas.microsoft.com/office/2007/relationships/diagramDrawing" Target="../diagrams/drawing5.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goarmy.com/amedd.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hyperlink" Target="https://www.goarmy.com/amedd.html"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hyperlink" Target="https://recruiting.army.mil/armypa/" TargetMode="External"/><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19.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8224" y="2291320"/>
            <a:ext cx="184666" cy="369332"/>
          </a:xfrm>
          <a:prstGeom prst="rect">
            <a:avLst/>
          </a:prstGeom>
          <a:noFill/>
        </p:spPr>
        <p:txBody>
          <a:bodyPr wrap="none" rtlCol="0">
            <a:spAutoFit/>
          </a:bodyPr>
          <a:lstStyle/>
          <a:p>
            <a:pPr>
              <a:defRPr/>
            </a:pPr>
            <a:endParaRPr lang="en-US" dirty="0">
              <a:solidFill>
                <a:prstClr val="black"/>
              </a:solidFill>
              <a:latin typeface="Calibri"/>
            </a:endParaRPr>
          </a:p>
        </p:txBody>
      </p:sp>
      <p:sp>
        <p:nvSpPr>
          <p:cNvPr id="7" name="Title 1"/>
          <p:cNvSpPr txBox="1">
            <a:spLocks/>
          </p:cNvSpPr>
          <p:nvPr/>
        </p:nvSpPr>
        <p:spPr>
          <a:xfrm>
            <a:off x="2840476" y="3268493"/>
            <a:ext cx="3735421" cy="1376925"/>
          </a:xfrm>
          <a:prstGeom prst="rect">
            <a:avLst/>
          </a:prstGeom>
        </p:spPr>
        <p:txBody>
          <a:bodyPr anchor="ctr">
            <a:no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en-US" sz="2200" b="1" dirty="0">
                <a:solidFill>
                  <a:prstClr val="white"/>
                </a:solidFill>
              </a:rPr>
              <a:t>AMEDD Commissioning</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Brief</a:t>
            </a:r>
          </a:p>
        </p:txBody>
      </p:sp>
    </p:spTree>
    <p:extLst>
      <p:ext uri="{BB962C8B-B14F-4D97-AF65-F5344CB8AC3E}">
        <p14:creationId xmlns:p14="http://schemas.microsoft.com/office/powerpoint/2010/main" val="263135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925280"/>
            <a:ext cx="861695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Basic Qualifications: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dirty="0">
                <a:solidFill>
                  <a:prstClr val="black"/>
                </a:solidFill>
                <a:latin typeface=" Arial"/>
                <a:cs typeface="Times New Roman" panose="02020603050405020304" pitchFamily="18" charset="0"/>
              </a:rPr>
              <a:t>ROTC Cadets</a:t>
            </a:r>
            <a:r>
              <a:rPr lang="en-US" altLang="en-US" sz="1800" dirty="0">
                <a:solidFill>
                  <a:prstClr val="black"/>
                </a:solidFill>
                <a:latin typeface=" Arial"/>
                <a:cs typeface="Times New Roman" panose="02020603050405020304" pitchFamily="18" charset="0"/>
              </a:rPr>
              <a:t>, while in cadet status, are not eligible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dirty="0">
                <a:solidFill>
                  <a:prstClr val="black"/>
                </a:solidFill>
                <a:latin typeface=" Arial"/>
                <a:cs typeface="Times New Roman" panose="02020603050405020304" pitchFamily="18" charset="0"/>
              </a:rPr>
              <a:t>USAR</a:t>
            </a:r>
            <a:r>
              <a:rPr lang="en-US" altLang="en-US" sz="1800" dirty="0">
                <a:solidFill>
                  <a:prstClr val="black"/>
                </a:solidFill>
                <a:latin typeface=" Arial"/>
                <a:cs typeface="Times New Roman" panose="02020603050405020304" pitchFamily="18" charset="0"/>
              </a:rPr>
              <a:t> IPAP seats are only open for USAR Soldiers</a:t>
            </a:r>
            <a:r>
              <a:rPr lang="en-US" altLang="en-US" sz="1800" dirty="0">
                <a:solidFill>
                  <a:srgbClr val="FF0000"/>
                </a:solidFill>
                <a:latin typeface=" Arial"/>
                <a:cs typeface="Times New Roman" panose="02020603050405020304" pitchFamily="18" charset="0"/>
              </a:rPr>
              <a:t> </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a:t>
            </a:r>
            <a:r>
              <a:rPr lang="en-US" altLang="en-US" sz="1800" b="1" dirty="0">
                <a:latin typeface=" Arial"/>
                <a:cs typeface="Times New Roman" panose="02020603050405020304" pitchFamily="18" charset="0"/>
              </a:rPr>
              <a:t>Active-Duty IPAP</a:t>
            </a:r>
            <a:r>
              <a:rPr lang="en-US" altLang="en-US" sz="1800" dirty="0">
                <a:latin typeface=" Arial"/>
                <a:cs typeface="Times New Roman" panose="02020603050405020304" pitchFamily="18" charset="0"/>
              </a:rPr>
              <a:t> seats are only open to Active-Duty Soldiers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dirty="0">
                <a:solidFill>
                  <a:prstClr val="black"/>
                </a:solidFill>
                <a:latin typeface=" Arial"/>
                <a:cs typeface="Times New Roman" panose="02020603050405020304" pitchFamily="18" charset="0"/>
              </a:rPr>
              <a:t>Other services </a:t>
            </a:r>
            <a:r>
              <a:rPr lang="en-US" altLang="en-US" sz="1800" dirty="0">
                <a:solidFill>
                  <a:prstClr val="black"/>
                </a:solidFill>
                <a:latin typeface=" Arial"/>
                <a:cs typeface="Times New Roman" panose="02020603050405020304" pitchFamily="18" charset="0"/>
              </a:rPr>
              <a:t>can only apply to IPAP through their branches - </a:t>
            </a:r>
            <a:r>
              <a:rPr lang="en-US" altLang="en-US" sz="1800" dirty="0">
                <a:solidFill>
                  <a:prstClr val="black"/>
                </a:solidFill>
                <a:latin typeface=" Arial"/>
                <a:cs typeface="Times New Roman" panose="02020603050405020304" pitchFamily="18" charset="0"/>
                <a:hlinkClick r:id="rId2"/>
              </a:rPr>
              <a:t>https://medcoe.army.mil/ipap-prospective-student-students</a:t>
            </a:r>
            <a:r>
              <a:rPr lang="en-US" altLang="en-US" sz="1800" dirty="0">
                <a:solidFill>
                  <a:prstClr val="black"/>
                </a:solidFill>
                <a:latin typeface=" Arial"/>
                <a:cs typeface="Times New Roman" panose="02020603050405020304" pitchFamily="18" charset="0"/>
              </a:rPr>
              <a:t> </a:t>
            </a:r>
          </a:p>
          <a:p>
            <a:pPr marL="0" indent="0">
              <a:spcAft>
                <a:spcPts val="600"/>
              </a:spcAft>
              <a:buNone/>
            </a:pPr>
            <a:endParaRPr lang="en-US" dirty="0"/>
          </a:p>
        </p:txBody>
      </p:sp>
    </p:spTree>
    <p:extLst>
      <p:ext uri="{BB962C8B-B14F-4D97-AF65-F5344CB8AC3E}">
        <p14:creationId xmlns:p14="http://schemas.microsoft.com/office/powerpoint/2010/main" val="246550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4319" y="940747"/>
            <a:ext cx="8615362"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ALL Applicants:</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a:t>
            </a:r>
            <a:r>
              <a:rPr lang="en-US" altLang="en-US" sz="1800" b="1" dirty="0">
                <a:latin typeface=" Arial"/>
                <a:cs typeface="Times New Roman" panose="02020603050405020304" pitchFamily="18" charset="0"/>
              </a:rPr>
              <a:t>No</a:t>
            </a:r>
            <a:r>
              <a:rPr lang="en-US" altLang="en-US" sz="1800" dirty="0">
                <a:latin typeface=" Arial"/>
                <a:cs typeface="Times New Roman" panose="02020603050405020304" pitchFamily="18" charset="0"/>
              </a:rPr>
              <a:t> DA photo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ACFT (or Army Fitness test of record) score card required for </a:t>
            </a:r>
            <a:r>
              <a:rPr lang="en-US" altLang="en-US" sz="1800" b="1" dirty="0">
                <a:solidFill>
                  <a:prstClr val="black"/>
                </a:solidFill>
                <a:latin typeface=" Arial"/>
                <a:cs typeface="Times New Roman" panose="02020603050405020304" pitchFamily="18" charset="0"/>
              </a:rPr>
              <a:t>all components</a:t>
            </a:r>
            <a:endParaRPr lang="en-US" altLang="en-US" b="1" dirty="0">
              <a:solidFill>
                <a:prstClr val="black"/>
              </a:solidFill>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Height and Weight IAW AR 600-9 (no 540+ </a:t>
            </a:r>
            <a:r>
              <a:rPr lang="en-US" altLang="en-US" sz="1800" dirty="0" err="1">
                <a:solidFill>
                  <a:prstClr val="black"/>
                </a:solidFill>
                <a:latin typeface=" Arial"/>
                <a:cs typeface="Times New Roman" panose="02020603050405020304" pitchFamily="18" charset="0"/>
              </a:rPr>
              <a:t>excemptions</a:t>
            </a:r>
            <a:r>
              <a:rPr lang="en-US" altLang="en-US" sz="1800" dirty="0">
                <a:solidFill>
                  <a:prstClr val="black"/>
                </a:solidFill>
                <a:latin typeface=" Arial"/>
                <a:cs typeface="Times New Roman" panose="02020603050405020304" pitchFamily="18" charset="0"/>
              </a:rPr>
              <a: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Qualified for appointment IAW AR 601-100, and AR 40-501/DODI 6130.03</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dirty="0">
                <a:latin typeface=" Arial"/>
                <a:cs typeface="Times New Roman" panose="02020603050405020304" pitchFamily="18" charset="0"/>
              </a:rPr>
              <a:t>Soldier Talent Profile (STP) </a:t>
            </a:r>
            <a:r>
              <a:rPr lang="en-US" altLang="en-US" sz="1800" dirty="0">
                <a:solidFill>
                  <a:prstClr val="black"/>
                </a:solidFill>
                <a:latin typeface=" Arial"/>
                <a:cs typeface="Times New Roman" panose="02020603050405020304" pitchFamily="18" charset="0"/>
              </a:rPr>
              <a:t>must be </a:t>
            </a:r>
            <a:r>
              <a:rPr lang="en-US" altLang="en-US" sz="1800" b="1" dirty="0">
                <a:solidFill>
                  <a:prstClr val="black"/>
                </a:solidFill>
                <a:latin typeface=" Arial"/>
                <a:cs typeface="Times New Roman" panose="02020603050405020304" pitchFamily="18" charset="0"/>
              </a:rPr>
              <a:t>certified true copy</a:t>
            </a:r>
            <a:r>
              <a:rPr lang="en-US" altLang="en-US" sz="1800" dirty="0">
                <a:solidFill>
                  <a:prstClr val="black"/>
                </a:solidFill>
                <a:latin typeface=" Arial"/>
                <a:cs typeface="Times New Roman" panose="02020603050405020304" pitchFamily="18" charset="0"/>
              </a:rPr>
              <a:t> from your Commander or 1SG</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dirty="0">
                <a:solidFill>
                  <a:prstClr val="black"/>
                </a:solidFill>
                <a:latin typeface=" Arial"/>
                <a:cs typeface="Times New Roman" panose="02020603050405020304" pitchFamily="18" charset="0"/>
              </a:rPr>
              <a:t>Command and Branch Release </a:t>
            </a:r>
            <a:r>
              <a:rPr lang="en-US" altLang="en-US" sz="1800" dirty="0">
                <a:solidFill>
                  <a:prstClr val="black"/>
                </a:solidFill>
                <a:latin typeface=" Arial"/>
                <a:cs typeface="Times New Roman" panose="02020603050405020304" pitchFamily="18" charset="0"/>
              </a:rPr>
              <a:t>required (PAR in IPPS-A) – Command is required to apply and Branch is required AFTER selection </a:t>
            </a:r>
            <a:r>
              <a:rPr lang="en-US" altLang="en-US" sz="1800" dirty="0">
                <a:solidFill>
                  <a:prstClr val="black"/>
                </a:solidFill>
                <a:latin typeface=" Arial"/>
                <a:cs typeface="Times New Roman" panose="02020603050405020304" pitchFamily="18" charset="0"/>
                <a:sym typeface="Wingdings" panose="05000000000000000000" pitchFamily="2" charset="2"/>
              </a:rPr>
              <a:t> (</a:t>
            </a:r>
            <a:r>
              <a:rPr lang="en-US" altLang="en-US" sz="1800" i="1" dirty="0">
                <a:solidFill>
                  <a:prstClr val="black"/>
                </a:solidFill>
                <a:latin typeface=" Arial"/>
                <a:cs typeface="Times New Roman" panose="02020603050405020304" pitchFamily="18" charset="0"/>
                <a:sym typeface="Wingdings" panose="05000000000000000000" pitchFamily="2" charset="2"/>
              </a:rPr>
              <a:t>AD Only</a:t>
            </a:r>
            <a:r>
              <a:rPr lang="en-US" altLang="en-US" sz="1800" dirty="0">
                <a:solidFill>
                  <a:prstClr val="black"/>
                </a:solidFill>
                <a:latin typeface=" Arial"/>
                <a:cs typeface="Times New Roman" panose="02020603050405020304" pitchFamily="18" charset="0"/>
                <a:sym typeface="Wingdings" panose="05000000000000000000" pitchFamily="2" charset="2"/>
              </a:rPr>
              <a:t>) </a:t>
            </a:r>
            <a:endParaRPr lang="en-US" altLang="en-US" sz="1800" dirty="0">
              <a:solidFill>
                <a:prstClr val="black"/>
              </a:solidFill>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Security Clearance Verification Memo</a:t>
            </a:r>
          </a:p>
          <a:p>
            <a:pPr>
              <a:spcAft>
                <a:spcPts val="600"/>
              </a:spcAft>
              <a:buFont typeface="Wingdings" panose="05000000000000000000" pitchFamily="2" charset="2"/>
              <a:buChar char="q"/>
            </a:pPr>
            <a:endParaRPr lang="en-US" altLang="en-US" sz="1800" dirty="0">
              <a:solidFill>
                <a:prstClr val="black"/>
              </a:solidFill>
              <a:latin typeface=" Arial"/>
              <a:cs typeface="Times New Roman" panose="02020603050405020304" pitchFamily="18" charset="0"/>
            </a:endParaRPr>
          </a:p>
          <a:p>
            <a:pPr marL="0" indent="0">
              <a:spcAft>
                <a:spcPts val="600"/>
              </a:spcAft>
              <a:buNone/>
            </a:pPr>
            <a:endParaRPr lang="en-US" dirty="0"/>
          </a:p>
        </p:txBody>
      </p:sp>
    </p:spTree>
    <p:extLst>
      <p:ext uri="{BB962C8B-B14F-4D97-AF65-F5344CB8AC3E}">
        <p14:creationId xmlns:p14="http://schemas.microsoft.com/office/powerpoint/2010/main" val="53705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4319" y="898802"/>
            <a:ext cx="8615362" cy="4351337"/>
          </a:xfrm>
          <a:prstGeom prst="rect">
            <a:avLst/>
          </a:prstGeom>
        </p:spPr>
        <p:txBody>
          <a:bodyPr vert="horz" lIns="91440" tIns="45720" rIns="91440" bIns="45720" rtlCol="0">
            <a:normAutofit fontScale="92500" lnSpcReduction="10000"/>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IPAP Specific Application Documents: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Online application through UNICAS at </a:t>
            </a:r>
            <a:r>
              <a:rPr lang="en-US" altLang="en-US" sz="1800" dirty="0">
                <a:solidFill>
                  <a:prstClr val="black"/>
                </a:solidFill>
                <a:latin typeface=" Arial"/>
                <a:cs typeface="Times New Roman" panose="02020603050405020304" pitchFamily="18" charset="0"/>
                <a:hlinkClick r:id="rId2"/>
              </a:rPr>
              <a:t>http://ipap.liaisoncas.com</a:t>
            </a:r>
            <a:endParaRPr lang="en-US" altLang="en-US" sz="1800"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This is </a:t>
            </a:r>
            <a:r>
              <a:rPr lang="en-US" altLang="en-US" b="1" dirty="0">
                <a:solidFill>
                  <a:prstClr val="black"/>
                </a:solidFill>
                <a:latin typeface=" Arial"/>
                <a:cs typeface="Times New Roman" panose="02020603050405020304" pitchFamily="18" charset="0"/>
              </a:rPr>
              <a:t>REQUIRED</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Same deadline of 1 March</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Curriculum Vitae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DA Form 160 with dates of desired class priority preference: </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January/April/August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Officers DA 71 Oath of Office and Appointment Letter</a:t>
            </a:r>
          </a:p>
          <a:p>
            <a:pPr>
              <a:spcAft>
                <a:spcPts val="600"/>
              </a:spcAft>
              <a:buFont typeface="Wingdings" panose="05000000000000000000" pitchFamily="2" charset="2"/>
              <a:buChar char="q"/>
            </a:pPr>
            <a:r>
              <a:rPr lang="en-US" altLang="en-US" sz="1800" b="1" dirty="0">
                <a:latin typeface=" Arial"/>
                <a:cs typeface="Times New Roman" panose="02020603050405020304" pitchFamily="18" charset="0"/>
              </a:rPr>
              <a:t> Submit application digitally </a:t>
            </a:r>
          </a:p>
          <a:p>
            <a:pPr lvl="1">
              <a:spcAft>
                <a:spcPts val="600"/>
              </a:spcAft>
              <a:buFont typeface="Wingdings" panose="05000000000000000000" pitchFamily="2" charset="2"/>
              <a:buChar char="q"/>
            </a:pPr>
            <a:r>
              <a:rPr lang="en-US" altLang="en-US" dirty="0">
                <a:latin typeface=" Arial"/>
                <a:cs typeface="Times New Roman" panose="02020603050405020304" pitchFamily="18" charset="0"/>
              </a:rPr>
              <a:t>PDF documents as outlined on the Application Summary Sheet</a:t>
            </a:r>
          </a:p>
          <a:p>
            <a:pPr lvl="1">
              <a:spcAft>
                <a:spcPts val="600"/>
              </a:spcAft>
              <a:buFont typeface="Wingdings" panose="05000000000000000000" pitchFamily="2" charset="2"/>
              <a:buChar char="q"/>
            </a:pPr>
            <a:r>
              <a:rPr lang="en-US" altLang="en-US" dirty="0">
                <a:latin typeface=" Arial"/>
                <a:cs typeface="Times New Roman" panose="02020603050405020304" pitchFamily="18" charset="0"/>
                <a:hlinkClick r:id="rId3"/>
              </a:rPr>
              <a:t>usarmy.knox.usarec.mbx.hsd-ipap@army.mil</a:t>
            </a:r>
            <a:r>
              <a:rPr lang="en-US" altLang="en-US" dirty="0">
                <a:latin typeface=" Arial"/>
                <a:cs typeface="Times New Roman" panose="02020603050405020304" pitchFamily="18" charset="0"/>
              </a:rPr>
              <a:t> </a:t>
            </a:r>
          </a:p>
          <a:p>
            <a:pPr marL="0" indent="0">
              <a:spcAft>
                <a:spcPts val="600"/>
              </a:spcAft>
              <a:buNone/>
            </a:pPr>
            <a:endParaRPr lang="en-US" dirty="0"/>
          </a:p>
        </p:txBody>
      </p:sp>
    </p:spTree>
    <p:extLst>
      <p:ext uri="{BB962C8B-B14F-4D97-AF65-F5344CB8AC3E}">
        <p14:creationId xmlns:p14="http://schemas.microsoft.com/office/powerpoint/2010/main" val="57322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386025" y="882024"/>
            <a:ext cx="8615362"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Other Administrative Requirements: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DA 61</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NCOER’s/OER’s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1059’s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Awards (include narrative)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Professional training certificates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DD214</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Letter of Character from 1SG (</a:t>
            </a:r>
            <a:r>
              <a:rPr lang="en-US" altLang="en-US" sz="1800" i="1" dirty="0">
                <a:solidFill>
                  <a:prstClr val="black"/>
                </a:solidFill>
                <a:latin typeface=" Arial"/>
                <a:cs typeface="Times New Roman" panose="02020603050405020304" pitchFamily="18" charset="0"/>
              </a:rPr>
              <a:t>recommended if applicant has no NCOER’s</a:t>
            </a:r>
            <a:r>
              <a:rPr lang="en-US" altLang="en-US" sz="1800" dirty="0">
                <a:solidFill>
                  <a:prstClr val="black"/>
                </a:solidFill>
                <a:latin typeface=" Arial"/>
                <a:cs typeface="Times New Roman" panose="02020603050405020304" pitchFamily="18" charset="0"/>
              </a:rPr>
              <a:t>)</a:t>
            </a:r>
          </a:p>
          <a:p>
            <a:pPr marL="0" indent="0">
              <a:spcAft>
                <a:spcPts val="600"/>
              </a:spcAft>
              <a:buNone/>
            </a:pPr>
            <a:endParaRPr lang="en-US" dirty="0"/>
          </a:p>
        </p:txBody>
      </p:sp>
    </p:spTree>
    <p:extLst>
      <p:ext uri="{BB962C8B-B14F-4D97-AF65-F5344CB8AC3E}">
        <p14:creationId xmlns:p14="http://schemas.microsoft.com/office/powerpoint/2010/main" val="271351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344081" y="806523"/>
            <a:ext cx="8615362"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Enlisted Applicant Requirements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GT Score 110+ </a:t>
            </a:r>
            <a:r>
              <a:rPr lang="en-US" altLang="en-US" sz="1800" b="1" dirty="0">
                <a:solidFill>
                  <a:srgbClr val="FF0000"/>
                </a:solidFill>
                <a:latin typeface=" Arial"/>
                <a:cs typeface="Times New Roman" panose="02020603050405020304" pitchFamily="18" charset="0"/>
              </a:rPr>
              <a:t>(No waiver)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Physical must meet accession IAW 40-501 Ch. 2 and DODI 6130.03</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May be retainable in the Army but not able to attend the program if not commissionable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Just as competitive as an officer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Even if you are not in the medical field, you are competitive</a:t>
            </a:r>
          </a:p>
          <a:p>
            <a:pPr marL="0" indent="0">
              <a:spcAft>
                <a:spcPts val="600"/>
              </a:spcAft>
              <a:buNone/>
            </a:pPr>
            <a:endParaRPr lang="en-US" dirty="0"/>
          </a:p>
        </p:txBody>
      </p:sp>
    </p:spTree>
    <p:extLst>
      <p:ext uri="{BB962C8B-B14F-4D97-AF65-F5344CB8AC3E}">
        <p14:creationId xmlns:p14="http://schemas.microsoft.com/office/powerpoint/2010/main" val="334634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954743"/>
            <a:ext cx="861695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Letter of Intent (LOI):</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Very important!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LOI must be typed, recommend one page</a:t>
            </a:r>
            <a:endParaRPr lang="en-US" altLang="en-US" sz="1800" dirty="0">
              <a:latin typeface=" Arial"/>
            </a:endParaRP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Express to board your desire to be an AMEDD Officer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Board uses the LOI to evaluate your writing abilities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Have more than one person review your LOI</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Be sure to </a:t>
            </a:r>
            <a:r>
              <a:rPr lang="en-US" altLang="en-US" sz="1800" b="1" dirty="0">
                <a:solidFill>
                  <a:prstClr val="black"/>
                </a:solidFill>
                <a:latin typeface=" Arial"/>
                <a:cs typeface="Times New Roman" panose="02020603050405020304" pitchFamily="18" charset="0"/>
              </a:rPr>
              <a:t>sign</a:t>
            </a:r>
            <a:r>
              <a:rPr lang="en-US" altLang="en-US" sz="1800" dirty="0">
                <a:solidFill>
                  <a:prstClr val="black"/>
                </a:solidFill>
                <a:latin typeface=" Arial"/>
                <a:cs typeface="Times New Roman" panose="02020603050405020304" pitchFamily="18" charset="0"/>
              </a:rPr>
              <a:t> it!</a:t>
            </a:r>
          </a:p>
        </p:txBody>
      </p:sp>
    </p:spTree>
    <p:extLst>
      <p:ext uri="{BB962C8B-B14F-4D97-AF65-F5344CB8AC3E}">
        <p14:creationId xmlns:p14="http://schemas.microsoft.com/office/powerpoint/2010/main" val="4060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773142"/>
            <a:ext cx="861695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Letters of Recommendation:</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Required from:</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First Line Supervisor </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Commander (BN or above)</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Officer of the profession </a:t>
            </a:r>
            <a:r>
              <a:rPr lang="en-US" altLang="en-US" dirty="0">
                <a:solidFill>
                  <a:prstClr val="black"/>
                </a:solidFill>
                <a:latin typeface=" Arial"/>
                <a:cs typeface="Times New Roman" panose="02020603050405020304" pitchFamily="18" charset="0"/>
              </a:rPr>
              <a:t>(Use USAREC Form 601-37.11 with NEW supplemental digital document. MUST include documentation of 80+ shadowing hours)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Maximum of </a:t>
            </a:r>
            <a:r>
              <a:rPr lang="en-US" altLang="en-US" sz="1800" b="1" dirty="0">
                <a:solidFill>
                  <a:prstClr val="black"/>
                </a:solidFill>
                <a:latin typeface=" Arial"/>
                <a:cs typeface="Times New Roman" panose="02020603050405020304" pitchFamily="18" charset="0"/>
              </a:rPr>
              <a:t>5 letters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May use USAREC Form 601-37.11</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May use Memorandum format</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Addressed to the board</a:t>
            </a:r>
          </a:p>
          <a:p>
            <a:pPr marL="0" indent="0">
              <a:spcAft>
                <a:spcPts val="600"/>
              </a:spcAft>
              <a:buNone/>
            </a:pPr>
            <a:endParaRPr lang="en-US" dirty="0"/>
          </a:p>
        </p:txBody>
      </p:sp>
    </p:spTree>
    <p:extLst>
      <p:ext uri="{BB962C8B-B14F-4D97-AF65-F5344CB8AC3E}">
        <p14:creationId xmlns:p14="http://schemas.microsoft.com/office/powerpoint/2010/main" val="421965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389105" y="891462"/>
            <a:ext cx="8429179"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Commissioning Physical:</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Dated </a:t>
            </a:r>
            <a:r>
              <a:rPr lang="en-US" altLang="en-US" sz="1800" b="1" dirty="0">
                <a:solidFill>
                  <a:prstClr val="black"/>
                </a:solidFill>
                <a:latin typeface=" Arial"/>
                <a:cs typeface="Times New Roman" panose="02020603050405020304" pitchFamily="18" charset="0"/>
              </a:rPr>
              <a:t>after 7 June </a:t>
            </a:r>
            <a:r>
              <a:rPr lang="en-US" altLang="en-US" sz="1800" dirty="0">
                <a:solidFill>
                  <a:prstClr val="black"/>
                </a:solidFill>
                <a:latin typeface=" Arial"/>
                <a:cs typeface="Times New Roman" panose="02020603050405020304" pitchFamily="18" charset="0"/>
              </a:rPr>
              <a:t>- (No older than 12 months from board date)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DD 2807-1 and DD 2808</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Must include ETOH, Drug Screen, HIV, UA, HCG </a:t>
            </a:r>
            <a:r>
              <a:rPr lang="en-US" altLang="en-US" sz="1800" b="1" dirty="0">
                <a:solidFill>
                  <a:prstClr val="black"/>
                </a:solidFill>
                <a:latin typeface=" Arial"/>
                <a:cs typeface="Times New Roman" panose="02020603050405020304" pitchFamily="18" charset="0"/>
              </a:rPr>
              <a:t>test in lab printout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P3 profiles are ineligible </a:t>
            </a:r>
            <a:r>
              <a:rPr lang="en-US" altLang="en-US" sz="1800" dirty="0">
                <a:solidFill>
                  <a:srgbClr val="FF0000"/>
                </a:solidFill>
                <a:latin typeface=" Arial"/>
                <a:cs typeface="Times New Roman" panose="02020603050405020304" pitchFamily="18" charset="0"/>
              </a:rPr>
              <a:t>(No Waiver)</a:t>
            </a:r>
          </a:p>
          <a:p>
            <a:pPr marL="0" indent="0">
              <a:spcAft>
                <a:spcPts val="600"/>
              </a:spcAft>
              <a:buNone/>
            </a:pPr>
            <a:endParaRPr lang="en-US" dirty="0"/>
          </a:p>
        </p:txBody>
      </p:sp>
    </p:spTree>
    <p:extLst>
      <p:ext uri="{BB962C8B-B14F-4D97-AF65-F5344CB8AC3E}">
        <p14:creationId xmlns:p14="http://schemas.microsoft.com/office/powerpoint/2010/main" val="42146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357410" y="1016210"/>
            <a:ext cx="842918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Educational/ Academic Requirements - </a:t>
            </a:r>
            <a:r>
              <a:rPr lang="en-US" sz="2400" b="1" dirty="0">
                <a:solidFill>
                  <a:srgbClr val="FF0000"/>
                </a:solidFill>
              </a:rPr>
              <a:t>SAT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Must have SAT</a:t>
            </a:r>
            <a:r>
              <a:rPr lang="en-US" altLang="en-US" sz="1800" dirty="0">
                <a:latin typeface=" Arial"/>
                <a:cs typeface="Times New Roman" panose="02020603050405020304" pitchFamily="18" charset="0"/>
              </a:rPr>
              <a:t> within 5 years of application deadline (take NLT 8 Mar 25)</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Required from </a:t>
            </a:r>
            <a:r>
              <a:rPr lang="en-US" altLang="en-US" sz="1800" dirty="0">
                <a:solidFill>
                  <a:srgbClr val="FF0000"/>
                </a:solidFill>
                <a:latin typeface=" Arial"/>
                <a:cs typeface="Times New Roman" panose="02020603050405020304" pitchFamily="18" charset="0"/>
              </a:rPr>
              <a:t>ALL applicants – No waiver</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Minimum Score requirements</a:t>
            </a:r>
          </a:p>
          <a:p>
            <a:pPr lvl="1">
              <a:spcAft>
                <a:spcPts val="600"/>
              </a:spcAft>
              <a:buFont typeface="Wingdings" panose="05000000000000000000" pitchFamily="2" charset="2"/>
              <a:buChar char="§"/>
            </a:pPr>
            <a:r>
              <a:rPr lang="en-US" altLang="en-US" dirty="0">
                <a:latin typeface=" Arial"/>
                <a:cs typeface="Times New Roman" panose="02020603050405020304" pitchFamily="18" charset="0"/>
              </a:rPr>
              <a:t> Combined Math and Reading – equal to </a:t>
            </a:r>
            <a:r>
              <a:rPr lang="en-US" altLang="en-US" b="1" dirty="0">
                <a:latin typeface=" Arial"/>
                <a:cs typeface="Times New Roman" panose="02020603050405020304" pitchFamily="18" charset="0"/>
              </a:rPr>
              <a:t>1000 or higher</a:t>
            </a:r>
          </a:p>
          <a:p>
            <a:pPr lvl="1">
              <a:spcAft>
                <a:spcPts val="600"/>
              </a:spcAft>
              <a:buFont typeface="Wingdings" panose="05000000000000000000" pitchFamily="2" charset="2"/>
              <a:buChar char="§"/>
            </a:pPr>
            <a:r>
              <a:rPr lang="en-US" altLang="en-US" dirty="0">
                <a:latin typeface=" Arial"/>
                <a:cs typeface="Times New Roman" panose="02020603050405020304" pitchFamily="18" charset="0"/>
              </a:rPr>
              <a:t> Reading – equal to 450 or higher</a:t>
            </a:r>
          </a:p>
          <a:p>
            <a:pPr lvl="1">
              <a:spcAft>
                <a:spcPts val="600"/>
              </a:spcAft>
              <a:buFont typeface="Wingdings" panose="05000000000000000000" pitchFamily="2" charset="2"/>
              <a:buChar char="§"/>
            </a:pPr>
            <a:r>
              <a:rPr lang="en-US" altLang="en-US" dirty="0">
                <a:latin typeface=" Arial"/>
                <a:cs typeface="Times New Roman" panose="02020603050405020304" pitchFamily="18" charset="0"/>
              </a:rPr>
              <a:t> Math – equal to 450 or higher</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SAT Improvement Program</a:t>
            </a:r>
          </a:p>
          <a:p>
            <a:pPr lvl="1">
              <a:spcAft>
                <a:spcPts val="600"/>
              </a:spcAft>
              <a:buFont typeface="Wingdings" panose="05000000000000000000" pitchFamily="2" charset="2"/>
              <a:buChar char="q"/>
            </a:pPr>
            <a:r>
              <a:rPr lang="en-US" altLang="en-US" dirty="0">
                <a:latin typeface=" Arial"/>
                <a:cs typeface="Times New Roman" panose="02020603050405020304" pitchFamily="18" charset="0"/>
              </a:rPr>
              <a:t> </a:t>
            </a:r>
            <a:r>
              <a:rPr lang="en-US" altLang="en-US" dirty="0">
                <a:latin typeface=" Arial"/>
                <a:cs typeface="Times New Roman" panose="02020603050405020304" pitchFamily="18" charset="0"/>
                <a:hlinkClick r:id="rId2"/>
              </a:rPr>
              <a:t>www.eknowledge.com/militaryhomefront</a:t>
            </a:r>
            <a:r>
              <a:rPr lang="en-US" altLang="en-US" dirty="0">
                <a:latin typeface=" Arial"/>
                <a:cs typeface="Times New Roman" panose="02020603050405020304" pitchFamily="18" charset="0"/>
              </a:rPr>
              <a:t> </a:t>
            </a:r>
          </a:p>
          <a:p>
            <a:pPr marL="0" indent="0">
              <a:spcAft>
                <a:spcPts val="600"/>
              </a:spcAft>
              <a:buNone/>
            </a:pPr>
            <a:endParaRPr lang="en-US" dirty="0"/>
          </a:p>
        </p:txBody>
      </p:sp>
    </p:spTree>
    <p:extLst>
      <p:ext uri="{BB962C8B-B14F-4D97-AF65-F5344CB8AC3E}">
        <p14:creationId xmlns:p14="http://schemas.microsoft.com/office/powerpoint/2010/main" val="141547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550491" y="1253331"/>
            <a:ext cx="8043018"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Educational/ Academic Requirements – </a:t>
            </a:r>
            <a:r>
              <a:rPr lang="en-US" sz="2400" b="1" dirty="0">
                <a:solidFill>
                  <a:srgbClr val="FF0000"/>
                </a:solidFill>
              </a:rPr>
              <a:t>PA-CAT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Must have PA-CAT taken by application deadline (1 March)</a:t>
            </a:r>
            <a:endParaRPr lang="en-US" altLang="en-US" sz="1800" dirty="0">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Required from </a:t>
            </a:r>
            <a:r>
              <a:rPr lang="en-US" altLang="en-US" sz="1800" dirty="0">
                <a:solidFill>
                  <a:srgbClr val="FF0000"/>
                </a:solidFill>
                <a:latin typeface=" Arial"/>
                <a:cs typeface="Times New Roman" panose="02020603050405020304" pitchFamily="18" charset="0"/>
              </a:rPr>
              <a:t>ALL applicants – No waiver</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Currently No Minimum Score requirements</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Registration at </a:t>
            </a:r>
            <a:r>
              <a:rPr lang="en-US" altLang="en-US" sz="1800" dirty="0">
                <a:latin typeface=" Arial"/>
                <a:cs typeface="Times New Roman" panose="02020603050405020304" pitchFamily="18" charset="0"/>
                <a:hlinkClick r:id="rId2"/>
              </a:rPr>
              <a:t>www.pa-cat.com</a:t>
            </a:r>
            <a:endParaRPr lang="en-US" altLang="en-US" sz="1800" dirty="0">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Credentialling assistance information available on IPAP website (recruiting.army.mil/</a:t>
            </a:r>
            <a:r>
              <a:rPr lang="en-US" altLang="en-US" sz="1800" dirty="0" err="1">
                <a:latin typeface=" Arial"/>
                <a:cs typeface="Times New Roman" panose="02020603050405020304" pitchFamily="18" charset="0"/>
              </a:rPr>
              <a:t>armypa</a:t>
            </a:r>
            <a:r>
              <a:rPr lang="en-US" altLang="en-US" sz="1800" dirty="0">
                <a:latin typeface=" Arial"/>
                <a:cs typeface="Times New Roman" panose="02020603050405020304" pitchFamily="18" charset="0"/>
              </a:rPr>
              <a:t>)</a:t>
            </a:r>
          </a:p>
          <a:p>
            <a:pPr marL="0" indent="0">
              <a:spcAft>
                <a:spcPts val="600"/>
              </a:spcAft>
              <a:buNone/>
            </a:pPr>
            <a:endParaRPr lang="en-US" dirty="0"/>
          </a:p>
        </p:txBody>
      </p:sp>
    </p:spTree>
    <p:extLst>
      <p:ext uri="{BB962C8B-B14F-4D97-AF65-F5344CB8AC3E}">
        <p14:creationId xmlns:p14="http://schemas.microsoft.com/office/powerpoint/2010/main" val="205715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65666" y="922867"/>
            <a:ext cx="8509465" cy="5431728"/>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400" b="1" dirty="0">
                <a:latin typeface=" Arial"/>
              </a:rPr>
              <a:t>Agenda</a:t>
            </a:r>
            <a:endParaRPr lang="en-US" altLang="en-US" sz="2400" dirty="0">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3"/>
              </a:rPr>
              <a:t>Interservice Physician Assistant Program </a:t>
            </a:r>
            <a:r>
              <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3"/>
              </a:rPr>
              <a:t>(IPAP)</a:t>
            </a: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4"/>
              </a:rPr>
              <a:t>AMEDD Enlisted Commissioning Program </a:t>
            </a:r>
            <a:r>
              <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4"/>
              </a:rPr>
              <a:t>(AECP)</a:t>
            </a: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5"/>
              </a:rPr>
              <a:t>Army-Baylor Occupational Therapy Doctorate Program </a:t>
            </a:r>
            <a:r>
              <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5"/>
              </a:rPr>
              <a:t>(OTD) </a:t>
            </a: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346075" indent="-342900">
              <a:lnSpc>
                <a:spcPct val="100000"/>
              </a:lnSpc>
              <a:spcBef>
                <a:spcPts val="0"/>
              </a:spcBef>
              <a:buFont typeface="Wingdings" panose="05000000000000000000" pitchFamily="2" charset="2"/>
              <a:buChar char="q"/>
              <a:defRPr/>
            </a:pP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6"/>
              </a:rPr>
              <a:t>Army-Baylor Doctoral Program in Physical Therapy </a:t>
            </a:r>
            <a:r>
              <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6"/>
              </a:rPr>
              <a:t>(DPT)</a:t>
            </a: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346075" indent="-342900">
              <a:lnSpc>
                <a:spcPct val="100000"/>
              </a:lnSpc>
              <a:spcBef>
                <a:spcPts val="0"/>
              </a:spcBef>
              <a:buFont typeface="Wingdings" panose="05000000000000000000" pitchFamily="2" charset="2"/>
              <a:buChar char="q"/>
              <a:defRPr/>
            </a:pPr>
            <a:endPar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7"/>
              </a:rPr>
              <a:t>Army-Baylor Master’s Program in Nutrition </a:t>
            </a:r>
            <a:r>
              <a:rPr kumimoji="0" lang="en-US" altLang="en-US" sz="180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7"/>
              </a:rPr>
              <a:t>(MPN)</a:t>
            </a:r>
            <a:endParaRPr kumimoji="0" lang="en-US" altLang="en-US" sz="180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endPar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r>
              <a:rPr kumimoji="0" lang="en-US" altLang="en-US" sz="1800" b="1"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8"/>
              </a:rPr>
              <a:t>Army-University of Kentucky Master’s in Social Work Program </a:t>
            </a:r>
            <a:r>
              <a:rPr kumimoji="0" lang="en-US" altLang="en-US" sz="1800" b="0" i="0" u="none" strike="noStrike" kern="0" cap="none" spc="0" normalizeH="0" baseline="0" noProof="0" dirty="0">
                <a:ln>
                  <a:noFill/>
                </a:ln>
                <a:solidFill>
                  <a:sysClr val="windowText" lastClr="000000"/>
                </a:solidFill>
                <a:effectLst/>
                <a:uLnTx/>
                <a:uFillTx/>
                <a:latin typeface=" Arial"/>
                <a:cs typeface="Times New Roman" panose="02020603050405020304" pitchFamily="18" charset="0"/>
                <a:hlinkClick r:id="rId8"/>
              </a:rPr>
              <a:t>(MSW)</a:t>
            </a:r>
            <a:endParaRPr lang="en-US" altLang="en-US" sz="1800" kern="0" dirty="0">
              <a:solidFill>
                <a:sysClr val="windowText" lastClr="000000"/>
              </a:solidFill>
              <a:latin typeface=" Arial"/>
              <a:cs typeface="Times New Roman" panose="02020603050405020304" pitchFamily="18" charset="0"/>
            </a:endParaRPr>
          </a:p>
          <a:p>
            <a:pPr marL="111125" indent="-342900">
              <a:lnSpc>
                <a:spcPct val="100000"/>
              </a:lnSpc>
              <a:spcBef>
                <a:spcPts val="0"/>
              </a:spcBef>
              <a:buFont typeface="Wingdings" panose="05000000000000000000" pitchFamily="2" charset="2"/>
              <a:buChar char="q"/>
              <a:defRPr/>
            </a:pPr>
            <a:endParaRPr lang="en-US" altLang="en-US" sz="1800" dirty="0">
              <a:latin typeface=" Arial"/>
              <a:cs typeface="Times New Roman" panose="02020603050405020304" pitchFamily="18" charset="0"/>
            </a:endParaRPr>
          </a:p>
          <a:p>
            <a:pPr>
              <a:buFont typeface="Wingdings" panose="05000000000000000000" pitchFamily="2" charset="2"/>
              <a:buChar char="q"/>
            </a:pPr>
            <a:r>
              <a:rPr lang="en-US" altLang="en-US" sz="1800" dirty="0">
                <a:latin typeface=" Arial"/>
                <a:cs typeface="Times New Roman" panose="02020603050405020304" pitchFamily="18" charset="0"/>
              </a:rPr>
              <a:t> </a:t>
            </a:r>
            <a:r>
              <a:rPr lang="en-US" altLang="en-US" sz="1800" b="1" dirty="0">
                <a:latin typeface=" Arial"/>
                <a:cs typeface="Times New Roman" panose="02020603050405020304" pitchFamily="18" charset="0"/>
                <a:hlinkClick r:id="rId9"/>
              </a:rPr>
              <a:t>Enlisted to Medical Degree Preparatory Program </a:t>
            </a:r>
            <a:r>
              <a:rPr lang="en-US" altLang="en-US" sz="1800" dirty="0">
                <a:latin typeface=" Arial"/>
                <a:cs typeface="Times New Roman" panose="02020603050405020304" pitchFamily="18" charset="0"/>
                <a:hlinkClick r:id="rId9"/>
              </a:rPr>
              <a:t>(EMDP2)</a:t>
            </a:r>
            <a:endParaRPr lang="en-US" altLang="en-US" sz="1800" dirty="0">
              <a:latin typeface=" Arial"/>
              <a:cs typeface="Times New Roman" panose="02020603050405020304" pitchFamily="18" charset="0"/>
            </a:endParaRPr>
          </a:p>
          <a:p>
            <a:pPr>
              <a:lnSpc>
                <a:spcPct val="150000"/>
              </a:lnSpc>
              <a:buFont typeface="Wingdings" panose="05000000000000000000" pitchFamily="2" charset="2"/>
              <a:buChar char="q"/>
            </a:pPr>
            <a:r>
              <a:rPr lang="en-US" altLang="en-US" sz="1800" dirty="0">
                <a:latin typeface=" Arial"/>
                <a:cs typeface="Times New Roman" panose="02020603050405020304" pitchFamily="18" charset="0"/>
              </a:rPr>
              <a:t> </a:t>
            </a:r>
            <a:r>
              <a:rPr lang="en-US" altLang="en-US" sz="1800" b="1" dirty="0">
                <a:latin typeface=" Arial"/>
                <a:cs typeface="Times New Roman" panose="02020603050405020304" pitchFamily="18" charset="0"/>
                <a:hlinkClick r:id="rId10"/>
              </a:rPr>
              <a:t>Health Professions Scholarship Program </a:t>
            </a:r>
            <a:r>
              <a:rPr lang="en-US" altLang="en-US" sz="1800" dirty="0">
                <a:latin typeface=" Arial"/>
                <a:cs typeface="Times New Roman" panose="02020603050405020304" pitchFamily="18" charset="0"/>
                <a:hlinkClick r:id="rId10"/>
              </a:rPr>
              <a:t>(HPSP)</a:t>
            </a:r>
            <a:endParaRPr lang="en-US" altLang="en-US" sz="1800" dirty="0">
              <a:latin typeface=" Arial"/>
              <a:cs typeface="Times New Roman" panose="02020603050405020304" pitchFamily="18" charset="0"/>
            </a:endParaRPr>
          </a:p>
          <a:p>
            <a:pPr>
              <a:lnSpc>
                <a:spcPct val="150000"/>
              </a:lnSpc>
              <a:buFont typeface="Wingdings" panose="05000000000000000000" pitchFamily="2" charset="2"/>
              <a:buChar char="q"/>
            </a:pPr>
            <a:r>
              <a:rPr lang="en-US" altLang="en-US" sz="1800" dirty="0">
                <a:latin typeface=" Arial"/>
                <a:cs typeface="Times New Roman" panose="02020603050405020304" pitchFamily="18" charset="0"/>
              </a:rPr>
              <a:t> Tuition Assistance (TA) Eligibility </a:t>
            </a:r>
          </a:p>
        </p:txBody>
      </p:sp>
      <p:sp>
        <p:nvSpPr>
          <p:cNvPr id="6" name="Title 4">
            <a:extLst>
              <a:ext uri="{FF2B5EF4-FFF2-40B4-BE49-F238E27FC236}">
                <a16:creationId xmlns:a16="http://schemas.microsoft.com/office/drawing/2014/main" id="{2D89B808-56E8-7319-4546-748FA041162A}"/>
              </a:ext>
            </a:extLst>
          </p:cNvPr>
          <p:cNvSpPr txBox="1">
            <a:spLocks/>
          </p:cNvSpPr>
          <p:nvPr/>
        </p:nvSpPr>
        <p:spPr>
          <a:xfrm>
            <a:off x="0" y="190294"/>
            <a:ext cx="9144000" cy="45315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200" kern="1200">
                <a:solidFill>
                  <a:schemeClr val="bg1"/>
                </a:solidFill>
                <a:latin typeface="Arial" panose="020B0604020202020204" pitchFamily="34" charset="0"/>
                <a:ea typeface="+mj-ea"/>
                <a:cs typeface="Arial" panose="020B0604020202020204" pitchFamily="34" charset="0"/>
              </a:defRPr>
            </a:lvl1pPr>
          </a:lstStyle>
          <a:p>
            <a:r>
              <a:rPr lang="en-US" sz="2400" b="1" dirty="0">
                <a:latin typeface=" Arial"/>
              </a:rPr>
              <a:t>AMEDD Commissioning Programs</a:t>
            </a:r>
          </a:p>
        </p:txBody>
      </p:sp>
    </p:spTree>
    <p:extLst>
      <p:ext uri="{BB962C8B-B14F-4D97-AF65-F5344CB8AC3E}">
        <p14:creationId xmlns:p14="http://schemas.microsoft.com/office/powerpoint/2010/main" val="275938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528638" y="854075"/>
            <a:ext cx="8615362"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Educational/Academic Requirements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Grade Point Averages </a:t>
            </a:r>
            <a:r>
              <a:rPr lang="en-US" altLang="en-US" sz="1800" dirty="0">
                <a:solidFill>
                  <a:srgbClr val="FF0000"/>
                </a:solidFill>
                <a:latin typeface=" Arial"/>
                <a:cs typeface="Times New Roman" panose="02020603050405020304" pitchFamily="18" charset="0"/>
              </a:rPr>
              <a:t>– </a:t>
            </a:r>
            <a:r>
              <a:rPr lang="en-US" altLang="en-US" sz="1800" dirty="0" err="1">
                <a:solidFill>
                  <a:srgbClr val="FF0000"/>
                </a:solidFill>
                <a:latin typeface=" Arial"/>
                <a:cs typeface="Times New Roman" panose="02020603050405020304" pitchFamily="18" charset="0"/>
              </a:rPr>
              <a:t>Waiverable</a:t>
            </a:r>
            <a:r>
              <a:rPr lang="en-US" altLang="en-US" sz="1800" dirty="0">
                <a:solidFill>
                  <a:srgbClr val="FF0000"/>
                </a:solidFill>
                <a:latin typeface=" Arial"/>
                <a:cs typeface="Times New Roman" panose="02020603050405020304" pitchFamily="18" charset="0"/>
              </a:rPr>
              <a:t> </a:t>
            </a:r>
          </a:p>
          <a:p>
            <a:pPr>
              <a:spcAft>
                <a:spcPts val="600"/>
              </a:spcAft>
              <a:buFont typeface="Wingdings" panose="05000000000000000000" pitchFamily="2" charset="2"/>
              <a:buChar char="q"/>
            </a:pPr>
            <a:r>
              <a:rPr lang="en-US" altLang="en-US" sz="1800" dirty="0">
                <a:latin typeface=" Arial"/>
                <a:cs typeface="Times New Roman" panose="02020603050405020304" pitchFamily="18" charset="0"/>
              </a:rPr>
              <a:t> NO Grade Replacement</a:t>
            </a:r>
          </a:p>
          <a:p>
            <a:pPr>
              <a:spcAft>
                <a:spcPts val="600"/>
              </a:spcAft>
              <a:buFont typeface="Wingdings" panose="05000000000000000000" pitchFamily="2" charset="2"/>
              <a:buChar char="q"/>
            </a:pPr>
            <a:r>
              <a:rPr lang="en-US" altLang="en-US" sz="1800" dirty="0">
                <a:solidFill>
                  <a:srgbClr val="FF0000"/>
                </a:solidFill>
                <a:latin typeface=" Arial"/>
                <a:cs typeface="Times New Roman" panose="02020603050405020304" pitchFamily="18" charset="0"/>
              </a:rPr>
              <a:t> Overall </a:t>
            </a:r>
            <a:r>
              <a:rPr lang="en-US" altLang="en-US" sz="1800" b="1" dirty="0">
                <a:solidFill>
                  <a:srgbClr val="FF0000"/>
                </a:solidFill>
                <a:latin typeface=" Arial"/>
                <a:cs typeface="Times New Roman" panose="02020603050405020304" pitchFamily="18" charset="0"/>
              </a:rPr>
              <a:t>GPA</a:t>
            </a:r>
            <a:r>
              <a:rPr lang="en-US" altLang="en-US" sz="1800" dirty="0">
                <a:solidFill>
                  <a:srgbClr val="FF0000"/>
                </a:solidFill>
                <a:latin typeface=" Arial"/>
                <a:cs typeface="Times New Roman" panose="02020603050405020304" pitchFamily="18" charset="0"/>
              </a:rPr>
              <a:t> MUST be </a:t>
            </a:r>
            <a:r>
              <a:rPr lang="en-US" altLang="en-US" sz="1800" b="1" dirty="0">
                <a:solidFill>
                  <a:srgbClr val="FF0000"/>
                </a:solidFill>
                <a:latin typeface=" Arial"/>
                <a:cs typeface="Times New Roman" panose="02020603050405020304" pitchFamily="18" charset="0"/>
              </a:rPr>
              <a:t>2.5 or greater</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Derived from official transcripts of ALL schools ever attended</a:t>
            </a:r>
          </a:p>
          <a:p>
            <a:pPr>
              <a:spcAft>
                <a:spcPts val="600"/>
              </a:spcAft>
              <a:buFont typeface="Wingdings" panose="05000000000000000000" pitchFamily="2" charset="2"/>
              <a:buChar char="q"/>
            </a:pPr>
            <a:r>
              <a:rPr lang="en-US" altLang="en-US" sz="1800" dirty="0">
                <a:solidFill>
                  <a:srgbClr val="FF0000"/>
                </a:solidFill>
                <a:latin typeface=" Arial"/>
                <a:cs typeface="Times New Roman" panose="02020603050405020304" pitchFamily="18" charset="0"/>
              </a:rPr>
              <a:t> Science </a:t>
            </a:r>
            <a:r>
              <a:rPr lang="en-US" altLang="en-US" sz="1800" b="1" dirty="0">
                <a:solidFill>
                  <a:srgbClr val="FF0000"/>
                </a:solidFill>
                <a:latin typeface=" Arial"/>
                <a:cs typeface="Times New Roman" panose="02020603050405020304" pitchFamily="18" charset="0"/>
              </a:rPr>
              <a:t>GPA</a:t>
            </a:r>
            <a:r>
              <a:rPr lang="en-US" altLang="en-US" sz="1800" dirty="0">
                <a:solidFill>
                  <a:srgbClr val="FF0000"/>
                </a:solidFill>
                <a:latin typeface=" Arial"/>
                <a:cs typeface="Times New Roman" panose="02020603050405020304" pitchFamily="18" charset="0"/>
              </a:rPr>
              <a:t> MUST be </a:t>
            </a:r>
            <a:r>
              <a:rPr lang="en-US" altLang="en-US" sz="1800" b="1" dirty="0">
                <a:solidFill>
                  <a:srgbClr val="FF0000"/>
                </a:solidFill>
                <a:latin typeface=" Arial"/>
                <a:cs typeface="Times New Roman" panose="02020603050405020304" pitchFamily="18" charset="0"/>
              </a:rPr>
              <a:t>3.0 or greater</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Science classes taken within the last </a:t>
            </a:r>
            <a:r>
              <a:rPr lang="en-US" altLang="en-US" dirty="0">
                <a:solidFill>
                  <a:srgbClr val="FF0000"/>
                </a:solidFill>
                <a:latin typeface=" Arial"/>
                <a:cs typeface="Times New Roman" panose="02020603050405020304" pitchFamily="18" charset="0"/>
              </a:rPr>
              <a:t>8 years </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List of science classes included in Science GPA on website</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New ‘Highest’ science GPA allowed for retaken classes (only same class</a:t>
            </a:r>
          </a:p>
          <a:p>
            <a:pPr marL="234950" lvl="1" indent="0">
              <a:spcAft>
                <a:spcPts val="600"/>
              </a:spcAft>
              <a:buNone/>
            </a:pPr>
            <a:r>
              <a:rPr lang="en-US" altLang="en-US" dirty="0">
                <a:solidFill>
                  <a:prstClr val="black"/>
                </a:solidFill>
                <a:latin typeface=" Arial"/>
                <a:cs typeface="Times New Roman" panose="02020603050405020304" pitchFamily="18" charset="0"/>
              </a:rPr>
              <a:t>     from same school)</a:t>
            </a:r>
          </a:p>
          <a:p>
            <a:pPr marL="0" indent="0">
              <a:spcAft>
                <a:spcPts val="600"/>
              </a:spcAft>
              <a:buNone/>
            </a:pPr>
            <a:endParaRPr lang="en-US" dirty="0"/>
          </a:p>
        </p:txBody>
      </p:sp>
    </p:spTree>
    <p:extLst>
      <p:ext uri="{BB962C8B-B14F-4D97-AF65-F5344CB8AC3E}">
        <p14:creationId xmlns:p14="http://schemas.microsoft.com/office/powerpoint/2010/main" val="367613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txBox="1">
            <a:spLocks/>
          </p:cNvSpPr>
          <p:nvPr/>
        </p:nvSpPr>
        <p:spPr>
          <a:xfrm>
            <a:off x="100584" y="768095"/>
            <a:ext cx="8942832" cy="5367529"/>
          </a:xfrm>
          <a:prstGeom prst="rect">
            <a:avLst/>
          </a:prstGeom>
        </p:spPr>
        <p:txBody>
          <a:bodyPr vert="horz" lIns="91440" tIns="45720" rIns="91440" bIns="45720" rtlCol="0">
            <a:normAutofit fontScale="85000" lnSpcReduction="20000"/>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sz="2600" b="1" dirty="0"/>
              <a:t>Course Prerequisites (No Waiver):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600" dirty="0">
                <a:solidFill>
                  <a:prstClr val="black"/>
                </a:solidFill>
                <a:latin typeface=" Arial"/>
                <a:cs typeface="Times New Roman" panose="02020603050405020304" pitchFamily="18" charset="0"/>
              </a:rPr>
              <a:t>60 semester hours</a:t>
            </a:r>
          </a:p>
          <a:p>
            <a:pPr>
              <a:spcAft>
                <a:spcPts val="600"/>
              </a:spcAft>
              <a:buFont typeface="Wingdings" panose="05000000000000000000" pitchFamily="2" charset="2"/>
              <a:buChar char="q"/>
            </a:pPr>
            <a:r>
              <a:rPr lang="en-US" altLang="en-US" sz="1600" dirty="0">
                <a:solidFill>
                  <a:prstClr val="black"/>
                </a:solidFill>
                <a:latin typeface=" Arial"/>
                <a:cs typeface="Times New Roman" panose="02020603050405020304" pitchFamily="18" charset="0"/>
              </a:rPr>
              <a:t> The following 30 semester hours must be in accredited class or internet (online) course with a letter grade of C or better. You MAY NOT use MOS, CLEP (except ENG), DANTES to satisfy the following requirements:</a:t>
            </a:r>
          </a:p>
          <a:p>
            <a:pPr lvl="1">
              <a:spcAft>
                <a:spcPts val="600"/>
              </a:spcAft>
              <a:buFont typeface="Wingdings" panose="05000000000000000000" pitchFamily="2" charset="2"/>
              <a:buChar char="q"/>
            </a:pPr>
            <a:r>
              <a:rPr lang="en-US" altLang="en-US" dirty="0">
                <a:latin typeface=" Arial"/>
              </a:rPr>
              <a:t> </a:t>
            </a:r>
            <a:r>
              <a:rPr lang="en-US" altLang="en-US" b="1" dirty="0">
                <a:latin typeface=" Arial"/>
              </a:rPr>
              <a:t>6 hours English (3SH Writing/Composition)</a:t>
            </a:r>
            <a:r>
              <a:rPr lang="en-US" altLang="en-US" dirty="0">
                <a:latin typeface=" Arial"/>
              </a:rPr>
              <a:t> – CLEP with score of 50</a:t>
            </a:r>
          </a:p>
          <a:p>
            <a:pPr lvl="1">
              <a:spcAft>
                <a:spcPts val="600"/>
              </a:spcAft>
              <a:buFont typeface="Wingdings" panose="05000000000000000000" pitchFamily="2" charset="2"/>
              <a:buChar char="q"/>
            </a:pPr>
            <a:r>
              <a:rPr lang="en-US" altLang="en-US" b="1" dirty="0">
                <a:solidFill>
                  <a:prstClr val="black"/>
                </a:solidFill>
                <a:latin typeface=" Arial"/>
                <a:cs typeface="Times New Roman" panose="02020603050405020304" pitchFamily="18" charset="0"/>
              </a:rPr>
              <a:t> 6 hours Humanities </a:t>
            </a:r>
            <a:r>
              <a:rPr lang="en-US" altLang="en-US" dirty="0">
                <a:solidFill>
                  <a:prstClr val="black"/>
                </a:solidFill>
                <a:latin typeface=" Arial"/>
                <a:cs typeface="Times New Roman" panose="02020603050405020304" pitchFamily="18" charset="0"/>
              </a:rPr>
              <a:t>– Ex. Social Studies, Government, History, Art, Language, etc.</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3 hours of Psychology </a:t>
            </a:r>
            <a:r>
              <a:rPr lang="en-US" altLang="en-US" dirty="0">
                <a:solidFill>
                  <a:prstClr val="black"/>
                </a:solidFill>
                <a:latin typeface=" Arial"/>
                <a:cs typeface="Times New Roman" panose="02020603050405020304" pitchFamily="18" charset="0"/>
              </a:rPr>
              <a:t>(any type)</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3 hours of College Algebra</a:t>
            </a:r>
            <a:r>
              <a:rPr lang="en-US" altLang="en-US" dirty="0">
                <a:solidFill>
                  <a:prstClr val="black"/>
                </a:solidFill>
                <a:latin typeface=" Arial"/>
                <a:cs typeface="Times New Roman" panose="02020603050405020304" pitchFamily="18" charset="0"/>
              </a:rPr>
              <a:t> or higher math (NOT intro or intermediate) </a:t>
            </a:r>
            <a:r>
              <a:rPr lang="en-US" altLang="en-US" dirty="0">
                <a:solidFill>
                  <a:srgbClr val="FF0000"/>
                </a:solidFill>
                <a:latin typeface=" Arial"/>
                <a:cs typeface="Times New Roman" panose="02020603050405020304" pitchFamily="18" charset="0"/>
              </a:rPr>
              <a:t>CLEP with score of 50</a:t>
            </a:r>
            <a:endParaRPr lang="en-US" altLang="en-US"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t>
            </a:r>
            <a:r>
              <a:rPr lang="en-US" altLang="en-US" b="1" dirty="0">
                <a:solidFill>
                  <a:prstClr val="black"/>
                </a:solidFill>
                <a:latin typeface=" Arial"/>
                <a:cs typeface="Times New Roman" panose="02020603050405020304" pitchFamily="18" charset="0"/>
              </a:rPr>
              <a:t>6 hours Chemistry</a:t>
            </a:r>
            <a:r>
              <a:rPr lang="en-US" altLang="en-US" dirty="0">
                <a:solidFill>
                  <a:prstClr val="black"/>
                </a:solidFill>
                <a:latin typeface=" Arial"/>
                <a:cs typeface="Times New Roman" panose="02020603050405020304" pitchFamily="18" charset="0"/>
              </a:rPr>
              <a:t> (general or higher) * 8 year maximum </a:t>
            </a:r>
          </a:p>
          <a:p>
            <a:pPr lvl="3">
              <a:spcAft>
                <a:spcPts val="600"/>
              </a:spcAft>
              <a:buFont typeface="Wingdings" panose="05000000000000000000" pitchFamily="2" charset="2"/>
              <a:buChar char="q"/>
            </a:pPr>
            <a:r>
              <a:rPr lang="en-US" altLang="en-US" sz="1600" dirty="0">
                <a:latin typeface=" Arial"/>
                <a:cs typeface="Times New Roman" panose="02020603050405020304" pitchFamily="18" charset="0"/>
              </a:rPr>
              <a:t>Intro to Chemistry is NOT acceptable</a:t>
            </a:r>
          </a:p>
          <a:p>
            <a:pPr lvl="1">
              <a:spcAft>
                <a:spcPts val="600"/>
              </a:spcAft>
              <a:buFont typeface="Wingdings" panose="05000000000000000000" pitchFamily="2" charset="2"/>
              <a:buChar char="q"/>
            </a:pPr>
            <a:r>
              <a:rPr lang="en-US" altLang="en-US" b="1" dirty="0">
                <a:solidFill>
                  <a:prstClr val="black"/>
                </a:solidFill>
                <a:latin typeface=" Arial"/>
                <a:cs typeface="Times New Roman" panose="02020603050405020304" pitchFamily="18" charset="0"/>
              </a:rPr>
              <a:t>3 hours Anatomy and Physiology I or Anatomy (Human)</a:t>
            </a:r>
            <a:r>
              <a:rPr lang="en-US" altLang="en-US" dirty="0">
                <a:solidFill>
                  <a:prstClr val="black"/>
                </a:solidFill>
                <a:latin typeface=" Arial"/>
                <a:cs typeface="Times New Roman" panose="02020603050405020304" pitchFamily="18" charset="0"/>
              </a:rPr>
              <a:t> * 8 year maximum </a:t>
            </a:r>
          </a:p>
          <a:p>
            <a:pPr lvl="3">
              <a:spcAft>
                <a:spcPts val="600"/>
              </a:spcAft>
              <a:buFont typeface="Wingdings" panose="05000000000000000000" pitchFamily="2" charset="2"/>
              <a:buChar char="q"/>
            </a:pPr>
            <a:r>
              <a:rPr lang="en-US" altLang="en-US" sz="1600" i="1" dirty="0">
                <a:solidFill>
                  <a:prstClr val="black"/>
                </a:solidFill>
                <a:latin typeface=" Arial"/>
                <a:cs typeface="Times New Roman" panose="02020603050405020304" pitchFamily="18" charset="0"/>
              </a:rPr>
              <a:t>Intro classes are acceptable</a:t>
            </a:r>
          </a:p>
          <a:p>
            <a:pPr lvl="3">
              <a:spcAft>
                <a:spcPts val="600"/>
              </a:spcAft>
              <a:buFont typeface="Wingdings" panose="05000000000000000000" pitchFamily="2" charset="2"/>
              <a:buChar char="q"/>
            </a:pPr>
            <a:r>
              <a:rPr lang="en-US" altLang="en-US" sz="1600" i="1" dirty="0">
                <a:solidFill>
                  <a:prstClr val="black"/>
                </a:solidFill>
                <a:latin typeface=" Arial"/>
                <a:cs typeface="Times New Roman" panose="02020603050405020304" pitchFamily="18" charset="0"/>
              </a:rPr>
              <a:t>Cannot mix classes (A&amp;Ps or Anatomy/Physiology)</a:t>
            </a:r>
          </a:p>
          <a:p>
            <a:pPr lvl="3">
              <a:spcAft>
                <a:spcPts val="600"/>
              </a:spcAft>
              <a:buFont typeface="Wingdings" panose="05000000000000000000" pitchFamily="2" charset="2"/>
              <a:buChar char="q"/>
            </a:pPr>
            <a:r>
              <a:rPr lang="en-US" altLang="en-US" sz="1600" i="1" dirty="0">
                <a:solidFill>
                  <a:srgbClr val="FF0000"/>
                </a:solidFill>
                <a:latin typeface=" Arial"/>
                <a:cs typeface="Times New Roman" panose="02020603050405020304" pitchFamily="18" charset="0"/>
              </a:rPr>
              <a:t>Added AOC/MOS/ASIs for applied A&amp;P credit</a:t>
            </a:r>
          </a:p>
          <a:p>
            <a:pPr lvl="1">
              <a:spcAft>
                <a:spcPts val="600"/>
              </a:spcAft>
              <a:buFont typeface="Wingdings" panose="05000000000000000000" pitchFamily="2" charset="2"/>
              <a:buChar char="q"/>
            </a:pPr>
            <a:r>
              <a:rPr lang="en-US" altLang="en-US" b="1" dirty="0">
                <a:solidFill>
                  <a:prstClr val="black"/>
                </a:solidFill>
                <a:latin typeface=" Arial"/>
                <a:cs typeface="Times New Roman" panose="02020603050405020304" pitchFamily="18" charset="0"/>
              </a:rPr>
              <a:t>3 hours Anatomy and Physiology II or Physiology (Human) </a:t>
            </a:r>
            <a:r>
              <a:rPr lang="en-US" altLang="en-US" dirty="0">
                <a:solidFill>
                  <a:prstClr val="black"/>
                </a:solidFill>
                <a:latin typeface=" Arial"/>
                <a:cs typeface="Times New Roman" panose="02020603050405020304" pitchFamily="18" charset="0"/>
              </a:rPr>
              <a:t>* 8 year maximum </a:t>
            </a:r>
          </a:p>
          <a:p>
            <a:pPr lvl="1">
              <a:spcAft>
                <a:spcPts val="600"/>
              </a:spcAft>
              <a:buFont typeface="Wingdings" panose="05000000000000000000" pitchFamily="2" charset="2"/>
              <a:buChar char="q"/>
            </a:pPr>
            <a:r>
              <a:rPr lang="en-US" altLang="en-US" b="1" dirty="0">
                <a:solidFill>
                  <a:prstClr val="black"/>
                </a:solidFill>
                <a:latin typeface=" Arial"/>
                <a:cs typeface="Times New Roman" panose="02020603050405020304" pitchFamily="18" charset="0"/>
              </a:rPr>
              <a:t>3 Medical Terminology </a:t>
            </a:r>
            <a:r>
              <a:rPr lang="en-US" altLang="en-US" dirty="0">
                <a:solidFill>
                  <a:prstClr val="black"/>
                </a:solidFill>
                <a:latin typeface=" Arial"/>
                <a:cs typeface="Times New Roman" panose="02020603050405020304" pitchFamily="18" charset="0"/>
              </a:rPr>
              <a:t>* 5 year maximum </a:t>
            </a:r>
          </a:p>
          <a:p>
            <a:pPr lvl="3">
              <a:spcAft>
                <a:spcPts val="600"/>
              </a:spcAft>
              <a:buFont typeface="Wingdings" panose="05000000000000000000" pitchFamily="2" charset="2"/>
              <a:buChar char="q"/>
            </a:pPr>
            <a:r>
              <a:rPr lang="en-US" altLang="en-US" sz="1500" i="1" dirty="0">
                <a:solidFill>
                  <a:prstClr val="black"/>
                </a:solidFill>
                <a:latin typeface=" Arial"/>
                <a:cs typeface="Times New Roman" panose="02020603050405020304" pitchFamily="18" charset="0"/>
              </a:rPr>
              <a:t>Can take on Army Training Information System (ATIS)</a:t>
            </a:r>
          </a:p>
          <a:p>
            <a:pPr lvl="1">
              <a:spcAft>
                <a:spcPts val="600"/>
              </a:spcAft>
              <a:buFont typeface="Wingdings" panose="05000000000000000000" pitchFamily="2" charset="2"/>
              <a:buChar char="q"/>
            </a:pPr>
            <a:endParaRPr lang="en-US" altLang="en-US"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endParaRPr lang="en-US" altLang="en-US"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192128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854978"/>
            <a:ext cx="861695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Academic Delay:</a:t>
            </a:r>
            <a:endParaRPr lang="en-US" sz="1800" b="1" dirty="0"/>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May apply with </a:t>
            </a:r>
            <a:r>
              <a:rPr lang="en-US" altLang="en-US" sz="1800" b="1" i="1" dirty="0">
                <a:solidFill>
                  <a:prstClr val="black"/>
                </a:solidFill>
                <a:latin typeface=" Arial"/>
                <a:cs typeface="Times New Roman" panose="02020603050405020304" pitchFamily="18" charset="0"/>
              </a:rPr>
              <a:t>3 required courses or less </a:t>
            </a:r>
            <a:r>
              <a:rPr lang="en-US" altLang="en-US" sz="1800" dirty="0">
                <a:solidFill>
                  <a:prstClr val="black"/>
                </a:solidFill>
                <a:latin typeface=" Arial"/>
                <a:cs typeface="Times New Roman" panose="02020603050405020304" pitchFamily="18" charset="0"/>
              </a:rPr>
              <a:t>(9 SH or less) in progress after application deadline (1 March)</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Coursework must be complete NLT 1 October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If selected with an academic delay:</a:t>
            </a:r>
          </a:p>
          <a:p>
            <a:pPr lvl="2">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Slot for attendance is guaranteed </a:t>
            </a:r>
            <a:r>
              <a:rPr lang="en-US" altLang="en-US" sz="1800" b="1" dirty="0">
                <a:solidFill>
                  <a:prstClr val="black"/>
                </a:solidFill>
                <a:latin typeface=" Arial"/>
                <a:cs typeface="Times New Roman" panose="02020603050405020304" pitchFamily="18" charset="0"/>
              </a:rPr>
              <a:t>IF</a:t>
            </a:r>
            <a:r>
              <a:rPr lang="en-US" altLang="en-US" sz="1800" dirty="0">
                <a:solidFill>
                  <a:prstClr val="black"/>
                </a:solidFill>
                <a:latin typeface=" Arial"/>
                <a:cs typeface="Times New Roman" panose="02020603050405020304" pitchFamily="18" charset="0"/>
              </a:rPr>
              <a:t> you complete all courses by NLT 1 October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Must reapply the following year if not selected</a:t>
            </a:r>
          </a:p>
          <a:p>
            <a:pPr marL="0" indent="0">
              <a:spcAft>
                <a:spcPts val="600"/>
              </a:spcAft>
              <a:buNone/>
            </a:pPr>
            <a:endParaRPr lang="en-US" dirty="0"/>
          </a:p>
        </p:txBody>
      </p:sp>
    </p:spTree>
    <p:extLst>
      <p:ext uri="{BB962C8B-B14F-4D97-AF65-F5344CB8AC3E}">
        <p14:creationId xmlns:p14="http://schemas.microsoft.com/office/powerpoint/2010/main" val="75702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411061" y="805766"/>
            <a:ext cx="8616950" cy="4683125"/>
          </a:xfrm>
          <a:prstGeom prst="rect">
            <a:avLst/>
          </a:prstGeom>
        </p:spPr>
        <p:txBody>
          <a:bodyPr vert="horz" lIns="91440" tIns="45720" rIns="91440" bIns="45720" rtlCol="0">
            <a:normAutofit lnSpcReduction="10000"/>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Waivers:</a:t>
            </a:r>
          </a:p>
          <a:p>
            <a:pPr marL="0" indent="0">
              <a:spcAft>
                <a:spcPts val="600"/>
              </a:spcAft>
              <a:buNone/>
            </a:pPr>
            <a:r>
              <a:rPr lang="en-US" altLang="en-US" sz="1900" b="1" dirty="0">
                <a:solidFill>
                  <a:prstClr val="black"/>
                </a:solidFill>
                <a:latin typeface=" Arial"/>
                <a:cs typeface="Times New Roman" panose="02020603050405020304" pitchFamily="18" charset="0"/>
              </a:rPr>
              <a:t>Time in Service: </a:t>
            </a:r>
          </a:p>
          <a:p>
            <a:pPr lvl="2">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All applicants </a:t>
            </a:r>
            <a:r>
              <a:rPr lang="en-US" altLang="en-US" sz="1700" b="1" i="1" dirty="0">
                <a:solidFill>
                  <a:prstClr val="black"/>
                </a:solidFill>
                <a:latin typeface=" Arial"/>
                <a:cs typeface="Times New Roman" panose="02020603050405020304" pitchFamily="18" charset="0"/>
              </a:rPr>
              <a:t>less than 3 years </a:t>
            </a:r>
            <a:r>
              <a:rPr lang="en-US" altLang="en-US" sz="1700" dirty="0">
                <a:solidFill>
                  <a:prstClr val="black"/>
                </a:solidFill>
                <a:latin typeface=" Arial"/>
                <a:cs typeface="Times New Roman" panose="02020603050405020304" pitchFamily="18" charset="0"/>
              </a:rPr>
              <a:t>time in service</a:t>
            </a:r>
          </a:p>
          <a:p>
            <a:pPr lvl="2">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All Officers – </a:t>
            </a:r>
            <a:r>
              <a:rPr lang="en-US" altLang="en-US" sz="1700" b="1" i="1" dirty="0">
                <a:solidFill>
                  <a:prstClr val="black"/>
                </a:solidFill>
                <a:latin typeface=" Arial"/>
                <a:cs typeface="Times New Roman" panose="02020603050405020304" pitchFamily="18" charset="0"/>
              </a:rPr>
              <a:t>over 8 years</a:t>
            </a:r>
          </a:p>
          <a:p>
            <a:pPr lvl="2">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Reserve Applicants – </a:t>
            </a:r>
            <a:r>
              <a:rPr lang="en-US" altLang="en-US" sz="1700" b="1" i="1" dirty="0">
                <a:solidFill>
                  <a:prstClr val="black"/>
                </a:solidFill>
                <a:latin typeface=" Arial"/>
                <a:cs typeface="Times New Roman" panose="02020603050405020304" pitchFamily="18" charset="0"/>
              </a:rPr>
              <a:t>over 10 years</a:t>
            </a:r>
          </a:p>
          <a:p>
            <a:pPr lvl="2">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Active Duty Enlisted – </a:t>
            </a:r>
            <a:r>
              <a:rPr lang="en-US" altLang="en-US" sz="1700" b="1" i="1" dirty="0">
                <a:solidFill>
                  <a:prstClr val="black"/>
                </a:solidFill>
                <a:latin typeface=" Arial"/>
                <a:cs typeface="Times New Roman" panose="02020603050405020304" pitchFamily="18" charset="0"/>
              </a:rPr>
              <a:t>over 15 years </a:t>
            </a:r>
          </a:p>
          <a:p>
            <a:pPr marL="0" indent="0">
              <a:spcAft>
                <a:spcPts val="600"/>
              </a:spcAft>
              <a:buNone/>
            </a:pPr>
            <a:r>
              <a:rPr lang="en-US" altLang="en-US" sz="1900" b="1" dirty="0">
                <a:solidFill>
                  <a:prstClr val="black"/>
                </a:solidFill>
                <a:latin typeface=" Arial"/>
                <a:cs typeface="Times New Roman" panose="02020603050405020304" pitchFamily="18" charset="0"/>
              </a:rPr>
              <a:t>Convictions:</a:t>
            </a:r>
            <a:r>
              <a:rPr lang="en-US" altLang="en-US" sz="1900" dirty="0">
                <a:solidFill>
                  <a:prstClr val="black"/>
                </a:solidFill>
                <a:latin typeface=" Arial"/>
                <a:cs typeface="Times New Roman" panose="02020603050405020304" pitchFamily="18" charset="0"/>
              </a:rPr>
              <a:t> (if you answered yes to block #26 on DA 61)</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Include ALL court documents and outcome</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Includes convictions prior to entering the service</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A letter of support from your Chain of Command is looked at favorably</a:t>
            </a:r>
          </a:p>
          <a:p>
            <a:pPr marL="0" indent="0">
              <a:spcAft>
                <a:spcPts val="600"/>
              </a:spcAft>
              <a:buNone/>
            </a:pPr>
            <a:r>
              <a:rPr lang="en-US" altLang="en-US" sz="1900" b="1" dirty="0">
                <a:solidFill>
                  <a:prstClr val="black"/>
                </a:solidFill>
                <a:latin typeface=" Arial"/>
                <a:cs typeface="Times New Roman" panose="02020603050405020304" pitchFamily="18" charset="0"/>
              </a:rPr>
              <a:t>Medical: </a:t>
            </a:r>
            <a:r>
              <a:rPr lang="en-US" altLang="en-US" sz="1900" dirty="0">
                <a:solidFill>
                  <a:prstClr val="black"/>
                </a:solidFill>
                <a:latin typeface=" Arial"/>
                <a:cs typeface="Times New Roman" panose="02020603050405020304" pitchFamily="18" charset="0"/>
              </a:rPr>
              <a:t>(IAW AR 40-501 and DODI 6130.03)</a:t>
            </a:r>
          </a:p>
          <a:p>
            <a:pPr lvl="3">
              <a:spcAft>
                <a:spcPts val="600"/>
              </a:spcAft>
              <a:buFont typeface="Wingdings" panose="05000000000000000000" pitchFamily="2" charset="2"/>
              <a:buChar char="q"/>
            </a:pPr>
            <a:r>
              <a:rPr lang="en-US" altLang="en-US" sz="1500" dirty="0">
                <a:solidFill>
                  <a:prstClr val="black"/>
                </a:solidFill>
                <a:latin typeface=" Arial"/>
                <a:cs typeface="Times New Roman" panose="02020603050405020304" pitchFamily="18" charset="0"/>
              </a:rPr>
              <a:t> Include consult and recommendation from appropriate clinician</a:t>
            </a:r>
          </a:p>
          <a:p>
            <a:pPr marL="0" indent="0">
              <a:spcAft>
                <a:spcPts val="600"/>
              </a:spcAft>
              <a:buNone/>
            </a:pPr>
            <a:endParaRPr lang="en-US" dirty="0"/>
          </a:p>
        </p:txBody>
      </p:sp>
    </p:spTree>
    <p:extLst>
      <p:ext uri="{BB962C8B-B14F-4D97-AF65-F5344CB8AC3E}">
        <p14:creationId xmlns:p14="http://schemas.microsoft.com/office/powerpoint/2010/main" val="239508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369116" y="781735"/>
            <a:ext cx="8616950" cy="4787900"/>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Waivers: </a:t>
            </a:r>
          </a:p>
          <a:p>
            <a:pPr marL="0" indent="0">
              <a:spcAft>
                <a:spcPts val="600"/>
              </a:spcAft>
              <a:buNone/>
            </a:pPr>
            <a:r>
              <a:rPr lang="en-US" altLang="en-US" sz="1800" b="1" dirty="0">
                <a:solidFill>
                  <a:prstClr val="black"/>
                </a:solidFill>
                <a:latin typeface=" Arial"/>
                <a:cs typeface="Times New Roman" panose="02020603050405020304" pitchFamily="18" charset="0"/>
              </a:rPr>
              <a:t>Age:</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All Active Duty applicants </a:t>
            </a:r>
            <a:r>
              <a:rPr lang="en-US" altLang="en-US" b="1" i="1" dirty="0">
                <a:solidFill>
                  <a:prstClr val="black"/>
                </a:solidFill>
                <a:latin typeface=" Arial"/>
                <a:cs typeface="Times New Roman" panose="02020603050405020304" pitchFamily="18" charset="0"/>
              </a:rPr>
              <a:t>over 42 years</a:t>
            </a:r>
            <a:r>
              <a:rPr lang="en-US" altLang="en-US" dirty="0">
                <a:solidFill>
                  <a:prstClr val="black"/>
                </a:solidFill>
                <a:latin typeface=" Arial"/>
                <a:cs typeface="Times New Roman" panose="02020603050405020304" pitchFamily="18" charset="0"/>
              </a:rPr>
              <a:t> of age at expected graduation</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All USAR applicants </a:t>
            </a:r>
            <a:r>
              <a:rPr lang="en-US" altLang="en-US" b="1" i="1" dirty="0">
                <a:solidFill>
                  <a:prstClr val="black"/>
                </a:solidFill>
                <a:latin typeface=" Arial"/>
                <a:cs typeface="Times New Roman" panose="02020603050405020304" pitchFamily="18" charset="0"/>
              </a:rPr>
              <a:t>over 47 years </a:t>
            </a:r>
            <a:r>
              <a:rPr lang="en-US" altLang="en-US" dirty="0">
                <a:solidFill>
                  <a:prstClr val="black"/>
                </a:solidFill>
                <a:latin typeface=" Arial"/>
                <a:cs typeface="Times New Roman" panose="02020603050405020304" pitchFamily="18" charset="0"/>
              </a:rPr>
              <a:t>of age at expected graduation</a:t>
            </a:r>
          </a:p>
          <a:p>
            <a:pPr marL="0" indent="0">
              <a:spcAft>
                <a:spcPts val="600"/>
              </a:spcAft>
              <a:buNone/>
            </a:pPr>
            <a:r>
              <a:rPr lang="en-US" altLang="en-US" sz="1800" b="1" dirty="0">
                <a:solidFill>
                  <a:prstClr val="black"/>
                </a:solidFill>
                <a:latin typeface=" Arial"/>
                <a:cs typeface="Times New Roman" panose="02020603050405020304" pitchFamily="18" charset="0"/>
              </a:rPr>
              <a:t>Profiles:</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All applicants with </a:t>
            </a:r>
            <a:r>
              <a:rPr lang="en-US" altLang="en-US" b="1" i="1" dirty="0">
                <a:solidFill>
                  <a:prstClr val="black"/>
                </a:solidFill>
                <a:latin typeface=" Arial"/>
                <a:cs typeface="Times New Roman" panose="02020603050405020304" pitchFamily="18" charset="0"/>
              </a:rPr>
              <a:t>P2 profile </a:t>
            </a:r>
            <a:r>
              <a:rPr lang="en-US" altLang="en-US" dirty="0">
                <a:solidFill>
                  <a:prstClr val="black"/>
                </a:solidFill>
                <a:latin typeface=" Arial"/>
                <a:cs typeface="Times New Roman" panose="02020603050405020304" pitchFamily="18" charset="0"/>
              </a:rPr>
              <a:t>(</a:t>
            </a:r>
            <a:r>
              <a:rPr lang="en-US" altLang="en-US" i="1" dirty="0">
                <a:solidFill>
                  <a:prstClr val="black"/>
                </a:solidFill>
                <a:latin typeface=" Arial"/>
                <a:cs typeface="Times New Roman" panose="02020603050405020304" pitchFamily="18" charset="0"/>
              </a:rPr>
              <a:t>except hearing and eyes</a:t>
            </a:r>
            <a:r>
              <a:rPr lang="en-US" altLang="en-US" dirty="0">
                <a:solidFill>
                  <a:prstClr val="black"/>
                </a:solidFill>
                <a:latin typeface=" Arial"/>
                <a:cs typeface="Times New Roman" panose="02020603050405020304" pitchFamily="18" charset="0"/>
              </a:rPr>
              <a:t>) </a:t>
            </a:r>
            <a:r>
              <a:rPr lang="en-US" altLang="en-US" b="1" i="1" dirty="0">
                <a:solidFill>
                  <a:prstClr val="black"/>
                </a:solidFill>
                <a:latin typeface=" Arial"/>
                <a:cs typeface="Times New Roman" panose="02020603050405020304" pitchFamily="18" charset="0"/>
              </a:rPr>
              <a:t>are ineligible</a:t>
            </a:r>
          </a:p>
          <a:p>
            <a:pPr lvl="2">
              <a:spcAft>
                <a:spcPts val="600"/>
              </a:spcAft>
              <a:buFont typeface="Wingdings" panose="05000000000000000000" pitchFamily="2" charset="2"/>
              <a:buChar char="q"/>
            </a:pPr>
            <a:r>
              <a:rPr lang="en-US" altLang="en-US" b="1" i="1" dirty="0">
                <a:solidFill>
                  <a:prstClr val="black"/>
                </a:solidFill>
                <a:latin typeface=" Arial"/>
                <a:cs typeface="Times New Roman" panose="02020603050405020304" pitchFamily="18" charset="0"/>
              </a:rPr>
              <a:t>Permanent profiles </a:t>
            </a:r>
            <a:r>
              <a:rPr lang="en-US" altLang="en-US" dirty="0">
                <a:solidFill>
                  <a:prstClr val="black"/>
                </a:solidFill>
                <a:latin typeface=" Arial"/>
                <a:cs typeface="Times New Roman" panose="02020603050405020304" pitchFamily="18" charset="0"/>
              </a:rPr>
              <a:t>with a </a:t>
            </a:r>
            <a:r>
              <a:rPr lang="en-US" altLang="en-US" b="1" i="1" dirty="0">
                <a:solidFill>
                  <a:prstClr val="black"/>
                </a:solidFill>
                <a:latin typeface=" Arial"/>
                <a:cs typeface="Times New Roman" panose="02020603050405020304" pitchFamily="18" charset="0"/>
              </a:rPr>
              <a:t>2</a:t>
            </a:r>
            <a:r>
              <a:rPr lang="en-US" altLang="en-US" dirty="0">
                <a:solidFill>
                  <a:prstClr val="black"/>
                </a:solidFill>
                <a:latin typeface=" Arial"/>
                <a:cs typeface="Times New Roman" panose="02020603050405020304" pitchFamily="18" charset="0"/>
              </a:rPr>
              <a:t> in PULHES for </a:t>
            </a:r>
            <a:r>
              <a:rPr lang="en-US" altLang="en-US" b="1" i="1" dirty="0">
                <a:solidFill>
                  <a:prstClr val="black"/>
                </a:solidFill>
                <a:latin typeface=" Arial"/>
                <a:cs typeface="Times New Roman" panose="02020603050405020304" pitchFamily="18" charset="0"/>
              </a:rPr>
              <a:t>P, H, E </a:t>
            </a:r>
            <a:r>
              <a:rPr lang="en-US" altLang="en-US" dirty="0">
                <a:solidFill>
                  <a:prstClr val="black"/>
                </a:solidFill>
                <a:latin typeface=" Arial"/>
                <a:cs typeface="Times New Roman" panose="02020603050405020304" pitchFamily="18" charset="0"/>
              </a:rPr>
              <a:t>may request exception to board.  Considered on a case-by-case basis.</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Permanent profiles with a </a:t>
            </a:r>
            <a:r>
              <a:rPr lang="en-US" altLang="en-US" b="1" i="1" dirty="0">
                <a:solidFill>
                  <a:prstClr val="black"/>
                </a:solidFill>
                <a:latin typeface=" Arial"/>
                <a:cs typeface="Times New Roman" panose="02020603050405020304" pitchFamily="18" charset="0"/>
              </a:rPr>
              <a:t>2</a:t>
            </a:r>
            <a:r>
              <a:rPr lang="en-US" altLang="en-US" dirty="0">
                <a:solidFill>
                  <a:prstClr val="black"/>
                </a:solidFill>
                <a:latin typeface=" Arial"/>
                <a:cs typeface="Times New Roman" panose="02020603050405020304" pitchFamily="18" charset="0"/>
              </a:rPr>
              <a:t> in PULHES </a:t>
            </a:r>
            <a:r>
              <a:rPr lang="en-US" altLang="en-US" b="1" i="1" dirty="0">
                <a:solidFill>
                  <a:prstClr val="black"/>
                </a:solidFill>
                <a:latin typeface=" Arial"/>
                <a:cs typeface="Times New Roman" panose="02020603050405020304" pitchFamily="18" charset="0"/>
              </a:rPr>
              <a:t>for U, L, S are not eligible </a:t>
            </a:r>
            <a:r>
              <a:rPr lang="en-US" altLang="en-US" dirty="0">
                <a:solidFill>
                  <a:prstClr val="black"/>
                </a:solidFill>
                <a:latin typeface=" Arial"/>
                <a:cs typeface="Times New Roman" panose="02020603050405020304" pitchFamily="18" charset="0"/>
              </a:rPr>
              <a:t>to board.</a:t>
            </a:r>
          </a:p>
          <a:p>
            <a:pPr lvl="2">
              <a:spcAft>
                <a:spcPts val="600"/>
              </a:spcAft>
              <a:buFont typeface="Wingdings" panose="05000000000000000000" pitchFamily="2" charset="2"/>
              <a:buChar char="q"/>
            </a:pPr>
            <a:r>
              <a:rPr lang="en-US" altLang="en-US" b="1" i="1" dirty="0">
                <a:solidFill>
                  <a:prstClr val="black"/>
                </a:solidFill>
                <a:latin typeface=" Arial"/>
                <a:cs typeface="Times New Roman" panose="02020603050405020304" pitchFamily="18" charset="0"/>
              </a:rPr>
              <a:t>Temporary Profiles – ineligible to board</a:t>
            </a:r>
            <a:r>
              <a:rPr lang="en-US" altLang="en-US" dirty="0">
                <a:solidFill>
                  <a:prstClr val="black"/>
                </a:solidFill>
                <a:latin typeface=" Arial"/>
                <a:cs typeface="Times New Roman" panose="02020603050405020304" pitchFamily="18" charset="0"/>
              </a:rPr>
              <a:t>.  May request exception to board and will be considered on a case-by-case basis.</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P3 profiles are ineligible </a:t>
            </a:r>
            <a:r>
              <a:rPr lang="en-US" altLang="en-US" dirty="0">
                <a:latin typeface=" Arial"/>
                <a:cs typeface="Times New Roman" panose="02020603050405020304" pitchFamily="18" charset="0"/>
              </a:rPr>
              <a:t>(Non-</a:t>
            </a:r>
            <a:r>
              <a:rPr lang="en-US" altLang="en-US" dirty="0" err="1">
                <a:latin typeface=" Arial"/>
                <a:cs typeface="Times New Roman" panose="02020603050405020304" pitchFamily="18" charset="0"/>
              </a:rPr>
              <a:t>waiverable</a:t>
            </a:r>
            <a:r>
              <a:rPr lang="en-US" altLang="en-US" dirty="0">
                <a:latin typeface=" Arial"/>
                <a:cs typeface="Times New Roman" panose="02020603050405020304" pitchFamily="18" charset="0"/>
              </a:rPr>
              <a:t>)</a:t>
            </a:r>
          </a:p>
          <a:p>
            <a:pPr marL="234950" lvl="1" indent="0">
              <a:spcAft>
                <a:spcPts val="600"/>
              </a:spcAft>
              <a:buNone/>
            </a:pPr>
            <a:endParaRPr lang="en-US" altLang="en-US" b="1" dirty="0">
              <a:solidFill>
                <a:prstClr val="black"/>
              </a:solidFill>
              <a:latin typeface=" Arial"/>
              <a:cs typeface="Times New Roman" panose="02020603050405020304" pitchFamily="18" charset="0"/>
            </a:endParaRPr>
          </a:p>
          <a:p>
            <a:pPr lvl="1">
              <a:spcAft>
                <a:spcPts val="600"/>
              </a:spcAft>
            </a:pPr>
            <a:endParaRPr lang="en-US" altLang="en-US"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274271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863587"/>
            <a:ext cx="861695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Rank (Enlisted)</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Everyone accumulates months towards promotion during school</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All Enlisted Applicants must successfully complete the </a:t>
            </a:r>
            <a:r>
              <a:rPr lang="en-US" altLang="en-US" sz="1800" b="1" i="1" dirty="0">
                <a:solidFill>
                  <a:prstClr val="black"/>
                </a:solidFill>
                <a:latin typeface=" Arial"/>
                <a:cs typeface="Times New Roman" panose="02020603050405020304" pitchFamily="18" charset="0"/>
              </a:rPr>
              <a:t>Basic Leader Course </a:t>
            </a:r>
            <a:r>
              <a:rPr lang="en-US" altLang="en-US" sz="1800" dirty="0">
                <a:solidFill>
                  <a:prstClr val="black"/>
                </a:solidFill>
                <a:latin typeface=" Arial"/>
                <a:cs typeface="Times New Roman" panose="02020603050405020304" pitchFamily="18" charset="0"/>
              </a:rPr>
              <a:t>(BLC) prior to the start of IPAP</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E-4 and below will be paid as E-5</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E-5 and above maintain their pay grade</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All wear “OCS”</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Graduate as 1LT with 2 years of constructive credit, eligible for CPT in 30 months</a:t>
            </a:r>
          </a:p>
          <a:p>
            <a:pPr marL="0" indent="0">
              <a:spcAft>
                <a:spcPts val="600"/>
              </a:spcAft>
              <a:buNone/>
            </a:pPr>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341" y="4501192"/>
            <a:ext cx="2571659" cy="149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131" y="4522464"/>
            <a:ext cx="1202202" cy="145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94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263525" y="931333"/>
            <a:ext cx="8616950" cy="420444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Rank (Officer)</a:t>
            </a:r>
          </a:p>
          <a:p>
            <a:pPr>
              <a:spcAft>
                <a:spcPts val="600"/>
              </a:spcAft>
              <a:buFont typeface="Wingdings" panose="05000000000000000000" pitchFamily="2" charset="2"/>
              <a:buChar char="q"/>
            </a:pPr>
            <a:r>
              <a:rPr lang="en-US" altLang="en-US" sz="1800" dirty="0">
                <a:solidFill>
                  <a:srgbClr val="FF0000"/>
                </a:solidFill>
                <a:latin typeface=" Arial"/>
                <a:cs typeface="Times New Roman" panose="02020603050405020304" pitchFamily="18" charset="0"/>
              </a:rPr>
              <a:t>All Officers and WOs who are primary zone promotion non-selects require a waiver to apply.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Officers will be ‘</a:t>
            </a:r>
            <a:r>
              <a:rPr lang="en-US" altLang="en-US" sz="1800" i="1" dirty="0">
                <a:solidFill>
                  <a:prstClr val="black"/>
                </a:solidFill>
                <a:latin typeface=" Arial"/>
                <a:cs typeface="Times New Roman" panose="02020603050405020304" pitchFamily="18" charset="0"/>
              </a:rPr>
              <a:t>detailed</a:t>
            </a:r>
            <a:r>
              <a:rPr lang="en-US" altLang="en-US" sz="1800" dirty="0">
                <a:solidFill>
                  <a:prstClr val="black"/>
                </a:solidFill>
                <a:latin typeface=" Arial"/>
                <a:cs typeface="Times New Roman" panose="02020603050405020304" pitchFamily="18" charset="0"/>
              </a:rPr>
              <a:t>’ to the SP branch</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Remain in their own basic branch</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Rank adjustments completed IAW DODI 6000.13 upon successful completion of IPAP</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Warrant Officers attend school wearing Warrant Officer rank</a:t>
            </a:r>
          </a:p>
          <a:p>
            <a:pPr marL="0" indent="0">
              <a:spcAft>
                <a:spcPts val="600"/>
              </a:spcAft>
              <a:buNone/>
            </a:pPr>
            <a:endParaRPr lang="en-US" dirty="0"/>
          </a:p>
        </p:txBody>
      </p:sp>
    </p:spTree>
    <p:extLst>
      <p:ext uri="{BB962C8B-B14F-4D97-AF65-F5344CB8AC3E}">
        <p14:creationId xmlns:p14="http://schemas.microsoft.com/office/powerpoint/2010/main" val="2230734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169862" y="858386"/>
            <a:ext cx="8804275"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Degree and ADSO</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i="1" dirty="0">
                <a:solidFill>
                  <a:prstClr val="black"/>
                </a:solidFill>
                <a:latin typeface=" Arial"/>
                <a:cs typeface="Times New Roman" panose="02020603050405020304" pitchFamily="18" charset="0"/>
              </a:rPr>
              <a:t>Bachelor of Science Degree</a:t>
            </a:r>
            <a:r>
              <a:rPr lang="en-US" altLang="en-US" sz="1800" b="1" dirty="0">
                <a:solidFill>
                  <a:prstClr val="black"/>
                </a:solidFill>
                <a:latin typeface=" Arial"/>
                <a:cs typeface="Times New Roman" panose="02020603050405020304" pitchFamily="18" charset="0"/>
              </a:rPr>
              <a:t> </a:t>
            </a:r>
            <a:r>
              <a:rPr lang="en-US" altLang="en-US" sz="1800" dirty="0">
                <a:solidFill>
                  <a:prstClr val="black"/>
                </a:solidFill>
                <a:latin typeface=" Arial"/>
                <a:cs typeface="Times New Roman" panose="02020603050405020304" pitchFamily="18" charset="0"/>
              </a:rPr>
              <a:t>from the University of Nebraska at end of Phase 1</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i="1" dirty="0">
                <a:solidFill>
                  <a:prstClr val="black"/>
                </a:solidFill>
                <a:latin typeface=" Arial"/>
                <a:cs typeface="Times New Roman" panose="02020603050405020304" pitchFamily="18" charset="0"/>
              </a:rPr>
              <a:t>Master’s Degree in Physician Assistant Studies </a:t>
            </a:r>
            <a:r>
              <a:rPr lang="en-US" altLang="en-US" sz="1800" dirty="0">
                <a:solidFill>
                  <a:prstClr val="black"/>
                </a:solidFill>
                <a:latin typeface=" Arial"/>
                <a:cs typeface="Times New Roman" panose="02020603050405020304" pitchFamily="18" charset="0"/>
              </a:rPr>
              <a:t>from the University of Nebraska upon completion of 29 month program</a:t>
            </a:r>
          </a:p>
          <a:p>
            <a:pPr lvl="2">
              <a:spcAft>
                <a:spcPts val="600"/>
              </a:spcAft>
              <a:buFont typeface="Wingdings" panose="05000000000000000000" pitchFamily="2" charset="2"/>
              <a:buChar char="q"/>
            </a:pPr>
            <a:r>
              <a:rPr lang="en-US" altLang="en-US" sz="1400" dirty="0">
                <a:solidFill>
                  <a:prstClr val="black"/>
                </a:solidFill>
                <a:latin typeface=" Arial"/>
                <a:cs typeface="Times New Roman" panose="02020603050405020304" pitchFamily="18" charset="0"/>
              </a:rPr>
              <a:t> </a:t>
            </a:r>
            <a:r>
              <a:rPr lang="en-US" altLang="en-US" dirty="0">
                <a:solidFill>
                  <a:prstClr val="black"/>
                </a:solidFill>
                <a:latin typeface=" Arial"/>
                <a:cs typeface="Times New Roman" panose="02020603050405020304" pitchFamily="18" charset="0"/>
              </a:rPr>
              <a:t>Active Duty Service Obligation (ADSO) – 54 months</a:t>
            </a:r>
          </a:p>
          <a:p>
            <a:pPr lvl="2">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 USAR 6 years SELRES + 2 years IRR</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0580" y="3429000"/>
            <a:ext cx="5973458" cy="2389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19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1"/>
          </p:nvPr>
        </p:nvSpPr>
        <p:spPr>
          <a:xfrm>
            <a:off x="263835" y="2273165"/>
            <a:ext cx="8616330" cy="357899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Endpoint</a:t>
            </a:r>
          </a:p>
          <a:p>
            <a:pPr>
              <a:spcAft>
                <a:spcPts val="600"/>
              </a:spcAft>
            </a:pPr>
            <a:r>
              <a:rPr lang="en-US" altLang="en-US" sz="1800" dirty="0">
                <a:solidFill>
                  <a:prstClr val="black"/>
                </a:solidFill>
                <a:latin typeface=" Arial"/>
                <a:cs typeface="Times New Roman" panose="02020603050405020304" pitchFamily="18" charset="0"/>
              </a:rPr>
              <a:t>Master’s Degree in 29 months</a:t>
            </a:r>
          </a:p>
          <a:p>
            <a:pPr>
              <a:spcAft>
                <a:spcPts val="600"/>
              </a:spcAft>
            </a:pPr>
            <a:r>
              <a:rPr lang="en-US" altLang="en-US" sz="1800" dirty="0">
                <a:solidFill>
                  <a:prstClr val="black"/>
                </a:solidFill>
                <a:latin typeface=" Arial"/>
                <a:cs typeface="Times New Roman" panose="02020603050405020304" pitchFamily="18" charset="0"/>
              </a:rPr>
              <a:t>Army Officer</a:t>
            </a:r>
          </a:p>
          <a:p>
            <a:pPr>
              <a:spcAft>
                <a:spcPts val="600"/>
              </a:spcAft>
            </a:pPr>
            <a:r>
              <a:rPr lang="en-US" altLang="en-US" sz="1800" dirty="0">
                <a:solidFill>
                  <a:prstClr val="black"/>
                </a:solidFill>
                <a:latin typeface=" Arial"/>
                <a:cs typeface="Times New Roman" panose="02020603050405020304" pitchFamily="18" charset="0"/>
              </a:rPr>
              <a:t>Accelerated first promotion</a:t>
            </a:r>
          </a:p>
          <a:p>
            <a:pPr>
              <a:spcAft>
                <a:spcPts val="600"/>
              </a:spcAft>
            </a:pPr>
            <a:r>
              <a:rPr lang="en-US" altLang="en-US" sz="1800" dirty="0">
                <a:solidFill>
                  <a:prstClr val="black"/>
                </a:solidFill>
                <a:latin typeface=" Arial"/>
                <a:cs typeface="Times New Roman" panose="02020603050405020304" pitchFamily="18" charset="0"/>
              </a:rPr>
              <a:t>Great Military and Civilian Career</a:t>
            </a:r>
          </a:p>
          <a:p>
            <a:pPr>
              <a:spcAft>
                <a:spcPts val="600"/>
              </a:spcAft>
            </a:pPr>
            <a:r>
              <a:rPr lang="en-US" altLang="en-US" sz="1800" dirty="0">
                <a:solidFill>
                  <a:prstClr val="black"/>
                </a:solidFill>
                <a:latin typeface=" Arial"/>
                <a:cs typeface="Times New Roman" panose="02020603050405020304" pitchFamily="18" charset="0"/>
              </a:rPr>
              <a:t>Continue to serve this great country!</a:t>
            </a:r>
          </a:p>
        </p:txBody>
      </p:sp>
      <p:pic>
        <p:nvPicPr>
          <p:cNvPr id="2" name="Picture 1">
            <a:extLst>
              <a:ext uri="{FF2B5EF4-FFF2-40B4-BE49-F238E27FC236}">
                <a16:creationId xmlns:a16="http://schemas.microsoft.com/office/drawing/2014/main" id="{295A1C00-7844-0A47-FD60-BD43E4C8A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573" y="784182"/>
            <a:ext cx="5118856" cy="1199546"/>
          </a:xfrm>
          <a:prstGeom prst="rect">
            <a:avLst/>
          </a:prstGeom>
        </p:spPr>
      </p:pic>
    </p:spTree>
    <p:extLst>
      <p:ext uri="{BB962C8B-B14F-4D97-AF65-F5344CB8AC3E}">
        <p14:creationId xmlns:p14="http://schemas.microsoft.com/office/powerpoint/2010/main" val="3349601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10" name="Text Placeholder 2"/>
          <p:cNvSpPr txBox="1">
            <a:spLocks/>
          </p:cNvSpPr>
          <p:nvPr/>
        </p:nvSpPr>
        <p:spPr>
          <a:xfrm>
            <a:off x="779113" y="5359400"/>
            <a:ext cx="8246354" cy="889000"/>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800" b="1" dirty="0"/>
              <a:t>MAJ Jason Sharp	                              Jenny Gustafson</a:t>
            </a:r>
          </a:p>
          <a:p>
            <a:pPr marL="0" indent="0">
              <a:spcBef>
                <a:spcPts val="600"/>
              </a:spcBef>
              <a:buFont typeface="Arial" panose="020B0604020202020204" pitchFamily="34" charset="0"/>
              <a:buNone/>
            </a:pPr>
            <a:r>
              <a:rPr lang="en-US" sz="1800" dirty="0">
                <a:hlinkClick r:id="rId2"/>
              </a:rPr>
              <a:t>jason.n.sharp.mil@army.mil</a:t>
            </a:r>
            <a:r>
              <a:rPr lang="en-US" sz="1800" dirty="0"/>
              <a:t> </a:t>
            </a:r>
            <a:r>
              <a:rPr lang="en-US" sz="1800" b="1" dirty="0"/>
              <a:t>	       	</a:t>
            </a:r>
            <a:r>
              <a:rPr lang="en-US" sz="1800" dirty="0"/>
              <a:t> </a:t>
            </a:r>
            <a:r>
              <a:rPr lang="en-US" sz="1800" dirty="0">
                <a:hlinkClick r:id="rId3"/>
              </a:rPr>
              <a:t>jenny.l.Gustafson.civ@army.mil</a:t>
            </a:r>
            <a:endParaRPr lang="en-US" sz="1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265" y="1437055"/>
            <a:ext cx="3186106" cy="2879011"/>
          </a:xfrm>
          <a:prstGeom prst="rect">
            <a:avLst/>
          </a:prstGeom>
        </p:spPr>
      </p:pic>
      <p:sp>
        <p:nvSpPr>
          <p:cNvPr id="12" name="TextBox 11"/>
          <p:cNvSpPr txBox="1"/>
          <p:nvPr/>
        </p:nvSpPr>
        <p:spPr>
          <a:xfrm>
            <a:off x="3097288" y="766142"/>
            <a:ext cx="2723823" cy="646331"/>
          </a:xfrm>
          <a:prstGeom prst="rect">
            <a:avLst/>
          </a:prstGeom>
          <a:noFill/>
        </p:spPr>
        <p:txBody>
          <a:bodyPr wrap="none" rtlCol="0">
            <a:spAutoFit/>
          </a:bodyPr>
          <a:lstStyle/>
          <a:p>
            <a:r>
              <a:rPr lang="en-US" sz="3600" b="1" dirty="0">
                <a:latin typeface=" Arial"/>
              </a:rPr>
              <a:t>Questions?</a:t>
            </a:r>
          </a:p>
        </p:txBody>
      </p:sp>
      <p:sp>
        <p:nvSpPr>
          <p:cNvPr id="2" name="TextBox 1">
            <a:extLst>
              <a:ext uri="{FF2B5EF4-FFF2-40B4-BE49-F238E27FC236}">
                <a16:creationId xmlns:a16="http://schemas.microsoft.com/office/drawing/2014/main" id="{0EB0CE71-B48C-69CD-E677-79392F50253C}"/>
              </a:ext>
            </a:extLst>
          </p:cNvPr>
          <p:cNvSpPr txBox="1"/>
          <p:nvPr/>
        </p:nvSpPr>
        <p:spPr>
          <a:xfrm>
            <a:off x="2075399" y="4521100"/>
            <a:ext cx="4993202" cy="646331"/>
          </a:xfrm>
          <a:prstGeom prst="rect">
            <a:avLst/>
          </a:prstGeom>
          <a:noFill/>
        </p:spPr>
        <p:txBody>
          <a:bodyPr wrap="square">
            <a:spAutoFit/>
          </a:bodyPr>
          <a:lstStyle/>
          <a:p>
            <a:pPr algn="ctr"/>
            <a:r>
              <a:rPr lang="en-US" sz="1800" b="1" dirty="0">
                <a:latin typeface=" Arial"/>
              </a:rPr>
              <a:t>IPAP Mailbox</a:t>
            </a:r>
            <a:endParaRPr lang="en-US" dirty="0">
              <a:latin typeface=" Arial"/>
              <a:hlinkClick r:id="rId5"/>
            </a:endParaRPr>
          </a:p>
          <a:p>
            <a:r>
              <a:rPr lang="en-US" dirty="0">
                <a:latin typeface=" Arial"/>
                <a:hlinkClick r:id="rId5"/>
              </a:rPr>
              <a:t>usarmy.knox.usarec.mbx.hsd-ipap@mail.mil</a:t>
            </a:r>
            <a:r>
              <a:rPr lang="en-US" dirty="0">
                <a:latin typeface=" Arial"/>
              </a:rPr>
              <a:t> </a:t>
            </a:r>
          </a:p>
        </p:txBody>
      </p:sp>
    </p:spTree>
    <p:extLst>
      <p:ext uri="{BB962C8B-B14F-4D97-AF65-F5344CB8AC3E}">
        <p14:creationId xmlns:p14="http://schemas.microsoft.com/office/powerpoint/2010/main" val="321266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3</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10" name="Rectangle 3"/>
          <p:cNvSpPr txBox="1">
            <a:spLocks noGrp="1" noChangeArrowheads="1"/>
          </p:cNvSpPr>
          <p:nvPr>
            <p:ph idx="4294967295"/>
          </p:nvPr>
        </p:nvSpPr>
        <p:spPr bwMode="auto">
          <a:xfrm>
            <a:off x="272374" y="1001949"/>
            <a:ext cx="8344576" cy="5230576"/>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lnSpc>
                <a:spcPct val="120000"/>
              </a:lnSpc>
              <a:defRPr/>
            </a:pPr>
            <a:r>
              <a:rPr lang="en-US" sz="4000" b="1" dirty="0">
                <a:solidFill>
                  <a:schemeClr val="tx1"/>
                </a:solidFill>
                <a:latin typeface=" Arial"/>
                <a:cs typeface="Times New Roman" panose="02020603050405020304" pitchFamily="18" charset="0"/>
              </a:rPr>
              <a:t>U.S. Army Recruiting Command</a:t>
            </a:r>
            <a:endParaRPr lang="en-US" sz="4000" b="1" dirty="0">
              <a:solidFill>
                <a:schemeClr val="tx1"/>
              </a:solidFill>
              <a:latin typeface=" Arial"/>
            </a:endParaRPr>
          </a:p>
          <a:p>
            <a:pPr>
              <a:lnSpc>
                <a:spcPct val="120000"/>
              </a:lnSpc>
              <a:defRPr/>
            </a:pPr>
            <a:r>
              <a:rPr lang="en-US" sz="4000" b="1" dirty="0">
                <a:solidFill>
                  <a:schemeClr val="tx1"/>
                </a:solidFill>
                <a:latin typeface=" Arial"/>
                <a:cs typeface="Times New Roman" panose="02020603050405020304" pitchFamily="18" charset="0"/>
              </a:rPr>
              <a:t>Fort Knox, KY</a:t>
            </a:r>
            <a:endParaRPr lang="en-US" sz="1200" b="1" dirty="0">
              <a:solidFill>
                <a:schemeClr val="tx1"/>
              </a:solidFill>
              <a:latin typeface=" Arial"/>
              <a:cs typeface="Times New Roman" panose="02020603050405020304" pitchFamily="18" charset="0"/>
            </a:endParaRPr>
          </a:p>
          <a:p>
            <a:pPr>
              <a:defRPr/>
            </a:pPr>
            <a:br>
              <a:rPr lang="en-US" sz="4000" b="1" dirty="0">
                <a:solidFill>
                  <a:schemeClr val="tx1"/>
                </a:solidFill>
                <a:latin typeface=" Arial"/>
              </a:rPr>
            </a:br>
            <a:endParaRPr lang="en-US" sz="4000" b="1" dirty="0">
              <a:solidFill>
                <a:schemeClr val="tx1"/>
              </a:solidFill>
              <a:latin typeface=" Arial"/>
            </a:endParaRPr>
          </a:p>
          <a:p>
            <a:pPr>
              <a:defRPr/>
            </a:pPr>
            <a:br>
              <a:rPr lang="en-US" sz="3600" b="1" dirty="0">
                <a:solidFill>
                  <a:schemeClr val="tx1"/>
                </a:solidFill>
                <a:latin typeface=" Arial"/>
              </a:rPr>
            </a:br>
            <a:br>
              <a:rPr lang="en-US" sz="3600" b="1" dirty="0">
                <a:solidFill>
                  <a:schemeClr val="tx1"/>
                </a:solidFill>
                <a:latin typeface=" Arial"/>
              </a:rPr>
            </a:br>
            <a:endParaRPr lang="en-US" sz="3600" b="1" dirty="0">
              <a:solidFill>
                <a:schemeClr val="tx1"/>
              </a:solidFill>
              <a:latin typeface=" Arial"/>
            </a:endParaRPr>
          </a:p>
          <a:p>
            <a:pPr>
              <a:defRPr/>
            </a:pPr>
            <a:endParaRPr lang="en-US" sz="1900" b="1" dirty="0">
              <a:solidFill>
                <a:schemeClr val="tx1"/>
              </a:solidFill>
              <a:latin typeface=" Arial"/>
              <a:cs typeface="Times New Roman" panose="02020603050405020304" pitchFamily="18" charset="0"/>
            </a:endParaRPr>
          </a:p>
          <a:p>
            <a:pPr>
              <a:defRPr/>
            </a:pPr>
            <a:endParaRPr lang="en-US" sz="1900" b="1" dirty="0">
              <a:solidFill>
                <a:schemeClr val="tx1"/>
              </a:solidFill>
              <a:latin typeface=" Arial"/>
              <a:cs typeface="Times New Roman" panose="02020603050405020304" pitchFamily="18" charset="0"/>
            </a:endParaRPr>
          </a:p>
          <a:p>
            <a:pPr>
              <a:defRPr/>
            </a:pPr>
            <a:endParaRPr lang="en-US" sz="1900" b="1" dirty="0">
              <a:solidFill>
                <a:schemeClr val="tx1"/>
              </a:solidFill>
              <a:latin typeface=" Arial"/>
              <a:cs typeface="Times New Roman" panose="02020603050405020304" pitchFamily="18" charset="0"/>
            </a:endParaRPr>
          </a:p>
          <a:p>
            <a:pPr>
              <a:lnSpc>
                <a:spcPct val="160000"/>
              </a:lnSpc>
              <a:defRPr/>
            </a:pPr>
            <a:r>
              <a:rPr lang="en-US" sz="1900" b="1" dirty="0">
                <a:solidFill>
                  <a:schemeClr val="tx1"/>
                </a:solidFill>
                <a:latin typeface=" Arial"/>
                <a:cs typeface="Times New Roman" panose="02020603050405020304" pitchFamily="18" charset="0"/>
              </a:rPr>
              <a:t>MAJ Jason Sharp, IPAP Program Manager</a:t>
            </a:r>
          </a:p>
          <a:p>
            <a:pPr>
              <a:lnSpc>
                <a:spcPct val="160000"/>
              </a:lnSpc>
              <a:defRPr/>
            </a:pPr>
            <a:r>
              <a:rPr lang="en-US" sz="1900" b="1" dirty="0">
                <a:solidFill>
                  <a:schemeClr val="tx1"/>
                </a:solidFill>
                <a:latin typeface=" Arial"/>
                <a:cs typeface="Times New Roman" panose="02020603050405020304" pitchFamily="18" charset="0"/>
              </a:rPr>
              <a:t>MAJ Abby Steiner, SP Corps Program Manager</a:t>
            </a:r>
          </a:p>
          <a:p>
            <a:pPr>
              <a:lnSpc>
                <a:spcPct val="160000"/>
              </a:lnSpc>
              <a:defRPr/>
            </a:pPr>
            <a:r>
              <a:rPr lang="en-US" sz="1900" b="1" dirty="0">
                <a:solidFill>
                  <a:schemeClr val="tx1"/>
                </a:solidFill>
                <a:latin typeface=" Arial"/>
                <a:cs typeface="Times New Roman" panose="02020603050405020304" pitchFamily="18" charset="0"/>
              </a:rPr>
              <a:t>MAJ Damalie Musoke, AECP Program Manager</a:t>
            </a:r>
          </a:p>
          <a:p>
            <a:pPr>
              <a:lnSpc>
                <a:spcPct val="160000"/>
              </a:lnSpc>
              <a:defRPr/>
            </a:pPr>
            <a:r>
              <a:rPr lang="en-US" sz="1900" b="1" dirty="0">
                <a:solidFill>
                  <a:schemeClr val="tx1"/>
                </a:solidFill>
                <a:latin typeface=" Arial"/>
                <a:cs typeface="Times New Roman" panose="02020603050405020304" pitchFamily="18" charset="0"/>
              </a:rPr>
              <a:t>SFC Gary Horne, AECP Administrator</a:t>
            </a:r>
          </a:p>
          <a:p>
            <a:pPr>
              <a:defRPr/>
            </a:pPr>
            <a:endParaRPr lang="en-US" sz="1900" b="1" dirty="0">
              <a:solidFill>
                <a:schemeClr val="tx1"/>
              </a:solidFill>
              <a:latin typeface=" Arial"/>
              <a:cs typeface="Times New Roman" panose="02020603050405020304" pitchFamily="18" charset="0"/>
            </a:endParaRPr>
          </a:p>
          <a:p>
            <a:pPr>
              <a:defRPr/>
            </a:pPr>
            <a:endParaRPr lang="en-US" sz="1400" b="1" dirty="0">
              <a:solidFill>
                <a:schemeClr val="tx1"/>
              </a:solidFill>
              <a:latin typeface=" Arial"/>
              <a:cs typeface="Times New Roman" panose="02020603050405020304" pitchFamily="18" charset="0"/>
            </a:endParaRPr>
          </a:p>
          <a:p>
            <a:pPr>
              <a:defRPr/>
            </a:pPr>
            <a:endParaRPr lang="en-US" sz="1400" b="1" dirty="0">
              <a:solidFill>
                <a:schemeClr val="tx1"/>
              </a:solidFill>
              <a:latin typeface=" Arial"/>
              <a:cs typeface="Times New Roman" panose="02020603050405020304" pitchFamily="18" charset="0"/>
            </a:endParaRPr>
          </a:p>
          <a:p>
            <a:pPr>
              <a:defRPr/>
            </a:pPr>
            <a:endParaRPr lang="en-US" sz="1400" b="1" dirty="0">
              <a:solidFill>
                <a:schemeClr val="tx1"/>
              </a:solidFill>
              <a:latin typeface=" Arial"/>
              <a:cs typeface="Times New Roman" panose="02020603050405020304" pitchFamily="18" charset="0"/>
            </a:endParaRPr>
          </a:p>
          <a:p>
            <a:pPr>
              <a:defRPr/>
            </a:pPr>
            <a:endParaRPr lang="en-US" sz="1400" b="1" dirty="0">
              <a:solidFill>
                <a:schemeClr val="tx1"/>
              </a:solidFill>
              <a:latin typeface=" Arial"/>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2496" y="2507762"/>
            <a:ext cx="2039007" cy="1842476"/>
          </a:xfrm>
          <a:prstGeom prst="rect">
            <a:avLst/>
          </a:prstGeom>
        </p:spPr>
      </p:pic>
    </p:spTree>
    <p:extLst>
      <p:ext uri="{BB962C8B-B14F-4D97-AF65-F5344CB8AC3E}">
        <p14:creationId xmlns:p14="http://schemas.microsoft.com/office/powerpoint/2010/main" val="146246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AMEDD Enlisted Commissioning Program (AECP)</a:t>
            </a:r>
          </a:p>
        </p:txBody>
      </p:sp>
      <p:sp>
        <p:nvSpPr>
          <p:cNvPr id="5" name="Text Placeholder 2"/>
          <p:cNvSpPr>
            <a:spLocks noGrp="1"/>
          </p:cNvSpPr>
          <p:nvPr>
            <p:ph idx="4294967295"/>
          </p:nvPr>
        </p:nvSpPr>
        <p:spPr>
          <a:xfrm>
            <a:off x="596900" y="1202416"/>
            <a:ext cx="854710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r>
              <a:rPr lang="en-US" dirty="0"/>
              <a:t>The AECP affords eligible enlisted</a:t>
            </a:r>
          </a:p>
          <a:p>
            <a:pPr marL="0" indent="0">
              <a:spcAft>
                <a:spcPts val="600"/>
              </a:spcAft>
              <a:buNone/>
            </a:pPr>
            <a:r>
              <a:rPr lang="en-US" dirty="0"/>
              <a:t>Soldiers the opportunity to complete</a:t>
            </a:r>
          </a:p>
          <a:p>
            <a:pPr marL="0" indent="0">
              <a:spcAft>
                <a:spcPts val="600"/>
              </a:spcAft>
              <a:buNone/>
            </a:pPr>
            <a:r>
              <a:rPr lang="en-US" dirty="0"/>
              <a:t>a Bachelor of Science degree in </a:t>
            </a:r>
          </a:p>
          <a:p>
            <a:pPr marL="0" indent="0">
              <a:spcAft>
                <a:spcPts val="600"/>
              </a:spcAft>
              <a:buNone/>
            </a:pPr>
            <a:r>
              <a:rPr lang="en-US" dirty="0"/>
              <a:t>Nursing (BSN), become a Registered</a:t>
            </a:r>
          </a:p>
          <a:p>
            <a:pPr marL="0" indent="0">
              <a:spcAft>
                <a:spcPts val="600"/>
              </a:spcAft>
              <a:buNone/>
            </a:pPr>
            <a:r>
              <a:rPr lang="en-US" dirty="0"/>
              <a:t>Nurse, and commission as an 2LT in </a:t>
            </a:r>
          </a:p>
          <a:p>
            <a:pPr marL="0" indent="0">
              <a:spcAft>
                <a:spcPts val="600"/>
              </a:spcAft>
              <a:buNone/>
            </a:pPr>
            <a:r>
              <a:rPr lang="en-US" dirty="0"/>
              <a:t>the Army Nurse Corps. Active Duty </a:t>
            </a:r>
          </a:p>
          <a:p>
            <a:pPr marL="0" indent="0">
              <a:spcAft>
                <a:spcPts val="600"/>
              </a:spcAft>
              <a:buNone/>
            </a:pPr>
            <a:r>
              <a:rPr lang="en-US" dirty="0"/>
              <a:t>Service Obligation (ADSO) for the</a:t>
            </a:r>
          </a:p>
          <a:p>
            <a:pPr marL="0" indent="0">
              <a:spcAft>
                <a:spcPts val="600"/>
              </a:spcAft>
              <a:buNone/>
            </a:pPr>
            <a:r>
              <a:rPr lang="en-US" dirty="0"/>
              <a:t>Program completion is 4 years</a:t>
            </a:r>
          </a:p>
          <a:p>
            <a:pPr marL="0" indent="0">
              <a:spcAft>
                <a:spcPts val="600"/>
              </a:spcAft>
              <a:buNone/>
            </a:pPr>
            <a:endParaRPr lang="en-US" sz="1800" dirty="0"/>
          </a:p>
          <a:p>
            <a:pPr marL="0" indent="0">
              <a:spcAft>
                <a:spcPts val="600"/>
              </a:spcAft>
              <a:buNone/>
            </a:pPr>
            <a:endParaRPr lang="en-US" sz="18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2211" t="-322" r="-1079" b="15668"/>
          <a:stretch/>
        </p:blipFill>
        <p:spPr>
          <a:xfrm>
            <a:off x="5157871" y="1304247"/>
            <a:ext cx="3579524" cy="368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570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2516" y="943045"/>
            <a:ext cx="6191056" cy="5478718"/>
          </a:xfrm>
          <a:prstGeom prst="rect">
            <a:avLst/>
          </a:prstGeom>
          <a:blipFill dpi="0" rotWithShape="1">
            <a:blip r:embed="rId3">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31</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12" name="TextBox 11"/>
          <p:cNvSpPr txBox="1"/>
          <p:nvPr/>
        </p:nvSpPr>
        <p:spPr>
          <a:xfrm>
            <a:off x="392827" y="1648438"/>
            <a:ext cx="8358346" cy="1938992"/>
          </a:xfrm>
          <a:prstGeom prst="rect">
            <a:avLst/>
          </a:prstGeom>
          <a:noFill/>
        </p:spPr>
        <p:txBody>
          <a:bodyPr wrap="square" rtlCol="0">
            <a:spAutoFit/>
          </a:bodyPr>
          <a:lstStyle/>
          <a:p>
            <a:pPr algn="ctr">
              <a:defRPr/>
            </a:pPr>
            <a:r>
              <a:rPr lang="en-US" altLang="en-US" sz="2400" b="1" dirty="0">
                <a:solidFill>
                  <a:prstClr val="black"/>
                </a:solidFill>
                <a:latin typeface=" Arial"/>
                <a:cs typeface="Times New Roman" panose="02020603050405020304" pitchFamily="18" charset="0"/>
              </a:rPr>
              <a:t>AECP website: </a:t>
            </a:r>
            <a:r>
              <a:rPr lang="en-US" altLang="en-US" sz="2400" b="1" dirty="0">
                <a:solidFill>
                  <a:prstClr val="black"/>
                </a:solidFill>
                <a:latin typeface=" Arial"/>
                <a:cs typeface="Times New Roman" panose="02020603050405020304" pitchFamily="18" charset="0"/>
                <a:hlinkClick r:id="rId4"/>
              </a:rPr>
              <a:t>https://recruiting.army.mil/aecp/</a:t>
            </a:r>
            <a:endParaRPr lang="en-US" altLang="en-US" sz="2400" b="1" dirty="0">
              <a:solidFill>
                <a:prstClr val="black"/>
              </a:solidFill>
              <a:latin typeface=" Arial"/>
              <a:cs typeface="Times New Roman" panose="02020603050405020304" pitchFamily="18" charset="0"/>
            </a:endParaRPr>
          </a:p>
          <a:p>
            <a:pPr algn="ctr">
              <a:defRPr/>
            </a:pPr>
            <a:endParaRPr lang="en-US" altLang="en-US" sz="2400" b="1" dirty="0">
              <a:solidFill>
                <a:prstClr val="black"/>
              </a:solidFill>
              <a:latin typeface=" Arial"/>
              <a:cs typeface="Times New Roman" panose="02020603050405020304" pitchFamily="18" charset="0"/>
            </a:endParaRPr>
          </a:p>
          <a:p>
            <a:pPr algn="ctr">
              <a:defRPr/>
            </a:pPr>
            <a:r>
              <a:rPr lang="en-US" altLang="en-US" sz="2400" b="1" dirty="0">
                <a:solidFill>
                  <a:prstClr val="black"/>
                </a:solidFill>
                <a:latin typeface=" Arial"/>
                <a:cs typeface="Times New Roman" panose="02020603050405020304" pitchFamily="18" charset="0"/>
              </a:rPr>
              <a:t>USARMY Ft Knox USAREC Mailbox HSD Enlisted Commissioning Program </a:t>
            </a:r>
            <a:r>
              <a:rPr lang="en-US" altLang="en-US" sz="2400" b="1" dirty="0">
                <a:solidFill>
                  <a:prstClr val="black"/>
                </a:solidFill>
                <a:latin typeface=" Arial"/>
                <a:cs typeface="Times New Roman" panose="02020603050405020304" pitchFamily="18" charset="0"/>
                <a:hlinkClick r:id="rId5"/>
              </a:rPr>
              <a:t>usarmy.knox.usarec.mbx.hsd-enlisted-commissioning-program@army.mil</a:t>
            </a:r>
            <a:r>
              <a:rPr lang="en-US" altLang="en-US" sz="2400" b="1" dirty="0">
                <a:solidFill>
                  <a:prstClr val="black"/>
                </a:solidFill>
                <a:latin typeface=" Arial"/>
                <a:cs typeface="Times New Roman" panose="02020603050405020304" pitchFamily="18" charset="0"/>
              </a:rPr>
              <a:t>  </a:t>
            </a:r>
          </a:p>
        </p:txBody>
      </p:sp>
      <p:sp>
        <p:nvSpPr>
          <p:cNvPr id="9" name="Title 4"/>
          <p:cNvSpPr txBox="1">
            <a:spLocks/>
          </p:cNvSpPr>
          <p:nvPr/>
        </p:nvSpPr>
        <p:spPr>
          <a:xfrm>
            <a:off x="814609" y="203839"/>
            <a:ext cx="7566870"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p>
        </p:txBody>
      </p:sp>
      <p:sp>
        <p:nvSpPr>
          <p:cNvPr id="4" name="TextBox 3">
            <a:extLst>
              <a:ext uri="{FF2B5EF4-FFF2-40B4-BE49-F238E27FC236}">
                <a16:creationId xmlns:a16="http://schemas.microsoft.com/office/drawing/2014/main" id="{C6E2F215-96FE-B808-EDBF-5AE836AA30E7}"/>
              </a:ext>
            </a:extLst>
          </p:cNvPr>
          <p:cNvSpPr txBox="1"/>
          <p:nvPr/>
        </p:nvSpPr>
        <p:spPr>
          <a:xfrm>
            <a:off x="814609" y="3810895"/>
            <a:ext cx="3054747" cy="738664"/>
          </a:xfrm>
          <a:prstGeom prst="rect">
            <a:avLst/>
          </a:prstGeom>
          <a:noFill/>
        </p:spPr>
        <p:txBody>
          <a:bodyPr wrap="square" rtlCol="0">
            <a:spAutoFit/>
          </a:bodyPr>
          <a:lstStyle/>
          <a:p>
            <a:pPr algn="ctr">
              <a:defRPr/>
            </a:pPr>
            <a:r>
              <a:rPr lang="en-US" sz="1400" b="1" dirty="0">
                <a:latin typeface=" Arial"/>
              </a:rPr>
              <a:t>MAJ Damalie Musoke</a:t>
            </a:r>
          </a:p>
          <a:p>
            <a:pPr algn="ctr">
              <a:defRPr/>
            </a:pPr>
            <a:r>
              <a:rPr lang="en-US" sz="1400" b="1" dirty="0">
                <a:latin typeface=" Arial"/>
                <a:cs typeface="Times New Roman" panose="02020603050405020304" pitchFamily="18" charset="0"/>
              </a:rPr>
              <a:t> Program Manager</a:t>
            </a:r>
          </a:p>
          <a:p>
            <a:pPr algn="ctr">
              <a:defRPr/>
            </a:pPr>
            <a:r>
              <a:rPr lang="en-US" sz="1400" b="1" dirty="0">
                <a:latin typeface=" Arial"/>
                <a:cs typeface="Times New Roman" panose="02020603050405020304" pitchFamily="18" charset="0"/>
                <a:hlinkClick r:id="rId6"/>
              </a:rPr>
              <a:t>damalie.n.musoke.mil@army.mil</a:t>
            </a:r>
            <a:r>
              <a:rPr lang="en-US" sz="1400" b="1" dirty="0">
                <a:latin typeface=" Arial"/>
                <a:cs typeface="Times New Roman" panose="02020603050405020304" pitchFamily="18" charset="0"/>
              </a:rPr>
              <a:t> </a:t>
            </a:r>
          </a:p>
        </p:txBody>
      </p:sp>
      <p:sp>
        <p:nvSpPr>
          <p:cNvPr id="6" name="TextBox 5">
            <a:extLst>
              <a:ext uri="{FF2B5EF4-FFF2-40B4-BE49-F238E27FC236}">
                <a16:creationId xmlns:a16="http://schemas.microsoft.com/office/drawing/2014/main" id="{B0168EC5-5AF7-ADAF-97E9-762F9ECFF135}"/>
              </a:ext>
            </a:extLst>
          </p:cNvPr>
          <p:cNvSpPr txBox="1"/>
          <p:nvPr/>
        </p:nvSpPr>
        <p:spPr>
          <a:xfrm>
            <a:off x="5425440" y="3840215"/>
            <a:ext cx="3325733" cy="738664"/>
          </a:xfrm>
          <a:prstGeom prst="rect">
            <a:avLst/>
          </a:prstGeom>
          <a:noFill/>
        </p:spPr>
        <p:txBody>
          <a:bodyPr wrap="square">
            <a:spAutoFit/>
          </a:bodyPr>
          <a:lstStyle/>
          <a:p>
            <a:pPr algn="ctr">
              <a:defRPr/>
            </a:pPr>
            <a:r>
              <a:rPr lang="en-US" sz="1400" b="1" dirty="0">
                <a:latin typeface=" Arial"/>
                <a:cs typeface="Times New Roman" panose="02020603050405020304" pitchFamily="18" charset="0"/>
              </a:rPr>
              <a:t>SFC Gary Horne </a:t>
            </a:r>
          </a:p>
          <a:p>
            <a:pPr algn="ctr">
              <a:defRPr/>
            </a:pPr>
            <a:r>
              <a:rPr lang="en-US" sz="1400" b="1" dirty="0">
                <a:latin typeface=" Arial"/>
                <a:cs typeface="Times New Roman" panose="02020603050405020304" pitchFamily="18" charset="0"/>
              </a:rPr>
              <a:t>NCOIC</a:t>
            </a:r>
          </a:p>
          <a:p>
            <a:pPr algn="ctr">
              <a:defRPr/>
            </a:pPr>
            <a:r>
              <a:rPr lang="en-US" sz="1400" b="1" u="sng" dirty="0">
                <a:solidFill>
                  <a:srgbClr val="0070C0"/>
                </a:solidFill>
                <a:latin typeface=" Arial"/>
                <a:cs typeface="Times New Roman" panose="02020603050405020304" pitchFamily="18" charset="0"/>
              </a:rPr>
              <a:t>Gary.v.hrone.mil@army.mil</a:t>
            </a:r>
          </a:p>
        </p:txBody>
      </p:sp>
    </p:spTree>
    <p:extLst>
      <p:ext uri="{BB962C8B-B14F-4D97-AF65-F5344CB8AC3E}">
        <p14:creationId xmlns:p14="http://schemas.microsoft.com/office/powerpoint/2010/main" val="250399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1119" y="178347"/>
            <a:ext cx="781015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p>
        </p:txBody>
      </p:sp>
      <p:sp>
        <p:nvSpPr>
          <p:cNvPr id="6" name="Text Placeholder 2"/>
          <p:cNvSpPr txBox="1">
            <a:spLocks/>
          </p:cNvSpPr>
          <p:nvPr/>
        </p:nvSpPr>
        <p:spPr>
          <a:xfrm>
            <a:off x="58723" y="835124"/>
            <a:ext cx="9026554" cy="5747582"/>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 Arial"/>
              </a:rPr>
              <a:t>AECP Program Information</a:t>
            </a:r>
          </a:p>
          <a:p>
            <a:pPr>
              <a:lnSpc>
                <a:spcPct val="120000"/>
              </a:lnSpc>
              <a:buFont typeface="Wingdings" panose="05000000000000000000" pitchFamily="2" charset="2"/>
              <a:buChar char="q"/>
            </a:pPr>
            <a:r>
              <a:rPr lang="en-US" sz="1800" dirty="0">
                <a:latin typeface=" Arial"/>
              </a:rPr>
              <a:t>MILPER Message 24-016 FY24 AMEDD Enlisted Commissioning Program (AECP) and USAREC Guidelines at </a:t>
            </a:r>
            <a:r>
              <a:rPr lang="en-US" sz="1800" dirty="0">
                <a:latin typeface=" Arial"/>
                <a:hlinkClick r:id="rId3"/>
              </a:rPr>
              <a:t>https://recruiting.army.mil/aecp/</a:t>
            </a:r>
            <a:endParaRPr lang="en-US" sz="1800" dirty="0">
              <a:latin typeface=" Arial"/>
            </a:endParaRPr>
          </a:p>
          <a:p>
            <a:pPr>
              <a:lnSpc>
                <a:spcPct val="120000"/>
              </a:lnSpc>
              <a:buFont typeface="Wingdings" panose="05000000000000000000" pitchFamily="2" charset="2"/>
              <a:buChar char="q"/>
            </a:pPr>
            <a:r>
              <a:rPr lang="en-US" sz="1800" dirty="0">
                <a:latin typeface=" Arial"/>
              </a:rPr>
              <a:t>MILPER 24-021 Amendment to MILPER 24-016. (Add increased to 37.5 years old)</a:t>
            </a:r>
          </a:p>
          <a:p>
            <a:pPr>
              <a:buFont typeface="Wingdings" panose="05000000000000000000" pitchFamily="2" charset="2"/>
              <a:buChar char="q"/>
            </a:pPr>
            <a:r>
              <a:rPr lang="en-US" sz="1800" dirty="0">
                <a:latin typeface=" Arial"/>
              </a:rPr>
              <a:t>Nursing school must have the last 3 years NCLEX pass rate of 90% or higher (Example: 2021: 91%, 2022: 95%, 2023: 98%) (not average)</a:t>
            </a:r>
          </a:p>
          <a:p>
            <a:pPr>
              <a:buFont typeface="Wingdings" panose="05000000000000000000" pitchFamily="2" charset="2"/>
              <a:buChar char="q"/>
            </a:pPr>
            <a:r>
              <a:rPr lang="en-US" sz="1800" dirty="0">
                <a:latin typeface=" Arial"/>
              </a:rPr>
              <a:t>ACEN (Accreditation Commission for Education in Nursing) or CCNE (Commission on Collegiate Nursing Education).</a:t>
            </a:r>
          </a:p>
          <a:p>
            <a:pPr>
              <a:buFont typeface="Wingdings" panose="05000000000000000000" pitchFamily="2" charset="2"/>
              <a:buChar char="q"/>
            </a:pPr>
            <a:r>
              <a:rPr lang="en-US" sz="1800" dirty="0">
                <a:latin typeface=" Arial"/>
              </a:rPr>
              <a:t>The nursing program must be completed within 24 months.  Accelerated programs are authorized and encouraged</a:t>
            </a:r>
          </a:p>
          <a:p>
            <a:pPr>
              <a:buFont typeface="Wingdings" panose="05000000000000000000" pitchFamily="2" charset="2"/>
              <a:buChar char="q"/>
            </a:pPr>
            <a:r>
              <a:rPr lang="en-US" sz="1800" dirty="0">
                <a:latin typeface=" Arial"/>
              </a:rPr>
              <a:t>Be within 100 miles of Military Treatment Facility</a:t>
            </a:r>
          </a:p>
          <a:p>
            <a:pPr>
              <a:buFont typeface="Wingdings" panose="05000000000000000000" pitchFamily="2" charset="2"/>
              <a:buChar char="q"/>
            </a:pPr>
            <a:r>
              <a:rPr lang="en-US" sz="1800" dirty="0">
                <a:latin typeface=" Arial"/>
              </a:rPr>
              <a:t>Offer In-State Tuition to applicants </a:t>
            </a:r>
          </a:p>
          <a:p>
            <a:pPr>
              <a:buFont typeface="Wingdings" panose="05000000000000000000" pitchFamily="2" charset="2"/>
              <a:buChar char="q"/>
            </a:pPr>
            <a:r>
              <a:rPr lang="en-US" sz="1800" dirty="0">
                <a:latin typeface=" Arial"/>
              </a:rPr>
              <a:t>Each academic year, the school cannot charge more than $15,000. $1000 book stipend authorized for 2 academic years</a:t>
            </a:r>
          </a:p>
          <a:p>
            <a:pPr>
              <a:buFont typeface="Wingdings" panose="05000000000000000000" pitchFamily="2" charset="2"/>
              <a:buChar char="q"/>
            </a:pPr>
            <a:r>
              <a:rPr lang="en-US" sz="1800" dirty="0">
                <a:latin typeface=" Arial"/>
              </a:rPr>
              <a:t>While in school, the Soldier will be assigned to the 187</a:t>
            </a:r>
            <a:r>
              <a:rPr lang="en-US" sz="1800" baseline="30000" dirty="0">
                <a:latin typeface=" Arial"/>
              </a:rPr>
              <a:t>th</a:t>
            </a:r>
            <a:r>
              <a:rPr lang="en-US" sz="1800" dirty="0">
                <a:latin typeface=" Arial"/>
              </a:rPr>
              <a:t> Army Student Detachment, San Antonio, TX with physical duty location at the nursing school</a:t>
            </a: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endParaRPr lang="en-US" sz="1800" dirty="0">
              <a:latin typeface=" Arial"/>
            </a:endParaRPr>
          </a:p>
          <a:p>
            <a:pPr marL="0" indent="0">
              <a:lnSpc>
                <a:spcPct val="120000"/>
              </a:lnSpc>
              <a:buNone/>
            </a:pPr>
            <a:endParaRPr lang="en-US" sz="1800" dirty="0">
              <a:latin typeface=" Arial"/>
            </a:endParaRPr>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1751444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7582E-5E06-A076-4714-C86CE395E20F}"/>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0C0765EB-EA46-F5D3-B2BB-83F100BF6A00}"/>
              </a:ext>
            </a:extLst>
          </p:cNvPr>
          <p:cNvSpPr txBox="1">
            <a:spLocks/>
          </p:cNvSpPr>
          <p:nvPr/>
        </p:nvSpPr>
        <p:spPr>
          <a:xfrm>
            <a:off x="671119" y="178347"/>
            <a:ext cx="781015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p>
        </p:txBody>
      </p:sp>
      <p:sp>
        <p:nvSpPr>
          <p:cNvPr id="6" name="Text Placeholder 2">
            <a:extLst>
              <a:ext uri="{FF2B5EF4-FFF2-40B4-BE49-F238E27FC236}">
                <a16:creationId xmlns:a16="http://schemas.microsoft.com/office/drawing/2014/main" id="{0250D038-CEDC-DA8D-3529-6478848CE506}"/>
              </a:ext>
            </a:extLst>
          </p:cNvPr>
          <p:cNvSpPr txBox="1">
            <a:spLocks/>
          </p:cNvSpPr>
          <p:nvPr/>
        </p:nvSpPr>
        <p:spPr>
          <a:xfrm>
            <a:off x="58723" y="835124"/>
            <a:ext cx="9026554" cy="5747582"/>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 Arial"/>
              </a:rPr>
              <a:t>Soldier Eligibility</a:t>
            </a:r>
          </a:p>
          <a:p>
            <a:pPr>
              <a:lnSpc>
                <a:spcPct val="120000"/>
              </a:lnSpc>
              <a:buFont typeface="Wingdings" panose="05000000000000000000" pitchFamily="2" charset="2"/>
              <a:buChar char="q"/>
            </a:pPr>
            <a:r>
              <a:rPr lang="en-US" sz="1800" dirty="0">
                <a:latin typeface=" Arial"/>
              </a:rPr>
              <a:t>E4 promotable with BLC complete by deadline (not waiverable)</a:t>
            </a:r>
          </a:p>
          <a:p>
            <a:pPr>
              <a:lnSpc>
                <a:spcPct val="120000"/>
              </a:lnSpc>
              <a:buFont typeface="Wingdings" panose="05000000000000000000" pitchFamily="2" charset="2"/>
              <a:buChar char="q"/>
            </a:pPr>
            <a:r>
              <a:rPr lang="en-US" sz="1800" dirty="0">
                <a:latin typeface=" Arial"/>
              </a:rPr>
              <a:t>GT score 110 or higher (not waiverable)</a:t>
            </a:r>
          </a:p>
          <a:p>
            <a:pPr>
              <a:lnSpc>
                <a:spcPct val="120000"/>
              </a:lnSpc>
              <a:buFont typeface="Wingdings" panose="05000000000000000000" pitchFamily="2" charset="2"/>
              <a:buChar char="q"/>
            </a:pPr>
            <a:r>
              <a:rPr lang="en-US" sz="1800" dirty="0">
                <a:latin typeface=" Arial"/>
              </a:rPr>
              <a:t>Approved commissioning physical (completed with recruiter)</a:t>
            </a:r>
          </a:p>
          <a:p>
            <a:pPr>
              <a:lnSpc>
                <a:spcPct val="120000"/>
              </a:lnSpc>
              <a:buFont typeface="Wingdings" panose="05000000000000000000" pitchFamily="2" charset="2"/>
              <a:buChar char="q"/>
            </a:pPr>
            <a:r>
              <a:rPr lang="en-US" sz="1800" dirty="0">
                <a:latin typeface=" Arial"/>
              </a:rPr>
              <a:t>Minimum GPA 3.0 (waiverable)</a:t>
            </a:r>
          </a:p>
          <a:p>
            <a:pPr>
              <a:lnSpc>
                <a:spcPct val="120000"/>
              </a:lnSpc>
              <a:buFont typeface="Wingdings" panose="05000000000000000000" pitchFamily="2" charset="2"/>
              <a:buChar char="q"/>
            </a:pPr>
            <a:r>
              <a:rPr lang="en-US" sz="1800" dirty="0">
                <a:latin typeface=" Arial"/>
              </a:rPr>
              <a:t>No older than 37.5 years old at start of nursing school (waiverable)</a:t>
            </a:r>
          </a:p>
          <a:p>
            <a:pPr>
              <a:lnSpc>
                <a:spcPct val="120000"/>
              </a:lnSpc>
              <a:buFont typeface="Wingdings" panose="05000000000000000000" pitchFamily="2" charset="2"/>
              <a:buChar char="q"/>
            </a:pPr>
            <a:r>
              <a:rPr lang="en-US" sz="1800" dirty="0">
                <a:latin typeface=" Arial"/>
              </a:rPr>
              <a:t>Minimum 4 years TIS (waiverable)</a:t>
            </a:r>
          </a:p>
          <a:p>
            <a:pPr>
              <a:lnSpc>
                <a:spcPct val="120000"/>
              </a:lnSpc>
              <a:buFont typeface="Wingdings" panose="05000000000000000000" pitchFamily="2" charset="2"/>
              <a:buChar char="q"/>
            </a:pPr>
            <a:r>
              <a:rPr lang="en-US" sz="1800" dirty="0">
                <a:latin typeface=" Arial"/>
              </a:rPr>
              <a:t>Max 12 years TIS (waiverable)</a:t>
            </a: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r>
              <a:rPr lang="en-US" sz="1800" dirty="0">
                <a:latin typeface=" Arial"/>
              </a:rPr>
              <a:t>See MILPER and Guidelines for additional information </a:t>
            </a:r>
          </a:p>
          <a:p>
            <a:pPr>
              <a:lnSpc>
                <a:spcPct val="120000"/>
              </a:lnSpc>
              <a:buFont typeface="Wingdings" panose="05000000000000000000" pitchFamily="2" charset="2"/>
              <a:buChar char="q"/>
            </a:pPr>
            <a:endParaRPr lang="en-US" sz="1800" dirty="0">
              <a:latin typeface=" Arial"/>
            </a:endParaRPr>
          </a:p>
          <a:p>
            <a:pPr marL="0" indent="0">
              <a:lnSpc>
                <a:spcPct val="120000"/>
              </a:lnSpc>
              <a:buNone/>
            </a:pPr>
            <a:endParaRPr lang="en-US" sz="1800" dirty="0">
              <a:latin typeface=" Arial"/>
            </a:endParaRPr>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1572161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23D79-FE0D-D6EB-C024-8B086866F94A}"/>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312422FE-0D47-C37E-F8CA-543144D60C1B}"/>
              </a:ext>
            </a:extLst>
          </p:cNvPr>
          <p:cNvSpPr txBox="1">
            <a:spLocks/>
          </p:cNvSpPr>
          <p:nvPr/>
        </p:nvSpPr>
        <p:spPr>
          <a:xfrm>
            <a:off x="671119" y="178347"/>
            <a:ext cx="781015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p>
        </p:txBody>
      </p:sp>
      <p:sp>
        <p:nvSpPr>
          <p:cNvPr id="6" name="Text Placeholder 2">
            <a:extLst>
              <a:ext uri="{FF2B5EF4-FFF2-40B4-BE49-F238E27FC236}">
                <a16:creationId xmlns:a16="http://schemas.microsoft.com/office/drawing/2014/main" id="{49C4E166-5221-ED6B-AA92-E5ECF2B3E2B3}"/>
              </a:ext>
            </a:extLst>
          </p:cNvPr>
          <p:cNvSpPr txBox="1">
            <a:spLocks/>
          </p:cNvSpPr>
          <p:nvPr/>
        </p:nvSpPr>
        <p:spPr>
          <a:xfrm>
            <a:off x="58723" y="835124"/>
            <a:ext cx="9026554" cy="5747582"/>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b="1" dirty="0">
                <a:latin typeface=" Arial"/>
              </a:rPr>
              <a:t>How to get started </a:t>
            </a:r>
          </a:p>
          <a:p>
            <a:pPr>
              <a:lnSpc>
                <a:spcPct val="120000"/>
              </a:lnSpc>
              <a:buFont typeface="Wingdings" panose="05000000000000000000" pitchFamily="2" charset="2"/>
              <a:buChar char="q"/>
            </a:pPr>
            <a:r>
              <a:rPr lang="en-US" sz="1800" dirty="0">
                <a:latin typeface=" Arial"/>
              </a:rPr>
              <a:t>Apply to nursing school and completed all required prerequisites. </a:t>
            </a:r>
          </a:p>
          <a:p>
            <a:pPr>
              <a:lnSpc>
                <a:spcPct val="120000"/>
              </a:lnSpc>
              <a:buFont typeface="Wingdings" panose="05000000000000000000" pitchFamily="2" charset="2"/>
              <a:buChar char="q"/>
            </a:pPr>
            <a:r>
              <a:rPr lang="en-US" sz="1800" dirty="0">
                <a:latin typeface=" Arial"/>
              </a:rPr>
              <a:t>Received a letter of acceptance from nursing school.</a:t>
            </a:r>
          </a:p>
          <a:p>
            <a:pPr>
              <a:lnSpc>
                <a:spcPct val="120000"/>
              </a:lnSpc>
              <a:buFont typeface="Wingdings" panose="05000000000000000000" pitchFamily="2" charset="2"/>
              <a:buChar char="q"/>
            </a:pPr>
            <a:r>
              <a:rPr lang="en-US" sz="1800" dirty="0">
                <a:latin typeface=" Arial"/>
              </a:rPr>
              <a:t>Build AECP packet using the AECP checklist</a:t>
            </a:r>
          </a:p>
          <a:p>
            <a:pPr>
              <a:lnSpc>
                <a:spcPct val="120000"/>
              </a:lnSpc>
              <a:buFont typeface="Wingdings" panose="05000000000000000000" pitchFamily="2" charset="2"/>
              <a:buChar char="q"/>
            </a:pPr>
            <a:r>
              <a:rPr lang="en-US" sz="1800" dirty="0">
                <a:latin typeface=" Arial"/>
              </a:rPr>
              <a:t>Contact an AMEDD recruiter.</a:t>
            </a:r>
          </a:p>
          <a:p>
            <a:pPr>
              <a:lnSpc>
                <a:spcPct val="120000"/>
              </a:lnSpc>
              <a:buFont typeface="Wingdings" panose="05000000000000000000" pitchFamily="2" charset="2"/>
              <a:buChar char="q"/>
            </a:pPr>
            <a:r>
              <a:rPr lang="en-US" sz="1800" dirty="0">
                <a:latin typeface=" Arial"/>
              </a:rPr>
              <a:t>CV submission deadline 1 August 2024; Packet Deadline 23 August 2024 </a:t>
            </a:r>
          </a:p>
          <a:p>
            <a:pPr>
              <a:lnSpc>
                <a:spcPct val="120000"/>
              </a:lnSpc>
              <a:buFont typeface="Wingdings" panose="05000000000000000000" pitchFamily="2" charset="2"/>
              <a:buChar char="q"/>
            </a:pPr>
            <a:r>
              <a:rPr lang="en-US" sz="1800" dirty="0">
                <a:latin typeface=" Arial"/>
              </a:rPr>
              <a:t>If selected, start school between May-September of 2025. (No January starts authorized) </a:t>
            </a:r>
            <a:endParaRPr lang="en-US" b="1" dirty="0">
              <a:latin typeface=" Arial"/>
            </a:endParaRPr>
          </a:p>
          <a:p>
            <a:pPr>
              <a:lnSpc>
                <a:spcPct val="120000"/>
              </a:lnSpc>
              <a:buFont typeface="Wingdings" panose="05000000000000000000" pitchFamily="2" charset="2"/>
              <a:buChar char="q"/>
            </a:pPr>
            <a:endParaRPr lang="en-US" b="1" dirty="0">
              <a:latin typeface=" Arial"/>
            </a:endParaRPr>
          </a:p>
          <a:p>
            <a:pPr>
              <a:lnSpc>
                <a:spcPct val="120000"/>
              </a:lnSpc>
              <a:buFont typeface="Wingdings" panose="05000000000000000000" pitchFamily="2" charset="2"/>
              <a:buChar char="q"/>
            </a:pPr>
            <a:endParaRPr lang="en-US" b="1" dirty="0">
              <a:latin typeface=" Arial"/>
            </a:endParaRPr>
          </a:p>
          <a:p>
            <a:pPr>
              <a:lnSpc>
                <a:spcPct val="120000"/>
              </a:lnSpc>
              <a:buFont typeface="Wingdings" panose="05000000000000000000" pitchFamily="2" charset="2"/>
              <a:buChar char="q"/>
            </a:pPr>
            <a:endParaRPr lang="en-US" b="1" dirty="0">
              <a:latin typeface=" Arial"/>
            </a:endParaRPr>
          </a:p>
          <a:p>
            <a:pPr>
              <a:lnSpc>
                <a:spcPct val="120000"/>
              </a:lnSpc>
              <a:buFont typeface="Wingdings" panose="05000000000000000000" pitchFamily="2" charset="2"/>
              <a:buChar char="q"/>
            </a:pPr>
            <a:r>
              <a:rPr lang="en-US" sz="2000" dirty="0">
                <a:latin typeface=" Arial"/>
              </a:rPr>
              <a:t>See MILPER and Guidelines for additional information </a:t>
            </a:r>
          </a:p>
          <a:p>
            <a:pPr>
              <a:lnSpc>
                <a:spcPct val="120000"/>
              </a:lnSpc>
              <a:buFont typeface="Wingdings" panose="05000000000000000000" pitchFamily="2" charset="2"/>
              <a:buChar char="q"/>
            </a:pPr>
            <a:endParaRPr lang="en-US" b="1" dirty="0">
              <a:latin typeface=" Arial"/>
            </a:endParaRP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endParaRPr lang="en-US" sz="1800" dirty="0">
              <a:latin typeface=" Arial"/>
            </a:endParaRPr>
          </a:p>
          <a:p>
            <a:pPr>
              <a:lnSpc>
                <a:spcPct val="120000"/>
              </a:lnSpc>
              <a:buFont typeface="Wingdings" panose="05000000000000000000" pitchFamily="2" charset="2"/>
              <a:buChar char="q"/>
            </a:pPr>
            <a:endParaRPr lang="en-US" sz="1800" dirty="0">
              <a:latin typeface=" Arial"/>
            </a:endParaRPr>
          </a:p>
          <a:p>
            <a:pPr marL="0" indent="0">
              <a:lnSpc>
                <a:spcPct val="120000"/>
              </a:lnSpc>
              <a:buNone/>
            </a:pPr>
            <a:endParaRPr lang="en-US" sz="1800" dirty="0">
              <a:latin typeface=" Arial"/>
            </a:endParaRPr>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2712764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12396" y="178347"/>
            <a:ext cx="7818540"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endParaRPr lang="en-US" sz="2400" dirty="0">
              <a:solidFill>
                <a:schemeClr val="bg1"/>
              </a:solidFill>
              <a:latin typeface=" Arial"/>
            </a:endParaRPr>
          </a:p>
        </p:txBody>
      </p:sp>
      <p:sp>
        <p:nvSpPr>
          <p:cNvPr id="6" name="Text Placeholder 2"/>
          <p:cNvSpPr>
            <a:spLocks noGrp="1"/>
          </p:cNvSpPr>
          <p:nvPr>
            <p:ph idx="4294967295"/>
          </p:nvPr>
        </p:nvSpPr>
        <p:spPr>
          <a:xfrm>
            <a:off x="218281" y="805314"/>
            <a:ext cx="8707438" cy="541972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234950" lvl="1" indent="0" algn="ctr">
              <a:spcAft>
                <a:spcPts val="600"/>
              </a:spcAft>
              <a:buNone/>
            </a:pPr>
            <a:r>
              <a:rPr lang="en-US" altLang="en-US" sz="2000" b="1" dirty="0">
                <a:solidFill>
                  <a:prstClr val="black"/>
                </a:solidFill>
                <a:latin typeface=" Arial"/>
                <a:cs typeface="Times New Roman" panose="02020603050405020304" pitchFamily="18" charset="0"/>
              </a:rPr>
              <a:t>Tips To Be a Competitive Applicant: </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GPA</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Previously conferred degree </a:t>
            </a:r>
            <a:endParaRPr lang="en-US" altLang="en-US"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Healthcare Licenses / Certifications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Unconditional letter of acceptance </a:t>
            </a:r>
            <a:r>
              <a:rPr lang="en-US" altLang="en-US" dirty="0">
                <a:solidFill>
                  <a:prstClr val="black"/>
                </a:solidFill>
                <a:latin typeface=" Arial"/>
                <a:cs typeface="Times New Roman" panose="02020603050405020304" pitchFamily="18" charset="0"/>
              </a:rPr>
              <a:t>vs</a:t>
            </a:r>
            <a:r>
              <a:rPr lang="en-US" altLang="en-US" sz="1800" dirty="0">
                <a:solidFill>
                  <a:prstClr val="black"/>
                </a:solidFill>
                <a:latin typeface=" Arial"/>
                <a:cs typeface="Times New Roman" panose="02020603050405020304" pitchFamily="18" charset="0"/>
              </a:rPr>
              <a:t>. Conditional Letter</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Accepted into more than 1 nursing school</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Letters of recommendation</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Letter of intent / writing skills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CV (resume)</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Physical fitness test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Moral/legal/convictions/UCMJ issues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dirty="0">
                <a:solidFill>
                  <a:prstClr val="black"/>
                </a:solidFill>
                <a:latin typeface=" Arial"/>
                <a:cs typeface="Times New Roman" panose="02020603050405020304" pitchFamily="18" charset="0"/>
              </a:rPr>
              <a:t>Soldier Talent Profile (</a:t>
            </a:r>
            <a:r>
              <a:rPr lang="en-US" altLang="en-US">
                <a:solidFill>
                  <a:prstClr val="black"/>
                </a:solidFill>
                <a:latin typeface=" Arial"/>
                <a:cs typeface="Times New Roman" panose="02020603050405020304" pitchFamily="18" charset="0"/>
              </a:rPr>
              <a:t>STP) formerly SRB</a:t>
            </a:r>
            <a:endParaRPr lang="en-US" altLang="en-US" sz="1800"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377783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2516" y="964123"/>
            <a:ext cx="6191056" cy="5478718"/>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p:cNvSpPr txBox="1">
            <a:spLocks/>
          </p:cNvSpPr>
          <p:nvPr/>
        </p:nvSpPr>
        <p:spPr>
          <a:xfrm>
            <a:off x="746620" y="178347"/>
            <a:ext cx="7717872"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Enlisted Commissioning Program (AECP)</a:t>
            </a:r>
            <a:endParaRPr lang="en-US" sz="2400" dirty="0">
              <a:solidFill>
                <a:schemeClr val="bg1"/>
              </a:solidFill>
              <a:latin typeface=" Aria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516" y="964123"/>
            <a:ext cx="6020502" cy="5516569"/>
          </a:xfrm>
          <a:prstGeom prst="rect">
            <a:avLst/>
          </a:prstGeom>
        </p:spPr>
      </p:pic>
      <p:sp>
        <p:nvSpPr>
          <p:cNvPr id="10" name="Text Placeholder 2"/>
          <p:cNvSpPr>
            <a:spLocks noGrp="1"/>
          </p:cNvSpPr>
          <p:nvPr>
            <p:ph idx="4294967295"/>
          </p:nvPr>
        </p:nvSpPr>
        <p:spPr>
          <a:xfrm>
            <a:off x="937269" y="761811"/>
            <a:ext cx="732155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4000" b="1" dirty="0"/>
              <a:t>Questions?</a:t>
            </a:r>
          </a:p>
        </p:txBody>
      </p:sp>
    </p:spTree>
    <p:extLst>
      <p:ext uri="{BB962C8B-B14F-4D97-AF65-F5344CB8AC3E}">
        <p14:creationId xmlns:p14="http://schemas.microsoft.com/office/powerpoint/2010/main" val="133543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1F121-F333-61C4-84E2-F1B6C4D9540F}"/>
              </a:ext>
            </a:extLst>
          </p:cNvPr>
          <p:cNvSpPr>
            <a:spLocks noGrp="1"/>
          </p:cNvSpPr>
          <p:nvPr>
            <p:ph type="body" idx="1"/>
          </p:nvPr>
        </p:nvSpPr>
        <p:spPr>
          <a:xfrm>
            <a:off x="413657" y="1116417"/>
            <a:ext cx="8523589" cy="5369001"/>
          </a:xfrm>
        </p:spPr>
        <p:txBody>
          <a:bodyPr>
            <a:normAutofit lnSpcReduction="10000"/>
          </a:bodyPr>
          <a:lstStyle/>
          <a:p>
            <a:pPr marL="0" marR="0" indent="0">
              <a:spcBef>
                <a:spcPts val="0"/>
              </a:spcBef>
              <a:spcAft>
                <a:spcPts val="0"/>
              </a:spcAft>
              <a:buNone/>
            </a:pPr>
            <a:r>
              <a:rPr lang="en-US" sz="2400" b="1" dirty="0">
                <a:effectLst/>
                <a:ea typeface="Calibri" panose="020F0502020204030204" pitchFamily="34" charset="0"/>
              </a:rPr>
              <a:t>Big Changes to the GRE Starting </a:t>
            </a:r>
            <a:r>
              <a:rPr lang="en-US" sz="2400" b="1" dirty="0">
                <a:ea typeface="Calibri" panose="020F0502020204030204" pitchFamily="34" charset="0"/>
              </a:rPr>
              <a:t>FY24</a:t>
            </a:r>
            <a:r>
              <a:rPr lang="en-US" sz="2400" b="1" dirty="0">
                <a:effectLst/>
                <a:ea typeface="Calibri" panose="020F0502020204030204" pitchFamily="34" charset="0"/>
              </a:rPr>
              <a:t>!</a:t>
            </a:r>
          </a:p>
          <a:p>
            <a:pPr marL="0" marR="0" indent="0">
              <a:spcBef>
                <a:spcPts val="0"/>
              </a:spcBef>
              <a:spcAft>
                <a:spcPts val="0"/>
              </a:spcAft>
              <a:buNone/>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Education Testing Service (ETS) announce major changes to the Graduate Record Examination (GRE) effective Sept 2023</a:t>
            </a:r>
          </a:p>
          <a:p>
            <a:pPr lvl="1">
              <a:lnSpc>
                <a:spcPct val="150000"/>
              </a:lnSpc>
              <a:spcBef>
                <a:spcPts val="0"/>
              </a:spcBef>
              <a:buFont typeface="Courier New" panose="02070309020205020404" pitchFamily="49" charset="0"/>
              <a:buChar char="o"/>
            </a:pPr>
            <a:r>
              <a:rPr lang="en-US" dirty="0">
                <a:effectLst/>
                <a:ea typeface="Times New Roman" panose="02020603050405020304" pitchFamily="18" charset="0"/>
              </a:rPr>
              <a:t>GRE testing time reduced by half, from four hours to just under two hours</a:t>
            </a:r>
            <a:endParaRPr lang="en-US" dirty="0">
              <a:ea typeface="Times New Roman" panose="02020603050405020304" pitchFamily="18" charset="0"/>
            </a:endParaRPr>
          </a:p>
          <a:p>
            <a:pPr lvl="1">
              <a:lnSpc>
                <a:spcPct val="150000"/>
              </a:lnSpc>
              <a:spcBef>
                <a:spcPts val="0"/>
              </a:spcBef>
              <a:buFont typeface="Courier New" panose="02070309020205020404" pitchFamily="49" charset="0"/>
              <a:buChar char="o"/>
            </a:pPr>
            <a:r>
              <a:rPr lang="en-US" dirty="0">
                <a:effectLst/>
                <a:ea typeface="Times New Roman" panose="02020603050405020304" pitchFamily="18" charset="0"/>
              </a:rPr>
              <a:t>Official GRE score turnaround time reduce from 10-15 days to 8-10 days</a:t>
            </a:r>
            <a:endParaRPr lang="en-US" dirty="0">
              <a:effectLst/>
              <a:ea typeface="Calibri" panose="020F0502020204030204" pitchFamily="34" charset="0"/>
            </a:endParaRPr>
          </a:p>
          <a:p>
            <a:pPr marL="0" marR="0" indent="0">
              <a:spcBef>
                <a:spcPts val="0"/>
              </a:spcBef>
              <a:spcAft>
                <a:spcPts val="0"/>
              </a:spcAft>
              <a:buNone/>
            </a:pPr>
            <a:endParaRPr lang="en-US" dirty="0">
              <a:effectLst/>
              <a:ea typeface="Calibri" panose="020F0502020204030204" pitchFamily="34" charset="0"/>
            </a:endParaRPr>
          </a:p>
          <a:p>
            <a:pPr>
              <a:spcBef>
                <a:spcPts val="0"/>
              </a:spcBef>
            </a:pPr>
            <a:r>
              <a:rPr lang="en-US" dirty="0">
                <a:ea typeface="Calibri" panose="020F0502020204030204" pitchFamily="34" charset="0"/>
              </a:rPr>
              <a:t>GRE will still have the same three measures (Verbal, Quantitative, &amp; Analytical Writing), same question types, and same score scales</a:t>
            </a:r>
          </a:p>
          <a:p>
            <a:pPr>
              <a:spcBef>
                <a:spcPts val="0"/>
              </a:spcBef>
            </a:pPr>
            <a:endParaRPr lang="en-US" dirty="0">
              <a:effectLst/>
              <a:ea typeface="Calibri" panose="020F0502020204030204" pitchFamily="34" charset="0"/>
            </a:endParaRPr>
          </a:p>
          <a:p>
            <a:pPr>
              <a:spcBef>
                <a:spcPts val="0"/>
              </a:spcBef>
            </a:pPr>
            <a:r>
              <a:rPr lang="en-US" dirty="0">
                <a:effectLst/>
                <a:ea typeface="Calibri" panose="020F0502020204030204" pitchFamily="34" charset="0"/>
              </a:rPr>
              <a:t>The following AMEDD Programs require the GRE:</a:t>
            </a:r>
          </a:p>
          <a:p>
            <a:pPr lvl="1">
              <a:lnSpc>
                <a:spcPct val="150000"/>
              </a:lnSpc>
              <a:spcBef>
                <a:spcPts val="0"/>
              </a:spcBef>
              <a:buFont typeface="Courier New" panose="02070309020205020404" pitchFamily="49" charset="0"/>
              <a:buChar char="o"/>
            </a:pPr>
            <a:r>
              <a:rPr lang="en-US" dirty="0">
                <a:effectLst/>
                <a:ea typeface="Times New Roman" panose="02020603050405020304" pitchFamily="18" charset="0"/>
              </a:rPr>
              <a:t>Army-Baylor</a:t>
            </a:r>
            <a:r>
              <a:rPr lang="en-US" dirty="0">
                <a:effectLst/>
                <a:ea typeface="Calibri" panose="020F0502020204030204" pitchFamily="34" charset="0"/>
              </a:rPr>
              <a:t> University</a:t>
            </a:r>
            <a:r>
              <a:rPr lang="en-US" dirty="0">
                <a:effectLst/>
                <a:ea typeface="Times New Roman" panose="02020603050405020304" pitchFamily="18" charset="0"/>
              </a:rPr>
              <a:t> OTD</a:t>
            </a:r>
            <a:endParaRPr lang="en-US" dirty="0">
              <a:effectLst/>
              <a:ea typeface="Calibri" panose="020F0502020204030204" pitchFamily="34" charset="0"/>
            </a:endParaRPr>
          </a:p>
          <a:p>
            <a:pPr lvl="1">
              <a:lnSpc>
                <a:spcPct val="150000"/>
              </a:lnSpc>
              <a:spcBef>
                <a:spcPts val="0"/>
              </a:spcBef>
              <a:buFont typeface="Courier New" panose="02070309020205020404" pitchFamily="49" charset="0"/>
              <a:buChar char="o"/>
            </a:pPr>
            <a:r>
              <a:rPr lang="en-US" dirty="0">
                <a:effectLst/>
                <a:ea typeface="Times New Roman" panose="02020603050405020304" pitchFamily="18" charset="0"/>
              </a:rPr>
              <a:t>Army-Baylor </a:t>
            </a:r>
            <a:r>
              <a:rPr lang="en-US" dirty="0">
                <a:effectLst/>
                <a:ea typeface="Calibri" panose="020F0502020204030204" pitchFamily="34" charset="0"/>
              </a:rPr>
              <a:t>University </a:t>
            </a:r>
            <a:r>
              <a:rPr lang="en-US" dirty="0">
                <a:effectLst/>
                <a:ea typeface="Times New Roman" panose="02020603050405020304" pitchFamily="18" charset="0"/>
              </a:rPr>
              <a:t>DPT</a:t>
            </a:r>
            <a:endParaRPr lang="en-US" dirty="0">
              <a:effectLst/>
              <a:ea typeface="Calibri" panose="020F0502020204030204" pitchFamily="34" charset="0"/>
            </a:endParaRPr>
          </a:p>
          <a:p>
            <a:pPr lvl="1">
              <a:lnSpc>
                <a:spcPct val="150000"/>
              </a:lnSpc>
              <a:spcBef>
                <a:spcPts val="0"/>
              </a:spcBef>
              <a:buFont typeface="Courier New" panose="02070309020205020404" pitchFamily="49" charset="0"/>
              <a:buChar char="o"/>
            </a:pPr>
            <a:r>
              <a:rPr lang="en-US" dirty="0">
                <a:effectLst/>
                <a:ea typeface="Times New Roman" panose="02020603050405020304" pitchFamily="18" charset="0"/>
              </a:rPr>
              <a:t>Army-Baylor </a:t>
            </a:r>
            <a:r>
              <a:rPr lang="en-US" dirty="0">
                <a:effectLst/>
                <a:ea typeface="Calibri" panose="020F0502020204030204" pitchFamily="34" charset="0"/>
              </a:rPr>
              <a:t>University </a:t>
            </a:r>
            <a:r>
              <a:rPr lang="en-US" dirty="0">
                <a:effectLst/>
                <a:ea typeface="Times New Roman" panose="02020603050405020304" pitchFamily="18" charset="0"/>
              </a:rPr>
              <a:t>MPN</a:t>
            </a:r>
          </a:p>
          <a:p>
            <a:pPr lvl="1">
              <a:lnSpc>
                <a:spcPct val="150000"/>
              </a:lnSpc>
              <a:spcBef>
                <a:spcPts val="0"/>
              </a:spcBef>
              <a:buFont typeface="Courier New" panose="02070309020205020404" pitchFamily="49" charset="0"/>
              <a:buChar char="o"/>
            </a:pPr>
            <a:r>
              <a:rPr lang="en-US" dirty="0">
                <a:effectLst/>
                <a:ea typeface="Calibri" panose="020F0502020204030204" pitchFamily="34" charset="0"/>
              </a:rPr>
              <a:t>Army-University of Kentucky MSW</a:t>
            </a: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lgn="r">
              <a:spcBef>
                <a:spcPts val="0"/>
              </a:spcBef>
              <a:spcAft>
                <a:spcPts val="0"/>
              </a:spcAft>
              <a:buNone/>
            </a:pPr>
            <a:r>
              <a:rPr lang="en-US" sz="1600" dirty="0">
                <a:effectLst/>
                <a:ea typeface="Calibri" panose="020F0502020204030204" pitchFamily="34" charset="0"/>
                <a:hlinkClick r:id="rId3"/>
              </a:rPr>
              <a:t>https://www.ets.org/gre.html</a:t>
            </a:r>
            <a:r>
              <a:rPr lang="en-US" sz="1600" dirty="0">
                <a:effectLst/>
                <a:ea typeface="Calibri" panose="020F0502020204030204" pitchFamily="34" charset="0"/>
              </a:rPr>
              <a:t> </a:t>
            </a:r>
          </a:p>
        </p:txBody>
      </p:sp>
      <p:sp>
        <p:nvSpPr>
          <p:cNvPr id="4" name="Slide Number Placeholder 3">
            <a:extLst>
              <a:ext uri="{FF2B5EF4-FFF2-40B4-BE49-F238E27FC236}">
                <a16:creationId xmlns:a16="http://schemas.microsoft.com/office/drawing/2014/main" id="{F1D7E257-20ED-A379-1B8C-B7484DF641B1}"/>
              </a:ext>
            </a:extLst>
          </p:cNvPr>
          <p:cNvSpPr>
            <a:spLocks noGrp="1"/>
          </p:cNvSpPr>
          <p:nvPr>
            <p:ph type="sldNum" sz="quarter" idx="4"/>
          </p:nvPr>
        </p:nvSpPr>
        <p:spPr/>
        <p:txBody>
          <a:bodyPr/>
          <a:lstStyle/>
          <a:p>
            <a:fld id="{4C373DC0-F413-4098-8AFC-675FCCBD90A8}" type="slidenum">
              <a:rPr lang="en-US" smtClean="0">
                <a:solidFill>
                  <a:prstClr val="white"/>
                </a:solidFill>
              </a:rPr>
              <a:pPr/>
              <a:t>37</a:t>
            </a:fld>
            <a:endParaRPr lang="en-US" dirty="0">
              <a:solidFill>
                <a:prstClr val="white"/>
              </a:solidFill>
            </a:endParaRPr>
          </a:p>
        </p:txBody>
      </p:sp>
      <p:pic>
        <p:nvPicPr>
          <p:cNvPr id="9" name="Picture 8">
            <a:extLst>
              <a:ext uri="{FF2B5EF4-FFF2-40B4-BE49-F238E27FC236}">
                <a16:creationId xmlns:a16="http://schemas.microsoft.com/office/drawing/2014/main" id="{9D0AE1F4-E816-779E-AA0A-6CE7AB44A99E}"/>
              </a:ext>
            </a:extLst>
          </p:cNvPr>
          <p:cNvPicPr>
            <a:picLocks noChangeAspect="1"/>
          </p:cNvPicPr>
          <p:nvPr/>
        </p:nvPicPr>
        <p:blipFill>
          <a:blip r:embed="rId4"/>
          <a:stretch>
            <a:fillRect/>
          </a:stretch>
        </p:blipFill>
        <p:spPr>
          <a:xfrm>
            <a:off x="5857024" y="4197898"/>
            <a:ext cx="3080222" cy="1869377"/>
          </a:xfrm>
          <a:prstGeom prst="rect">
            <a:avLst/>
          </a:prstGeom>
        </p:spPr>
      </p:pic>
      <p:sp>
        <p:nvSpPr>
          <p:cNvPr id="6" name="Title 4">
            <a:extLst>
              <a:ext uri="{FF2B5EF4-FFF2-40B4-BE49-F238E27FC236}">
                <a16:creationId xmlns:a16="http://schemas.microsoft.com/office/drawing/2014/main" id="{A2590C63-E653-1B89-39BF-EC94ADE3240B}"/>
              </a:ext>
            </a:extLst>
          </p:cNvPr>
          <p:cNvSpPr txBox="1">
            <a:spLocks/>
          </p:cNvSpPr>
          <p:nvPr/>
        </p:nvSpPr>
        <p:spPr>
          <a:xfrm>
            <a:off x="746620" y="178347"/>
            <a:ext cx="7717872"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Commissioning Programs</a:t>
            </a:r>
            <a:endParaRPr lang="en-US" sz="2400" dirty="0">
              <a:solidFill>
                <a:schemeClr val="bg1"/>
              </a:solidFill>
              <a:latin typeface=" Arial"/>
            </a:endParaRPr>
          </a:p>
        </p:txBody>
      </p:sp>
    </p:spTree>
    <p:extLst>
      <p:ext uri="{BB962C8B-B14F-4D97-AF65-F5344CB8AC3E}">
        <p14:creationId xmlns:p14="http://schemas.microsoft.com/office/powerpoint/2010/main" val="360972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4839F-4DDB-8E27-A394-993C190C1594}"/>
              </a:ext>
            </a:extLst>
          </p:cNvPr>
          <p:cNvPicPr>
            <a:picLocks noChangeAspect="1"/>
          </p:cNvPicPr>
          <p:nvPr/>
        </p:nvPicPr>
        <p:blipFill>
          <a:blip r:embed="rId3"/>
          <a:stretch>
            <a:fillRect/>
          </a:stretch>
        </p:blipFill>
        <p:spPr>
          <a:xfrm>
            <a:off x="0" y="707571"/>
            <a:ext cx="9144000" cy="5736772"/>
          </a:xfrm>
          <a:prstGeom prst="rect">
            <a:avLst/>
          </a:prstGeom>
        </p:spPr>
      </p:pic>
    </p:spTree>
    <p:extLst>
      <p:ext uri="{BB962C8B-B14F-4D97-AF65-F5344CB8AC3E}">
        <p14:creationId xmlns:p14="http://schemas.microsoft.com/office/powerpoint/2010/main" val="373540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5AFD-C38C-BAE7-211C-8E00C0F01100}"/>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4711640-9DA2-D3F9-C69F-9A1E5BBC5C40}"/>
              </a:ext>
            </a:extLst>
          </p:cNvPr>
          <p:cNvSpPr>
            <a:spLocks noGrp="1"/>
          </p:cNvSpPr>
          <p:nvPr>
            <p:ph type="sldNum" sz="quarter" idx="4"/>
          </p:nvPr>
        </p:nvSpPr>
        <p:spPr/>
        <p:txBody>
          <a:bodyPr/>
          <a:lstStyle/>
          <a:p>
            <a:fld id="{4C373DC0-F413-4098-8AFC-675FCCBD90A8}" type="slidenum">
              <a:rPr lang="en-US" smtClean="0">
                <a:solidFill>
                  <a:prstClr val="white"/>
                </a:solidFill>
              </a:rPr>
              <a:pPr/>
              <a:t>39</a:t>
            </a:fld>
            <a:endParaRPr lang="en-US" dirty="0">
              <a:solidFill>
                <a:prstClr val="white"/>
              </a:solidFill>
            </a:endParaRPr>
          </a:p>
        </p:txBody>
      </p:sp>
      <p:pic>
        <p:nvPicPr>
          <p:cNvPr id="6" name="Picture 5">
            <a:extLst>
              <a:ext uri="{FF2B5EF4-FFF2-40B4-BE49-F238E27FC236}">
                <a16:creationId xmlns:a16="http://schemas.microsoft.com/office/drawing/2014/main" id="{6487496C-8921-9EDC-8154-151C656D47F6}"/>
              </a:ext>
            </a:extLst>
          </p:cNvPr>
          <p:cNvPicPr>
            <a:picLocks noChangeAspect="1"/>
          </p:cNvPicPr>
          <p:nvPr/>
        </p:nvPicPr>
        <p:blipFill>
          <a:blip r:embed="rId2"/>
          <a:stretch>
            <a:fillRect/>
          </a:stretch>
        </p:blipFill>
        <p:spPr>
          <a:xfrm>
            <a:off x="295275" y="1988504"/>
            <a:ext cx="8553450" cy="2324100"/>
          </a:xfrm>
          <a:prstGeom prst="rect">
            <a:avLst/>
          </a:prstGeom>
        </p:spPr>
      </p:pic>
      <p:sp>
        <p:nvSpPr>
          <p:cNvPr id="3" name="Title 1">
            <a:extLst>
              <a:ext uri="{FF2B5EF4-FFF2-40B4-BE49-F238E27FC236}">
                <a16:creationId xmlns:a16="http://schemas.microsoft.com/office/drawing/2014/main" id="{C3CF743E-0ED6-7A2C-E1C8-137AEC85D590}"/>
              </a:ext>
            </a:extLst>
          </p:cNvPr>
          <p:cNvSpPr txBox="1">
            <a:spLocks/>
          </p:cNvSpPr>
          <p:nvPr/>
        </p:nvSpPr>
        <p:spPr>
          <a:xfrm>
            <a:off x="105740" y="1183972"/>
            <a:ext cx="9018164" cy="955819"/>
          </a:xfrm>
          <a:prstGeom prst="rect">
            <a:avLst/>
          </a:prstGeom>
          <a:noFill/>
          <a:ln>
            <a:noFill/>
          </a:ln>
        </p:spPr>
        <p:txBody>
          <a:bodyPr>
            <a:normAutofit/>
          </a:bodyPr>
          <a:lstStyle>
            <a:lvl1pPr algn="ctr" defTabSz="913993"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3993"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j-ea"/>
                <a:cs typeface="Arial" pitchFamily="34" charset="0"/>
              </a:rPr>
              <a:t>Army-Baylor University AMEDD Programs</a:t>
            </a:r>
          </a:p>
          <a:p>
            <a:pPr marL="0" marR="0" lvl="0" indent="0" algn="ctr" defTabSz="913993"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5" name="Text Placeholder 2">
            <a:extLst>
              <a:ext uri="{FF2B5EF4-FFF2-40B4-BE49-F238E27FC236}">
                <a16:creationId xmlns:a16="http://schemas.microsoft.com/office/drawing/2014/main" id="{191E69E4-D30B-CE90-973E-1F94803E8E51}"/>
              </a:ext>
            </a:extLst>
          </p:cNvPr>
          <p:cNvSpPr>
            <a:spLocks noGrp="1"/>
          </p:cNvSpPr>
          <p:nvPr>
            <p:ph type="body" idx="1"/>
          </p:nvPr>
        </p:nvSpPr>
        <p:spPr>
          <a:xfrm>
            <a:off x="353711" y="4580467"/>
            <a:ext cx="8523589" cy="1524001"/>
          </a:xfrm>
        </p:spPr>
        <p:txBody>
          <a:bodyPr>
            <a:normAutofit/>
          </a:bodyPr>
          <a:lstStyle/>
          <a:p>
            <a:pPr>
              <a:lnSpc>
                <a:spcPct val="150000"/>
              </a:lnSpc>
              <a:spcBef>
                <a:spcPts val="0"/>
              </a:spcBef>
            </a:pPr>
            <a:r>
              <a:rPr lang="en-US" b="1" dirty="0">
                <a:effectLst/>
                <a:ea typeface="Times New Roman" panose="02020603050405020304" pitchFamily="18" charset="0"/>
              </a:rPr>
              <a:t>MILPER 23-245 </a:t>
            </a:r>
            <a:r>
              <a:rPr lang="en-US" dirty="0">
                <a:effectLst/>
                <a:ea typeface="Times New Roman" panose="02020603050405020304" pitchFamily="18" charset="0"/>
              </a:rPr>
              <a:t>FY 2024 Army-Baylor DPT Application Procedures</a:t>
            </a:r>
          </a:p>
          <a:p>
            <a:pPr>
              <a:lnSpc>
                <a:spcPct val="150000"/>
              </a:lnSpc>
              <a:spcBef>
                <a:spcPts val="0"/>
              </a:spcBef>
            </a:pPr>
            <a:r>
              <a:rPr lang="en-US" b="1" dirty="0">
                <a:effectLst/>
                <a:ea typeface="Times New Roman" panose="02020603050405020304" pitchFamily="18" charset="0"/>
              </a:rPr>
              <a:t>MILPER 23-246 </a:t>
            </a:r>
            <a:r>
              <a:rPr lang="en-US" dirty="0">
                <a:effectLst/>
                <a:ea typeface="Times New Roman" panose="02020603050405020304" pitchFamily="18" charset="0"/>
              </a:rPr>
              <a:t>FY 2024 Army-Baylor MPN Application Procedures</a:t>
            </a:r>
          </a:p>
          <a:p>
            <a:pPr>
              <a:lnSpc>
                <a:spcPct val="150000"/>
              </a:lnSpc>
              <a:spcBef>
                <a:spcPts val="0"/>
              </a:spcBef>
            </a:pPr>
            <a:r>
              <a:rPr lang="en-US" b="1" dirty="0">
                <a:effectLst/>
                <a:ea typeface="Times New Roman" panose="02020603050405020304" pitchFamily="18" charset="0"/>
              </a:rPr>
              <a:t>MILPER 23-247 </a:t>
            </a:r>
            <a:r>
              <a:rPr lang="en-US" dirty="0">
                <a:effectLst/>
                <a:ea typeface="Times New Roman" panose="02020603050405020304" pitchFamily="18" charset="0"/>
              </a:rPr>
              <a:t>FY 2024 Army-Baylor OTD Application Procedures</a:t>
            </a:r>
          </a:p>
        </p:txBody>
      </p:sp>
    </p:spTree>
    <p:extLst>
      <p:ext uri="{BB962C8B-B14F-4D97-AF65-F5344CB8AC3E}">
        <p14:creationId xmlns:p14="http://schemas.microsoft.com/office/powerpoint/2010/main" val="196419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4</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2"/>
          </p:nvPr>
        </p:nvSpPr>
        <p:spPr/>
        <p:txBody>
          <a:bodyPr/>
          <a:lstStyle/>
          <a:p>
            <a:fld id="{CCE99999-CF46-E846-8A47-A9245DC35010}" type="datetime1">
              <a:rPr lang="en-US" smtClean="0"/>
              <a:t>7/8/2024</a:t>
            </a:fld>
            <a:endParaRPr lang="en-US" dirty="0"/>
          </a:p>
        </p:txBody>
      </p:sp>
      <p:sp>
        <p:nvSpPr>
          <p:cNvPr id="9" name="Text Placeholder 2"/>
          <p:cNvSpPr>
            <a:spLocks noGrp="1"/>
          </p:cNvSpPr>
          <p:nvPr>
            <p:ph idx="1"/>
          </p:nvPr>
        </p:nvSpPr>
        <p:spPr>
          <a:xfrm>
            <a:off x="910828" y="1692173"/>
            <a:ext cx="7322344"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a:spcAft>
                <a:spcPts val="600"/>
              </a:spcAft>
            </a:pPr>
            <a:r>
              <a:rPr lang="en-US" sz="1800" dirty="0"/>
              <a:t>Research the professions</a:t>
            </a:r>
          </a:p>
          <a:p>
            <a:pPr>
              <a:spcAft>
                <a:spcPts val="600"/>
              </a:spcAft>
            </a:pPr>
            <a:r>
              <a:rPr lang="en-US" sz="1800" dirty="0"/>
              <a:t>Meet with someone in the profession</a:t>
            </a:r>
          </a:p>
          <a:p>
            <a:pPr>
              <a:spcAft>
                <a:spcPts val="600"/>
              </a:spcAft>
            </a:pPr>
            <a:r>
              <a:rPr lang="en-US" sz="1800" dirty="0"/>
              <a:t>Discuss the options with your family and friends (your support during the training)</a:t>
            </a:r>
          </a:p>
          <a:p>
            <a:pPr>
              <a:spcAft>
                <a:spcPts val="600"/>
              </a:spcAft>
            </a:pPr>
            <a:r>
              <a:rPr lang="en-US" sz="1800" dirty="0"/>
              <a:t>Meet with your education center counselor about your educational goals, aspirations and paths</a:t>
            </a:r>
          </a:p>
        </p:txBody>
      </p:sp>
      <p:sp>
        <p:nvSpPr>
          <p:cNvPr id="8" name="Title 1"/>
          <p:cNvSpPr txBox="1">
            <a:spLocks/>
          </p:cNvSpPr>
          <p:nvPr/>
        </p:nvSpPr>
        <p:spPr>
          <a:xfrm>
            <a:off x="1804387" y="1000756"/>
            <a:ext cx="5334000" cy="5905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b="1" dirty="0">
                <a:solidFill>
                  <a:schemeClr val="tx1"/>
                </a:solidFill>
                <a:latin typeface=" Arial"/>
                <a:cs typeface="Times New Roman" panose="02020603050405020304" pitchFamily="18" charset="0"/>
              </a:rPr>
              <a:t>Starting Point</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0215" y="4086124"/>
            <a:ext cx="4433382" cy="1957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p:nvPr>
        </p:nvSpPr>
        <p:spPr/>
        <p:txBody>
          <a:bodyPr>
            <a:normAutofit/>
          </a:bodyPr>
          <a:lstStyle/>
          <a:p>
            <a:pPr algn="ctr"/>
            <a:r>
              <a:rPr lang="en-US" sz="2400" b="1" dirty="0">
                <a:solidFill>
                  <a:schemeClr val="bg1"/>
                </a:solidFill>
                <a:latin typeface=" Arial"/>
              </a:rPr>
              <a:t>Interservice Physician Assistant Program (IPAP)</a:t>
            </a:r>
          </a:p>
        </p:txBody>
      </p:sp>
    </p:spTree>
    <p:extLst>
      <p:ext uri="{BB962C8B-B14F-4D97-AF65-F5344CB8AC3E}">
        <p14:creationId xmlns:p14="http://schemas.microsoft.com/office/powerpoint/2010/main" val="167681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A8439-6A3E-5B37-0962-485B240C88B0}"/>
              </a:ext>
            </a:extLst>
          </p:cNvPr>
          <p:cNvSpPr>
            <a:spLocks noGrp="1"/>
          </p:cNvSpPr>
          <p:nvPr>
            <p:ph type="sldNum" sz="quarter" idx="4"/>
          </p:nvPr>
        </p:nvSpPr>
        <p:spPr/>
        <p:txBody>
          <a:bodyPr/>
          <a:lstStyle/>
          <a:p>
            <a:fld id="{4C373DC0-F413-4098-8AFC-675FCCBD90A8}" type="slidenum">
              <a:rPr lang="en-US" smtClean="0">
                <a:solidFill>
                  <a:prstClr val="white"/>
                </a:solidFill>
              </a:rPr>
              <a:pPr/>
              <a:t>40</a:t>
            </a:fld>
            <a:endParaRPr lang="en-US" dirty="0">
              <a:solidFill>
                <a:prstClr val="white"/>
              </a:solidFill>
            </a:endParaRPr>
          </a:p>
        </p:txBody>
      </p:sp>
      <p:sp>
        <p:nvSpPr>
          <p:cNvPr id="5" name="Title 1">
            <a:extLst>
              <a:ext uri="{FF2B5EF4-FFF2-40B4-BE49-F238E27FC236}">
                <a16:creationId xmlns:a16="http://schemas.microsoft.com/office/drawing/2014/main" id="{CB8A4BD2-F0B8-A90C-717B-43281AE21C23}"/>
              </a:ext>
            </a:extLst>
          </p:cNvPr>
          <p:cNvSpPr txBox="1">
            <a:spLocks/>
          </p:cNvSpPr>
          <p:nvPr/>
        </p:nvSpPr>
        <p:spPr>
          <a:xfrm>
            <a:off x="1" y="235404"/>
            <a:ext cx="9144000" cy="4628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b="1" cap="all" dirty="0"/>
              <a:t>Army-Baylor Program Comparison</a:t>
            </a:r>
          </a:p>
        </p:txBody>
      </p:sp>
      <p:sp>
        <p:nvSpPr>
          <p:cNvPr id="6" name="TextBox 5">
            <a:extLst>
              <a:ext uri="{FF2B5EF4-FFF2-40B4-BE49-F238E27FC236}">
                <a16:creationId xmlns:a16="http://schemas.microsoft.com/office/drawing/2014/main" id="{E8DB0E12-125D-CB8F-0EC6-392990F8D7AB}"/>
              </a:ext>
            </a:extLst>
          </p:cNvPr>
          <p:cNvSpPr txBox="1"/>
          <p:nvPr/>
        </p:nvSpPr>
        <p:spPr>
          <a:xfrm>
            <a:off x="1024570" y="6208309"/>
            <a:ext cx="5869557" cy="261610"/>
          </a:xfrm>
          <a:prstGeom prst="rect">
            <a:avLst/>
          </a:prstGeom>
          <a:noFill/>
        </p:spPr>
        <p:txBody>
          <a:bodyPr wrap="square" rtlCol="0">
            <a:spAutoFit/>
          </a:bodyPr>
          <a:lstStyle/>
          <a:p>
            <a:r>
              <a:rPr lang="en-US" sz="1100" i="1" dirty="0">
                <a:effectLst/>
                <a:latin typeface="Arial" panose="020B0604020202020204" pitchFamily="34" charset="0"/>
                <a:ea typeface="Calibri" panose="020F0502020204030204" pitchFamily="34" charset="0"/>
              </a:rPr>
              <a:t>*Averages based on Primary Selects from FY23 Board Results</a:t>
            </a:r>
            <a:endParaRPr lang="en-US" sz="1100" i="1" dirty="0"/>
          </a:p>
        </p:txBody>
      </p:sp>
      <p:pic>
        <p:nvPicPr>
          <p:cNvPr id="3" name="Picture 2">
            <a:extLst>
              <a:ext uri="{FF2B5EF4-FFF2-40B4-BE49-F238E27FC236}">
                <a16:creationId xmlns:a16="http://schemas.microsoft.com/office/drawing/2014/main" id="{E557E158-8000-C860-9CC1-5ECD39925A09}"/>
              </a:ext>
            </a:extLst>
          </p:cNvPr>
          <p:cNvPicPr>
            <a:picLocks noChangeAspect="1"/>
          </p:cNvPicPr>
          <p:nvPr/>
        </p:nvPicPr>
        <p:blipFill>
          <a:blip r:embed="rId3"/>
          <a:stretch>
            <a:fillRect/>
          </a:stretch>
        </p:blipFill>
        <p:spPr>
          <a:xfrm>
            <a:off x="980502" y="690775"/>
            <a:ext cx="7227064" cy="5548380"/>
          </a:xfrm>
          <a:prstGeom prst="rect">
            <a:avLst/>
          </a:prstGeom>
        </p:spPr>
      </p:pic>
    </p:spTree>
    <p:extLst>
      <p:ext uri="{BB962C8B-B14F-4D97-AF65-F5344CB8AC3E}">
        <p14:creationId xmlns:p14="http://schemas.microsoft.com/office/powerpoint/2010/main" val="86459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D761-6492-B95D-13A9-59B0167D351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D16D073-6EB6-F51C-C06F-AA82C6E9D74A}"/>
              </a:ext>
            </a:extLst>
          </p:cNvPr>
          <p:cNvSpPr>
            <a:spLocks noGrp="1"/>
          </p:cNvSpPr>
          <p:nvPr>
            <p:ph type="body" idx="1"/>
          </p:nvPr>
        </p:nvSpPr>
        <p:spPr>
          <a:xfrm>
            <a:off x="220126" y="1253976"/>
            <a:ext cx="6475949" cy="688853"/>
          </a:xfrm>
        </p:spPr>
        <p:txBody>
          <a:bodyPr>
            <a:normAutofit/>
          </a:bodyPr>
          <a:lstStyle/>
          <a:p>
            <a:pPr marL="0" indent="0">
              <a:buNone/>
            </a:pPr>
            <a:r>
              <a:rPr lang="en-US" sz="2400" b="1" dirty="0"/>
              <a:t>Army-Baylor OTD/DPT/MPN FY24 Timeline</a:t>
            </a:r>
          </a:p>
        </p:txBody>
      </p:sp>
      <p:sp>
        <p:nvSpPr>
          <p:cNvPr id="4" name="Slide Number Placeholder 3">
            <a:extLst>
              <a:ext uri="{FF2B5EF4-FFF2-40B4-BE49-F238E27FC236}">
                <a16:creationId xmlns:a16="http://schemas.microsoft.com/office/drawing/2014/main" id="{B45A1D47-90ED-5A58-5E41-B54C23C3642B}"/>
              </a:ext>
            </a:extLst>
          </p:cNvPr>
          <p:cNvSpPr>
            <a:spLocks noGrp="1"/>
          </p:cNvSpPr>
          <p:nvPr>
            <p:ph type="sldNum" sz="quarter" idx="4"/>
          </p:nvPr>
        </p:nvSpPr>
        <p:spPr/>
        <p:txBody>
          <a:bodyPr/>
          <a:lstStyle/>
          <a:p>
            <a:fld id="{4C373DC0-F413-4098-8AFC-675FCCBD90A8}" type="slidenum">
              <a:rPr lang="en-US" smtClean="0">
                <a:solidFill>
                  <a:prstClr val="white"/>
                </a:solidFill>
              </a:rPr>
              <a:pPr/>
              <a:t>41</a:t>
            </a:fld>
            <a:endParaRPr lang="en-US" dirty="0">
              <a:solidFill>
                <a:prstClr val="white"/>
              </a:solidFill>
            </a:endParaRPr>
          </a:p>
        </p:txBody>
      </p:sp>
      <p:sp>
        <p:nvSpPr>
          <p:cNvPr id="5" name="Title 1">
            <a:extLst>
              <a:ext uri="{FF2B5EF4-FFF2-40B4-BE49-F238E27FC236}">
                <a16:creationId xmlns:a16="http://schemas.microsoft.com/office/drawing/2014/main" id="{5ADAE289-592B-986C-B4F9-1AD5B89B6CD3}"/>
              </a:ext>
            </a:extLst>
          </p:cNvPr>
          <p:cNvSpPr txBox="1">
            <a:spLocks/>
          </p:cNvSpPr>
          <p:nvPr/>
        </p:nvSpPr>
        <p:spPr>
          <a:xfrm>
            <a:off x="1" y="235404"/>
            <a:ext cx="9144000" cy="46287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US" b="1" cap="all" dirty="0"/>
              <a:t>Army-Baylor Program TIMELINE</a:t>
            </a:r>
          </a:p>
        </p:txBody>
      </p:sp>
      <p:graphicFrame>
        <p:nvGraphicFramePr>
          <p:cNvPr id="6" name="Diagram 5">
            <a:extLst>
              <a:ext uri="{FF2B5EF4-FFF2-40B4-BE49-F238E27FC236}">
                <a16:creationId xmlns:a16="http://schemas.microsoft.com/office/drawing/2014/main" id="{D37D6857-6D34-06AD-6D81-80573E6F189D}"/>
              </a:ext>
            </a:extLst>
          </p:cNvPr>
          <p:cNvGraphicFramePr/>
          <p:nvPr/>
        </p:nvGraphicFramePr>
        <p:xfrm>
          <a:off x="75385" y="1593668"/>
          <a:ext cx="8993229" cy="391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82D3496-085D-9872-643D-B89CAF9C9B78}"/>
              </a:ext>
            </a:extLst>
          </p:cNvPr>
          <p:cNvSpPr txBox="1"/>
          <p:nvPr/>
        </p:nvSpPr>
        <p:spPr>
          <a:xfrm>
            <a:off x="267752" y="4924697"/>
            <a:ext cx="3736690" cy="646331"/>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r>
              <a:rPr lang="en-US" sz="1200" dirty="0">
                <a:latin typeface=" Arial"/>
              </a:rPr>
              <a:t>OTCAS Application Window: 21 JUL – 29 SEP 2023</a:t>
            </a:r>
          </a:p>
          <a:p>
            <a:r>
              <a:rPr lang="en-US" sz="1200" dirty="0">
                <a:latin typeface=" Arial"/>
              </a:rPr>
              <a:t>PTCAS Application Window: 01 JUL - 15 SEP 2023</a:t>
            </a:r>
          </a:p>
          <a:p>
            <a:r>
              <a:rPr lang="en-US" sz="1200" dirty="0">
                <a:latin typeface=" Arial"/>
              </a:rPr>
              <a:t>DICAS Application Window: 24 JUL – 24 OCT 2023</a:t>
            </a:r>
          </a:p>
        </p:txBody>
      </p:sp>
      <p:cxnSp>
        <p:nvCxnSpPr>
          <p:cNvPr id="9" name="Straight Arrow Connector 8">
            <a:extLst>
              <a:ext uri="{FF2B5EF4-FFF2-40B4-BE49-F238E27FC236}">
                <a16:creationId xmlns:a16="http://schemas.microsoft.com/office/drawing/2014/main" id="{B19EDE3D-7166-69BF-F757-082469F78048}"/>
              </a:ext>
            </a:extLst>
          </p:cNvPr>
          <p:cNvCxnSpPr>
            <a:cxnSpLocks/>
          </p:cNvCxnSpPr>
          <p:nvPr/>
        </p:nvCxnSpPr>
        <p:spPr>
          <a:xfrm>
            <a:off x="472966" y="4340773"/>
            <a:ext cx="323868" cy="5734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EFE1B14-B3DD-23D8-A1C0-6F093BFD1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1172" y="884978"/>
            <a:ext cx="1542909" cy="1542909"/>
          </a:xfrm>
          <a:prstGeom prst="rect">
            <a:avLst/>
          </a:prstGeom>
        </p:spPr>
      </p:pic>
    </p:spTree>
    <p:extLst>
      <p:ext uri="{BB962C8B-B14F-4D97-AF65-F5344CB8AC3E}">
        <p14:creationId xmlns:p14="http://schemas.microsoft.com/office/powerpoint/2010/main" val="299085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versity of kentucky">
            <a:extLst>
              <a:ext uri="{FF2B5EF4-FFF2-40B4-BE49-F238E27FC236}">
                <a16:creationId xmlns:a16="http://schemas.microsoft.com/office/drawing/2014/main" id="{89687B9A-B07E-42A0-D99E-3E4D27E8C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116" y="671623"/>
            <a:ext cx="2285705" cy="18317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42</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8" name="Rectangle 3"/>
          <p:cNvSpPr txBox="1">
            <a:spLocks noGrp="1" noChangeArrowheads="1"/>
          </p:cNvSpPr>
          <p:nvPr>
            <p:ph idx="4294967295"/>
          </p:nvPr>
        </p:nvSpPr>
        <p:spPr bwMode="auto">
          <a:xfrm>
            <a:off x="643467" y="4307922"/>
            <a:ext cx="6182248" cy="15267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66788">
              <a:buNone/>
            </a:pPr>
            <a:endParaRPr lang="en-US" altLang="en-US" sz="1800" dirty="0"/>
          </a:p>
          <a:p>
            <a:pPr defTabSz="966788">
              <a:buFont typeface="Wingdings" panose="05000000000000000000" pitchFamily="2" charset="2"/>
              <a:buChar char="q"/>
            </a:pPr>
            <a:r>
              <a:rPr lang="en-US" altLang="en-US" sz="1400" dirty="0"/>
              <a:t>Students incur a 42-month ADSO</a:t>
            </a:r>
          </a:p>
          <a:p>
            <a:pPr>
              <a:buFont typeface="Wingdings" panose="05000000000000000000" pitchFamily="2" charset="2"/>
              <a:buChar char="q"/>
            </a:pPr>
            <a:r>
              <a:rPr lang="en-US" sz="1400" dirty="0"/>
              <a:t> See</a:t>
            </a:r>
            <a:r>
              <a:rPr lang="en-US" altLang="en-US" sz="1400" b="1" dirty="0"/>
              <a:t> </a:t>
            </a:r>
            <a:r>
              <a:rPr lang="en-US" altLang="en-US" sz="1400" dirty="0"/>
              <a:t>current</a:t>
            </a:r>
            <a:r>
              <a:rPr lang="en-US" altLang="en-US" sz="1400" b="1" dirty="0"/>
              <a:t> MILPER MESSAGE </a:t>
            </a:r>
            <a:r>
              <a:rPr lang="en-US" altLang="en-US" sz="1400" dirty="0"/>
              <a:t>for more information</a:t>
            </a:r>
          </a:p>
          <a:p>
            <a:pPr>
              <a:buFont typeface="Wingdings" panose="05000000000000000000" pitchFamily="2" charset="2"/>
              <a:buChar char="q"/>
            </a:pPr>
            <a:r>
              <a:rPr lang="en-US" altLang="en-US" sz="1400" dirty="0"/>
              <a:t>Website: </a:t>
            </a:r>
            <a:r>
              <a:rPr lang="en-US" altLang="en-US" sz="1400" dirty="0">
                <a:hlinkClick r:id="rId4"/>
              </a:rPr>
              <a:t>https://socialwork.uky.edu/academics/msw/army-msw-program</a:t>
            </a:r>
            <a:endParaRPr lang="en-US" altLang="en-US" sz="1400" dirty="0"/>
          </a:p>
        </p:txBody>
      </p:sp>
      <p:sp>
        <p:nvSpPr>
          <p:cNvPr id="6" name="Rectangle 5"/>
          <p:cNvSpPr>
            <a:spLocks noChangeArrowheads="1"/>
          </p:cNvSpPr>
          <p:nvPr/>
        </p:nvSpPr>
        <p:spPr bwMode="auto">
          <a:xfrm>
            <a:off x="1115736" y="756501"/>
            <a:ext cx="6593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 Arial"/>
                <a:cs typeface="Times New Roman" panose="02020603050405020304" pitchFamily="18" charset="0"/>
              </a:rPr>
              <a:t>Army-University of Kentucky (UK)</a:t>
            </a:r>
          </a:p>
          <a:p>
            <a:r>
              <a:rPr lang="en-US" altLang="en-US" sz="2400" b="1" dirty="0">
                <a:latin typeface=" Arial"/>
                <a:cs typeface="Times New Roman" panose="02020603050405020304" pitchFamily="18" charset="0"/>
              </a:rPr>
              <a:t>Master of Social Work (MSW) Program</a:t>
            </a:r>
          </a:p>
        </p:txBody>
      </p:sp>
      <p:sp>
        <p:nvSpPr>
          <p:cNvPr id="9" name="Title 4">
            <a:extLst>
              <a:ext uri="{FF2B5EF4-FFF2-40B4-BE49-F238E27FC236}">
                <a16:creationId xmlns:a16="http://schemas.microsoft.com/office/drawing/2014/main" id="{D5867A50-A73D-58E1-1B35-95A103F0651C}"/>
              </a:ext>
            </a:extLst>
          </p:cNvPr>
          <p:cNvSpPr txBox="1">
            <a:spLocks/>
          </p:cNvSpPr>
          <p:nvPr/>
        </p:nvSpPr>
        <p:spPr>
          <a:xfrm>
            <a:off x="1115736" y="211522"/>
            <a:ext cx="6937695"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Commissioning Program (MSW)</a:t>
            </a:r>
          </a:p>
        </p:txBody>
      </p:sp>
      <p:graphicFrame>
        <p:nvGraphicFramePr>
          <p:cNvPr id="4" name="Diagram 3">
            <a:extLst>
              <a:ext uri="{FF2B5EF4-FFF2-40B4-BE49-F238E27FC236}">
                <a16:creationId xmlns:a16="http://schemas.microsoft.com/office/drawing/2014/main" id="{1D7FADB4-EC12-6445-9F13-36F1EE0BB64B}"/>
              </a:ext>
            </a:extLst>
          </p:cNvPr>
          <p:cNvGraphicFramePr/>
          <p:nvPr/>
        </p:nvGraphicFramePr>
        <p:xfrm>
          <a:off x="130751" y="1914764"/>
          <a:ext cx="8442798" cy="2741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5" name="Diagram 4">
            <a:extLst>
              <a:ext uri="{FF2B5EF4-FFF2-40B4-BE49-F238E27FC236}">
                <a16:creationId xmlns:a16="http://schemas.microsoft.com/office/drawing/2014/main" id="{CCC48AD5-AE51-FD6C-F80D-3A1D07A038BC}"/>
              </a:ext>
            </a:extLst>
          </p:cNvPr>
          <p:cNvGraphicFramePr/>
          <p:nvPr/>
        </p:nvGraphicFramePr>
        <p:xfrm>
          <a:off x="6852895" y="3746514"/>
          <a:ext cx="2263925" cy="28574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165525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george mason university logo">
            <a:extLst>
              <a:ext uri="{FF2B5EF4-FFF2-40B4-BE49-F238E27FC236}">
                <a16:creationId xmlns:a16="http://schemas.microsoft.com/office/drawing/2014/main" id="{522BFB38-EB7A-AA84-D595-3F21EC257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658" y="2910755"/>
            <a:ext cx="2239610" cy="145065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43</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6" name="TextBox 5"/>
          <p:cNvSpPr txBox="1"/>
          <p:nvPr/>
        </p:nvSpPr>
        <p:spPr>
          <a:xfrm>
            <a:off x="414083" y="1181425"/>
            <a:ext cx="8599252" cy="4678204"/>
          </a:xfrm>
          <a:prstGeom prst="rect">
            <a:avLst/>
          </a:prstGeom>
          <a:noFill/>
        </p:spPr>
        <p:txBody>
          <a:bodyPr wrap="square" rtlCol="0">
            <a:spAutoFit/>
          </a:bodyPr>
          <a:lstStyle/>
          <a:p>
            <a:pPr algn="ctr">
              <a:defRPr/>
            </a:pPr>
            <a:r>
              <a:rPr lang="en-US" altLang="en-US" sz="2400" b="1" dirty="0">
                <a:latin typeface=" Arial"/>
                <a:cs typeface="Times New Roman" panose="02020603050405020304" pitchFamily="18" charset="0"/>
              </a:rPr>
              <a:t>Enlisted to Medical Degree Preparatory Program</a:t>
            </a:r>
            <a:br>
              <a:rPr lang="en-US" altLang="en-US" sz="2400" b="1" dirty="0">
                <a:latin typeface=" Arial"/>
                <a:cs typeface="Times New Roman" panose="02020603050405020304" pitchFamily="18" charset="0"/>
              </a:rPr>
            </a:br>
            <a:r>
              <a:rPr lang="en-US" altLang="en-US" sz="2400" b="1" dirty="0">
                <a:latin typeface=" Arial"/>
                <a:cs typeface="Times New Roman" panose="02020603050405020304" pitchFamily="18" charset="0"/>
              </a:rPr>
              <a:t>(EMDP2)</a:t>
            </a:r>
          </a:p>
          <a:p>
            <a:pPr algn="ctr">
              <a:defRPr/>
            </a:pPr>
            <a:endParaRPr lang="en-US" altLang="en-US" sz="1000" b="1"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Resident training program to assist Soldiers to complete the requirements to apply to medical school</a:t>
            </a:r>
          </a:p>
          <a:p>
            <a:pPr marL="800100" lvl="1" indent="-342900">
              <a:lnSpc>
                <a:spcPct val="150000"/>
              </a:lnSpc>
              <a:buFont typeface="Wingdings" panose="05000000000000000000" pitchFamily="2" charset="2"/>
              <a:buChar char="ü"/>
              <a:defRPr/>
            </a:pPr>
            <a:r>
              <a:rPr lang="en-US" altLang="en-US" sz="2000" dirty="0">
                <a:latin typeface=" Arial"/>
                <a:cs typeface="Times New Roman" panose="02020603050405020304" pitchFamily="18" charset="0"/>
              </a:rPr>
              <a:t>Two Years of Academics: George Mason University</a:t>
            </a:r>
          </a:p>
          <a:p>
            <a:pPr marL="800100" lvl="1" indent="-342900">
              <a:lnSpc>
                <a:spcPct val="150000"/>
              </a:lnSpc>
              <a:buFont typeface="Wingdings" panose="05000000000000000000" pitchFamily="2" charset="2"/>
              <a:buChar char="ü"/>
              <a:defRPr/>
            </a:pPr>
            <a:r>
              <a:rPr lang="en-US" altLang="en-US" sz="2000" dirty="0">
                <a:latin typeface=" Arial"/>
                <a:cs typeface="Times New Roman" panose="02020603050405020304" pitchFamily="18" charset="0"/>
              </a:rPr>
              <a:t>MCAT Preparation </a:t>
            </a:r>
          </a:p>
          <a:p>
            <a:pPr marL="800100" lvl="1" indent="-342900">
              <a:lnSpc>
                <a:spcPct val="150000"/>
              </a:lnSpc>
              <a:buFont typeface="Wingdings" panose="05000000000000000000" pitchFamily="2" charset="2"/>
              <a:buChar char="ü"/>
              <a:defRPr/>
            </a:pPr>
            <a:r>
              <a:rPr lang="en-US" altLang="en-US" sz="2000" dirty="0">
                <a:latin typeface=" Arial"/>
                <a:cs typeface="Times New Roman" panose="02020603050405020304" pitchFamily="18" charset="0"/>
              </a:rPr>
              <a:t>Shadowing with Physicians</a:t>
            </a:r>
          </a:p>
          <a:p>
            <a:pPr marL="800100" lvl="1" indent="-342900">
              <a:lnSpc>
                <a:spcPct val="150000"/>
              </a:lnSpc>
              <a:buFont typeface="Wingdings" panose="05000000000000000000" pitchFamily="2" charset="2"/>
              <a:buChar char="ü"/>
              <a:defRPr/>
            </a:pPr>
            <a:r>
              <a:rPr lang="en-US" altLang="en-US" sz="2000" dirty="0">
                <a:latin typeface=" Arial"/>
                <a:cs typeface="Times New Roman" panose="02020603050405020304" pitchFamily="18" charset="0"/>
              </a:rPr>
              <a:t>Clinical experience &amp; mentoring </a:t>
            </a:r>
          </a:p>
          <a:p>
            <a:pPr algn="ctr">
              <a:defRPr/>
            </a:pPr>
            <a:endParaRPr lang="en-US" altLang="en-US" sz="2000" b="1" dirty="0">
              <a:solidFill>
                <a:srgbClr val="FF0000"/>
              </a:solidFill>
              <a:latin typeface=" Arial"/>
              <a:cs typeface="Times New Roman" panose="02020603050405020304" pitchFamily="18" charset="0"/>
            </a:endParaRPr>
          </a:p>
          <a:p>
            <a:pPr>
              <a:defRPr/>
            </a:pPr>
            <a:endParaRPr lang="en-US" altLang="en-US" sz="2000" b="1" dirty="0">
              <a:solidFill>
                <a:srgbClr val="FF0000"/>
              </a:solidFill>
              <a:latin typeface=" Arial"/>
              <a:cs typeface="Times New Roman" panose="02020603050405020304" pitchFamily="18" charset="0"/>
            </a:endParaRPr>
          </a:p>
          <a:p>
            <a:pPr>
              <a:defRPr/>
            </a:pPr>
            <a:br>
              <a:rPr lang="en-US" altLang="en-US" sz="2000" b="1" dirty="0">
                <a:solidFill>
                  <a:srgbClr val="FF0000"/>
                </a:solidFill>
                <a:latin typeface=" Arial"/>
                <a:cs typeface="Times New Roman" panose="02020603050405020304" pitchFamily="18" charset="0"/>
              </a:rPr>
            </a:br>
            <a:r>
              <a:rPr lang="en-US" altLang="en-US" sz="2000" b="1" dirty="0">
                <a:solidFill>
                  <a:srgbClr val="FF0000"/>
                </a:solidFill>
                <a:latin typeface=" Arial"/>
                <a:cs typeface="Times New Roman" panose="02020603050405020304" pitchFamily="18" charset="0"/>
              </a:rPr>
              <a:t>   </a:t>
            </a:r>
            <a:r>
              <a:rPr lang="en-US" altLang="en-US" sz="2000" b="1" dirty="0">
                <a:latin typeface=" Arial"/>
                <a:cs typeface="Times New Roman" panose="02020603050405020304" pitchFamily="18" charset="0"/>
              </a:rPr>
              <a:t>Website</a:t>
            </a:r>
            <a:r>
              <a:rPr lang="en-US" altLang="en-US" sz="2000" dirty="0">
                <a:latin typeface=" Arial"/>
                <a:cs typeface="Times New Roman" panose="02020603050405020304" pitchFamily="18" charset="0"/>
              </a:rPr>
              <a:t>: </a:t>
            </a:r>
            <a:r>
              <a:rPr lang="en-US" altLang="en-US" sz="2000" dirty="0">
                <a:solidFill>
                  <a:srgbClr val="0070C0"/>
                </a:solidFill>
                <a:latin typeface=" Arial"/>
                <a:cs typeface="Times New Roman" panose="02020603050405020304" pitchFamily="18" charset="0"/>
              </a:rPr>
              <a:t>https://medschool.usuhs.edu/academics/emdp2</a:t>
            </a:r>
            <a:endParaRPr lang="en-US" altLang="en-US" sz="2000" dirty="0">
              <a:solidFill>
                <a:prstClr val="black"/>
              </a:solidFill>
              <a:latin typeface=" Arial"/>
              <a:cs typeface="Times New Roman" panose="02020603050405020304" pitchFamily="18" charset="0"/>
            </a:endParaRPr>
          </a:p>
        </p:txBody>
      </p:sp>
      <p:sp>
        <p:nvSpPr>
          <p:cNvPr id="8" name="Title 4">
            <a:extLst>
              <a:ext uri="{FF2B5EF4-FFF2-40B4-BE49-F238E27FC236}">
                <a16:creationId xmlns:a16="http://schemas.microsoft.com/office/drawing/2014/main" id="{BE6CD8A3-253E-2D18-416B-694E311F756E}"/>
              </a:ext>
            </a:extLst>
          </p:cNvPr>
          <p:cNvSpPr txBox="1">
            <a:spLocks/>
          </p:cNvSpPr>
          <p:nvPr/>
        </p:nvSpPr>
        <p:spPr>
          <a:xfrm>
            <a:off x="604007" y="211522"/>
            <a:ext cx="7768206"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Commissioning Program</a:t>
            </a:r>
          </a:p>
        </p:txBody>
      </p:sp>
      <p:pic>
        <p:nvPicPr>
          <p:cNvPr id="2" name="Picture 1">
            <a:extLst>
              <a:ext uri="{FF2B5EF4-FFF2-40B4-BE49-F238E27FC236}">
                <a16:creationId xmlns:a16="http://schemas.microsoft.com/office/drawing/2014/main" id="{28CFDE24-22EB-61B9-756B-0C064BECE819}"/>
              </a:ext>
            </a:extLst>
          </p:cNvPr>
          <p:cNvPicPr>
            <a:picLocks noChangeAspect="1"/>
          </p:cNvPicPr>
          <p:nvPr/>
        </p:nvPicPr>
        <p:blipFill>
          <a:blip r:embed="rId4"/>
          <a:stretch>
            <a:fillRect/>
          </a:stretch>
        </p:blipFill>
        <p:spPr>
          <a:xfrm>
            <a:off x="7368520" y="4559944"/>
            <a:ext cx="1446352" cy="1450657"/>
          </a:xfrm>
          <a:prstGeom prst="rect">
            <a:avLst/>
          </a:prstGeom>
        </p:spPr>
      </p:pic>
    </p:spTree>
    <p:extLst>
      <p:ext uri="{BB962C8B-B14F-4D97-AF65-F5344CB8AC3E}">
        <p14:creationId xmlns:p14="http://schemas.microsoft.com/office/powerpoint/2010/main" val="3880355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ee the source image">
            <a:extLst>
              <a:ext uri="{FF2B5EF4-FFF2-40B4-BE49-F238E27FC236}">
                <a16:creationId xmlns:a16="http://schemas.microsoft.com/office/drawing/2014/main" id="{46F65DBB-9FA0-0AB1-19DC-96A6E3959F6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24" t="1" r="7297" b="2780"/>
          <a:stretch/>
        </p:blipFill>
        <p:spPr bwMode="auto">
          <a:xfrm>
            <a:off x="6268963" y="3633280"/>
            <a:ext cx="2785518" cy="2543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44</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6" name="TextBox 5"/>
          <p:cNvSpPr txBox="1"/>
          <p:nvPr/>
        </p:nvSpPr>
        <p:spPr>
          <a:xfrm>
            <a:off x="206252" y="765078"/>
            <a:ext cx="8358346" cy="5847755"/>
          </a:xfrm>
          <a:prstGeom prst="rect">
            <a:avLst/>
          </a:prstGeom>
          <a:noFill/>
        </p:spPr>
        <p:txBody>
          <a:bodyPr wrap="square" rtlCol="0">
            <a:spAutoFit/>
          </a:bodyPr>
          <a:lstStyle/>
          <a:p>
            <a:pPr algn="ctr">
              <a:defRPr/>
            </a:pPr>
            <a:endParaRPr lang="en-US" altLang="en-US" sz="2400" b="1" dirty="0">
              <a:latin typeface=" Arial"/>
              <a:cs typeface="Times New Roman" panose="02020603050405020304" pitchFamily="18" charset="0"/>
            </a:endParaRPr>
          </a:p>
          <a:p>
            <a:pPr algn="ctr">
              <a:defRPr/>
            </a:pPr>
            <a:r>
              <a:rPr lang="en-US" sz="2400" b="1" dirty="0">
                <a:latin typeface=" Arial"/>
              </a:rPr>
              <a:t>Health Professions Scholarship Program (HPSP)</a:t>
            </a:r>
          </a:p>
          <a:p>
            <a:pPr algn="ctr">
              <a:defRPr/>
            </a:pPr>
            <a:endParaRPr lang="en-US" altLang="en-US" sz="2400" b="1" dirty="0">
              <a:solidFill>
                <a:srgbClr val="FF0000"/>
              </a:solidFill>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Physician, Dentist, Veterinarian, Optometrist, Clinical or Counseling Psychologist Scholarship Program</a:t>
            </a:r>
          </a:p>
          <a:p>
            <a:pPr marL="342900" indent="-342900">
              <a:buFont typeface="Wingdings" panose="05000000000000000000" pitchFamily="2" charset="2"/>
              <a:buChar char="q"/>
              <a:defRPr/>
            </a:pPr>
            <a:endParaRPr lang="en-US" altLang="en-US" sz="2000"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Pays 100% Tuition, Books, monthly stipend (10.5 months)</a:t>
            </a:r>
          </a:p>
          <a:p>
            <a:pPr marL="342900" indent="-342900">
              <a:buFont typeface="Wingdings" panose="05000000000000000000" pitchFamily="2" charset="2"/>
              <a:buChar char="q"/>
              <a:defRPr/>
            </a:pPr>
            <a:endParaRPr lang="en-US" altLang="en-US" sz="2000"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School of your choice</a:t>
            </a:r>
          </a:p>
          <a:p>
            <a:pPr marL="342900" indent="-342900">
              <a:buFont typeface="Wingdings" panose="05000000000000000000" pitchFamily="2" charset="2"/>
              <a:buChar char="q"/>
              <a:defRPr/>
            </a:pPr>
            <a:endParaRPr lang="en-US" altLang="en-US" sz="2000"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Commissioned as 2LT in the IRR while in school</a:t>
            </a:r>
          </a:p>
          <a:p>
            <a:pPr marL="342900" indent="-342900">
              <a:buFont typeface="Wingdings" panose="05000000000000000000" pitchFamily="2" charset="2"/>
              <a:buChar char="q"/>
              <a:defRPr/>
            </a:pPr>
            <a:endParaRPr lang="en-US" altLang="en-US" sz="2000"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Commissioned as a CPT on AD upon graduation</a:t>
            </a:r>
          </a:p>
          <a:p>
            <a:pPr>
              <a:defRPr/>
            </a:pPr>
            <a:endParaRPr lang="en-US" altLang="en-US" sz="2000" dirty="0">
              <a:latin typeface=" Arial"/>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 Arial"/>
                <a:cs typeface="Times New Roman" panose="02020603050405020304" pitchFamily="18" charset="0"/>
              </a:rPr>
              <a:t>Work with local AMEDD Recruiter to apply: </a:t>
            </a:r>
            <a:r>
              <a:rPr lang="en-US" sz="2000" u="sng" dirty="0">
                <a:latin typeface=" Arial"/>
                <a:hlinkClick r:id="rId4"/>
              </a:rPr>
              <a:t>https://www.goarmy.com/amedd.html</a:t>
            </a:r>
            <a:endParaRPr lang="en-US" altLang="en-US" sz="2000" dirty="0">
              <a:latin typeface=" Arial"/>
              <a:cs typeface="Times New Roman" panose="02020603050405020304" pitchFamily="18" charset="0"/>
            </a:endParaRPr>
          </a:p>
          <a:p>
            <a:pPr>
              <a:defRPr/>
            </a:pPr>
            <a:br>
              <a:rPr lang="en-US" altLang="en-US" b="1" dirty="0">
                <a:solidFill>
                  <a:srgbClr val="FF0000"/>
                </a:solidFill>
                <a:latin typeface=" Arial"/>
                <a:cs typeface="Times New Roman" panose="02020603050405020304" pitchFamily="18" charset="0"/>
              </a:rPr>
            </a:br>
            <a:endParaRPr lang="en-US" altLang="en-US" sz="2400" b="1" dirty="0">
              <a:solidFill>
                <a:prstClr val="black"/>
              </a:solidFill>
              <a:latin typeface=" Arial"/>
              <a:cs typeface="Times New Roman" panose="02020603050405020304" pitchFamily="18" charset="0"/>
            </a:endParaRPr>
          </a:p>
        </p:txBody>
      </p:sp>
      <p:sp>
        <p:nvSpPr>
          <p:cNvPr id="4" name="Title 4">
            <a:extLst>
              <a:ext uri="{FF2B5EF4-FFF2-40B4-BE49-F238E27FC236}">
                <a16:creationId xmlns:a16="http://schemas.microsoft.com/office/drawing/2014/main" id="{06AAEBCB-9DDC-D609-4EAF-DC3E38FCE089}"/>
              </a:ext>
            </a:extLst>
          </p:cNvPr>
          <p:cNvSpPr txBox="1">
            <a:spLocks/>
          </p:cNvSpPr>
          <p:nvPr/>
        </p:nvSpPr>
        <p:spPr>
          <a:xfrm>
            <a:off x="604007" y="211522"/>
            <a:ext cx="7768206"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 Arial"/>
              </a:rPr>
              <a:t>AMEDD Commissioning Program</a:t>
            </a:r>
          </a:p>
        </p:txBody>
      </p:sp>
    </p:spTree>
    <p:extLst>
      <p:ext uri="{BB962C8B-B14F-4D97-AF65-F5344CB8AC3E}">
        <p14:creationId xmlns:p14="http://schemas.microsoft.com/office/powerpoint/2010/main" val="2268168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9343" y="174750"/>
            <a:ext cx="5715000" cy="461665"/>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Army Continuing Education System</a:t>
            </a:r>
          </a:p>
        </p:txBody>
      </p:sp>
      <p:sp>
        <p:nvSpPr>
          <p:cNvPr id="5" name="Title 1"/>
          <p:cNvSpPr txBox="1">
            <a:spLocks/>
          </p:cNvSpPr>
          <p:nvPr/>
        </p:nvSpPr>
        <p:spPr>
          <a:xfrm>
            <a:off x="2400301" y="2514601"/>
            <a:ext cx="5111752" cy="1136650"/>
          </a:xfrm>
          <a:prstGeom prst="rect">
            <a:avLst/>
          </a:prstGeom>
        </p:spPr>
        <p:txBody>
          <a:bodyPr vert="horz" lIns="68580" tIns="34290" rIns="68580" bIns="34290" rtlCol="0" anchor="ctr">
            <a:noAutofit/>
          </a:bodyPr>
          <a:lstStyle>
            <a:lvl1pPr algn="ctr" rtl="0" eaLnBrk="0" fontAlgn="base" hangingPunct="0">
              <a:spcBef>
                <a:spcPct val="0"/>
              </a:spcBef>
              <a:spcAft>
                <a:spcPct val="0"/>
              </a:spcAft>
              <a:defRPr sz="3200" b="1">
                <a:solidFill>
                  <a:schemeClr val="tx2"/>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185" algn="l" rtl="0" fontAlgn="base">
              <a:spcBef>
                <a:spcPct val="0"/>
              </a:spcBef>
              <a:spcAft>
                <a:spcPct val="0"/>
              </a:spcAft>
              <a:defRPr sz="4000">
                <a:solidFill>
                  <a:schemeClr val="tx2"/>
                </a:solidFill>
                <a:latin typeface="Tahoma" charset="0"/>
              </a:defRPr>
            </a:lvl6pPr>
            <a:lvl7pPr marL="914368" algn="l" rtl="0" fontAlgn="base">
              <a:spcBef>
                <a:spcPct val="0"/>
              </a:spcBef>
              <a:spcAft>
                <a:spcPct val="0"/>
              </a:spcAft>
              <a:defRPr sz="4000">
                <a:solidFill>
                  <a:schemeClr val="tx2"/>
                </a:solidFill>
                <a:latin typeface="Tahoma" charset="0"/>
              </a:defRPr>
            </a:lvl7pPr>
            <a:lvl8pPr marL="1371553" algn="l" rtl="0" fontAlgn="base">
              <a:spcBef>
                <a:spcPct val="0"/>
              </a:spcBef>
              <a:spcAft>
                <a:spcPct val="0"/>
              </a:spcAft>
              <a:defRPr sz="4000">
                <a:solidFill>
                  <a:schemeClr val="tx2"/>
                </a:solidFill>
                <a:latin typeface="Tahoma" charset="0"/>
              </a:defRPr>
            </a:lvl8pPr>
            <a:lvl9pPr marL="1828737" algn="l" rtl="0" fontAlgn="base">
              <a:spcBef>
                <a:spcPct val="0"/>
              </a:spcBef>
              <a:spcAft>
                <a:spcPct val="0"/>
              </a:spcAft>
              <a:defRPr sz="4000">
                <a:solidFill>
                  <a:schemeClr val="tx2"/>
                </a:solidFill>
                <a:latin typeface="Tahoma" charset="0"/>
              </a:defRPr>
            </a:lvl9pPr>
          </a:lstStyle>
          <a:p>
            <a:endParaRPr lang="en-US" sz="2400" kern="0" dirty="0"/>
          </a:p>
        </p:txBody>
      </p:sp>
      <p:sp>
        <p:nvSpPr>
          <p:cNvPr id="6" name="TextBox 5"/>
          <p:cNvSpPr txBox="1"/>
          <p:nvPr/>
        </p:nvSpPr>
        <p:spPr>
          <a:xfrm>
            <a:off x="1262817" y="1101682"/>
            <a:ext cx="6618365" cy="4247317"/>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Tuition Assistance (TA) Eligibility</a:t>
            </a:r>
          </a:p>
          <a:p>
            <a:endParaRPr lang="en-US" sz="1500" dirty="0">
              <a:latin typeface=" Arial"/>
            </a:endParaRPr>
          </a:p>
          <a:p>
            <a:pPr marL="214313" indent="-214313" algn="ctr">
              <a:buFont typeface="Arial" panose="020B0604020202020204" pitchFamily="34" charset="0"/>
              <a:buChar char="•"/>
            </a:pPr>
            <a:r>
              <a:rPr lang="en-US" dirty="0">
                <a:latin typeface=" Arial"/>
                <a:cs typeface="Times New Roman" panose="02020603050405020304" pitchFamily="18" charset="0"/>
              </a:rPr>
              <a:t>Must have approved TA memo from Program Manager</a:t>
            </a:r>
          </a:p>
          <a:p>
            <a:pPr algn="ctr"/>
            <a:endParaRPr lang="en-US" dirty="0">
              <a:latin typeface=" Arial"/>
              <a:cs typeface="Times New Roman" panose="02020603050405020304" pitchFamily="18" charset="0"/>
            </a:endParaRPr>
          </a:p>
          <a:p>
            <a:pPr marL="214313" indent="-214313" algn="ctr">
              <a:buFont typeface="Arial" panose="020B0604020202020204" pitchFamily="34" charset="0"/>
              <a:buChar char="•"/>
            </a:pPr>
            <a:r>
              <a:rPr lang="en-US" dirty="0">
                <a:latin typeface=" Arial"/>
                <a:cs typeface="Times New Roman" panose="02020603050405020304" pitchFamily="18" charset="0"/>
              </a:rPr>
              <a:t>$4,000 combined for TA &amp; CA per FY</a:t>
            </a:r>
            <a:br>
              <a:rPr lang="en-US" dirty="0">
                <a:latin typeface=" Arial"/>
                <a:cs typeface="Times New Roman" panose="02020603050405020304" pitchFamily="18" charset="0"/>
              </a:rPr>
            </a:br>
            <a:r>
              <a:rPr lang="en-US" dirty="0">
                <a:latin typeface=" Arial"/>
                <a:cs typeface="Times New Roman" panose="02020603050405020304" pitchFamily="18" charset="0"/>
              </a:rPr>
              <a:t>-TA amount: $250 per SH, $166 per QH</a:t>
            </a:r>
            <a:br>
              <a:rPr lang="en-US" dirty="0">
                <a:latin typeface=" Arial"/>
                <a:cs typeface="Times New Roman" panose="02020603050405020304" pitchFamily="18" charset="0"/>
              </a:rPr>
            </a:br>
            <a:r>
              <a:rPr lang="en-US" dirty="0">
                <a:latin typeface=" Arial"/>
                <a:cs typeface="Times New Roman" panose="02020603050405020304" pitchFamily="18" charset="0"/>
              </a:rPr>
              <a:t>-16SH per FY</a:t>
            </a:r>
          </a:p>
          <a:p>
            <a:pPr algn="ctr"/>
            <a:endParaRPr lang="en-US" dirty="0">
              <a:latin typeface=" Arial"/>
              <a:cs typeface="Times New Roman" panose="02020603050405020304" pitchFamily="18" charset="0"/>
            </a:endParaRPr>
          </a:p>
          <a:p>
            <a:pPr marL="214313" indent="-214313" algn="ctr">
              <a:buFont typeface="Arial" panose="020B0604020202020204" pitchFamily="34" charset="0"/>
              <a:buChar char="•"/>
            </a:pPr>
            <a:r>
              <a:rPr lang="en-US" dirty="0">
                <a:latin typeface=" Arial"/>
                <a:cs typeface="Times New Roman" panose="02020603050405020304" pitchFamily="18" charset="0"/>
              </a:rPr>
              <a:t>Soldiers who are flagged are ineligible for TA</a:t>
            </a:r>
            <a:br>
              <a:rPr lang="en-US" dirty="0">
                <a:latin typeface=" Arial"/>
                <a:cs typeface="Times New Roman" panose="02020603050405020304" pitchFamily="18" charset="0"/>
              </a:rPr>
            </a:br>
            <a:endParaRPr lang="en-US" dirty="0">
              <a:latin typeface=" Arial"/>
              <a:cs typeface="Times New Roman" panose="02020603050405020304" pitchFamily="18" charset="0"/>
            </a:endParaRPr>
          </a:p>
          <a:p>
            <a:pPr marL="214313" indent="-214313" algn="ctr">
              <a:buFont typeface="Arial" panose="020B0604020202020204" pitchFamily="34" charset="0"/>
              <a:buChar char="•"/>
            </a:pPr>
            <a:r>
              <a:rPr lang="en-US" dirty="0">
                <a:latin typeface=" Arial"/>
                <a:cs typeface="Times New Roman" panose="02020603050405020304" pitchFamily="18" charset="0"/>
              </a:rPr>
              <a:t>Have an ArmyIgnitED Account</a:t>
            </a:r>
          </a:p>
          <a:p>
            <a:pPr marL="214313" indent="-214313" algn="ctr">
              <a:buFont typeface="Arial" panose="020B0604020202020204" pitchFamily="34" charset="0"/>
              <a:buChar char="•"/>
            </a:pPr>
            <a:endParaRPr lang="en-US" dirty="0">
              <a:latin typeface=" Arial"/>
              <a:cs typeface="Times New Roman" panose="02020603050405020304" pitchFamily="18" charset="0"/>
            </a:endParaRPr>
          </a:p>
          <a:p>
            <a:pPr marL="214313" indent="-214313" algn="ctr">
              <a:buFont typeface="Arial" panose="020B0604020202020204" pitchFamily="34" charset="0"/>
              <a:buChar char="•"/>
            </a:pPr>
            <a:r>
              <a:rPr lang="en-US" dirty="0">
                <a:latin typeface=" Arial"/>
                <a:cs typeface="Times New Roman" panose="02020603050405020304" pitchFamily="18" charset="0"/>
              </a:rPr>
              <a:t>Courses must be completed prior to ETS date</a:t>
            </a:r>
          </a:p>
          <a:p>
            <a:pPr marL="214313" indent="-214313" algn="ctr">
              <a:buFont typeface="Arial" panose="020B0604020202020204" pitchFamily="34" charset="0"/>
              <a:buChar char="•"/>
            </a:pPr>
            <a:endParaRPr lang="en-US" dirty="0">
              <a:latin typeface=" Arial"/>
              <a:cs typeface="Times New Roman" panose="02020603050405020304" pitchFamily="18" charset="0"/>
            </a:endParaRPr>
          </a:p>
          <a:p>
            <a:pPr marL="214313" indent="-214313" algn="ctr">
              <a:buFont typeface="Arial" panose="020B0604020202020204" pitchFamily="34" charset="0"/>
              <a:buChar char="•"/>
            </a:pPr>
            <a:r>
              <a:rPr lang="en-US" dirty="0">
                <a:latin typeface=" Arial"/>
                <a:cs typeface="Times New Roman" panose="02020603050405020304" pitchFamily="18" charset="0"/>
              </a:rPr>
              <a:t>Meet program requirements such as GT Score, TIS, Age etc.</a:t>
            </a:r>
            <a:endParaRPr lang="en-US" dirty="0"/>
          </a:p>
        </p:txBody>
      </p:sp>
      <p:pic>
        <p:nvPicPr>
          <p:cNvPr id="1026" name="Picture 2" descr="Army Continuing Education Services (ACES) :: Fort Gord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53177" y="2163742"/>
            <a:ext cx="1408858" cy="1783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dentialing Assistance Program - Texas Military Depart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13" y="2306156"/>
            <a:ext cx="1929980" cy="183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873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46</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7/8/2024</a:t>
            </a:fld>
            <a:endParaRPr lang="en-US" dirty="0"/>
          </a:p>
        </p:txBody>
      </p:sp>
      <p:sp>
        <p:nvSpPr>
          <p:cNvPr id="9" name="Text Placeholder 2"/>
          <p:cNvSpPr>
            <a:spLocks noGrp="1"/>
          </p:cNvSpPr>
          <p:nvPr>
            <p:ph idx="4294967295"/>
          </p:nvPr>
        </p:nvSpPr>
        <p:spPr>
          <a:xfrm>
            <a:off x="1105694" y="4705182"/>
            <a:ext cx="6932612" cy="1763713"/>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endParaRPr lang="en-US" sz="2400" b="1" dirty="0"/>
          </a:p>
          <a:p>
            <a:pPr marL="0" indent="0" algn="ctr">
              <a:spcAft>
                <a:spcPts val="600"/>
              </a:spcAft>
              <a:buNone/>
            </a:pPr>
            <a:r>
              <a:rPr lang="en-US" sz="2400" b="1" dirty="0"/>
              <a:t>Contact Your Local AMEDD Recruiter:</a:t>
            </a:r>
          </a:p>
          <a:p>
            <a:pPr marL="0" indent="0" algn="ctr">
              <a:spcAft>
                <a:spcPts val="600"/>
              </a:spcAft>
              <a:buNone/>
            </a:pPr>
            <a:r>
              <a:rPr lang="en-US" sz="2400" u="sng" dirty="0">
                <a:hlinkClick r:id="rId3"/>
              </a:rPr>
              <a:t>https://www.goarmy.com/amedd.html</a:t>
            </a:r>
            <a:endParaRPr lang="en-US" altLang="en-US" sz="2400" b="1" dirty="0">
              <a:solidFill>
                <a:prstClr val="black"/>
              </a:solidFill>
              <a:latin typeface=" Arial"/>
              <a:cs typeface="Times New Roman" panose="02020603050405020304" pitchFamily="18" charset="0"/>
            </a:endParaRPr>
          </a:p>
          <a:p>
            <a:pPr marL="0" indent="0" algn="ctr">
              <a:spcAft>
                <a:spcPts val="600"/>
              </a:spcAft>
              <a:buNone/>
            </a:pPr>
            <a:endParaRPr lang="en-US" sz="2400" b="1" dirty="0"/>
          </a:p>
        </p:txBody>
      </p:sp>
      <p:sp>
        <p:nvSpPr>
          <p:cNvPr id="2" name="TextBox 1"/>
          <p:cNvSpPr txBox="1"/>
          <p:nvPr/>
        </p:nvSpPr>
        <p:spPr>
          <a:xfrm>
            <a:off x="3213829" y="1035083"/>
            <a:ext cx="2723823" cy="646331"/>
          </a:xfrm>
          <a:prstGeom prst="rect">
            <a:avLst/>
          </a:prstGeom>
          <a:noFill/>
        </p:spPr>
        <p:txBody>
          <a:bodyPr wrap="none" rtlCol="0">
            <a:spAutoFit/>
          </a:bodyPr>
          <a:lstStyle/>
          <a:p>
            <a:r>
              <a:rPr lang="en-US" sz="3600" b="1" dirty="0">
                <a:latin typeface=" Arial"/>
              </a:rPr>
              <a:t>Questions?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687" y="1826171"/>
            <a:ext cx="3186106" cy="2879011"/>
          </a:xfrm>
          <a:prstGeom prst="rect">
            <a:avLst/>
          </a:prstGeom>
        </p:spPr>
      </p:pic>
    </p:spTree>
    <p:extLst>
      <p:ext uri="{BB962C8B-B14F-4D97-AF65-F5344CB8AC3E}">
        <p14:creationId xmlns:p14="http://schemas.microsoft.com/office/powerpoint/2010/main" val="2126340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7">
            <a:extLst>
              <a:ext uri="{FF2B5EF4-FFF2-40B4-BE49-F238E27FC236}">
                <a16:creationId xmlns:a16="http://schemas.microsoft.com/office/drawing/2014/main" id="{5F6CEE92-4811-B03A-A8E3-9493286A33D3}"/>
              </a:ext>
            </a:extLst>
          </p:cNvPr>
          <p:cNvPicPr/>
          <p:nvPr/>
        </p:nvPicPr>
        <p:blipFill>
          <a:blip r:embed="rId2" cstate="print"/>
          <a:stretch>
            <a:fillRect/>
          </a:stretch>
        </p:blipFill>
        <p:spPr>
          <a:xfrm>
            <a:off x="8385483" y="42126"/>
            <a:ext cx="636596" cy="662723"/>
          </a:xfrm>
          <a:prstGeom prst="rect">
            <a:avLst/>
          </a:prstGeom>
        </p:spPr>
      </p:pic>
      <p:pic>
        <p:nvPicPr>
          <p:cNvPr id="3" name="object 16">
            <a:extLst>
              <a:ext uri="{FF2B5EF4-FFF2-40B4-BE49-F238E27FC236}">
                <a16:creationId xmlns:a16="http://schemas.microsoft.com/office/drawing/2014/main" id="{53150C2E-8623-5F05-951F-B1DE32F9BD59}"/>
              </a:ext>
            </a:extLst>
          </p:cNvPr>
          <p:cNvPicPr/>
          <p:nvPr/>
        </p:nvPicPr>
        <p:blipFill>
          <a:blip r:embed="rId3" cstate="print"/>
          <a:stretch>
            <a:fillRect/>
          </a:stretch>
        </p:blipFill>
        <p:spPr>
          <a:xfrm>
            <a:off x="121921" y="42126"/>
            <a:ext cx="799882" cy="689394"/>
          </a:xfrm>
          <a:prstGeom prst="rect">
            <a:avLst/>
          </a:prstGeom>
        </p:spPr>
      </p:pic>
    </p:spTree>
    <p:extLst>
      <p:ext uri="{BB962C8B-B14F-4D97-AF65-F5344CB8AC3E}">
        <p14:creationId xmlns:p14="http://schemas.microsoft.com/office/powerpoint/2010/main" val="358815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txBox="1">
            <a:spLocks/>
          </p:cNvSpPr>
          <p:nvPr/>
        </p:nvSpPr>
        <p:spPr>
          <a:xfrm>
            <a:off x="278674" y="940526"/>
            <a:ext cx="4215505" cy="4754458"/>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sz="2400" b="1" dirty="0"/>
              <a:t>What is an Army PA?</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Military health care professional certified to practice medicine with physician supervision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The AMEDD’s primary medical provider in battalion and division level TO&amp;E units “From the Line, For the Line”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ROLE I/II Subject Matter Expert</a:t>
            </a:r>
          </a:p>
          <a:p>
            <a:pPr marL="0" indent="0">
              <a:spcAft>
                <a:spcPts val="600"/>
              </a:spcAft>
              <a:buFont typeface="Arial" panose="020B0604020202020204" pitchFamily="34" charset="0"/>
              <a:buNone/>
            </a:pPr>
            <a:endParaRPr lang="en-US" dirty="0"/>
          </a:p>
        </p:txBody>
      </p:sp>
      <p:sp>
        <p:nvSpPr>
          <p:cNvPr id="2" name="Text Placeholder 2">
            <a:extLst>
              <a:ext uri="{FF2B5EF4-FFF2-40B4-BE49-F238E27FC236}">
                <a16:creationId xmlns:a16="http://schemas.microsoft.com/office/drawing/2014/main" id="{AF533655-484F-6DFC-6A65-D674CD8E1182}"/>
              </a:ext>
            </a:extLst>
          </p:cNvPr>
          <p:cNvSpPr>
            <a:spLocks noGrp="1"/>
          </p:cNvSpPr>
          <p:nvPr>
            <p:ph idx="1"/>
          </p:nvPr>
        </p:nvSpPr>
        <p:spPr>
          <a:xfrm>
            <a:off x="5071639" y="940525"/>
            <a:ext cx="3916717" cy="490579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Duties of an Army PA</a:t>
            </a:r>
          </a:p>
          <a:p>
            <a:pPr>
              <a:spcAft>
                <a:spcPts val="600"/>
              </a:spcAft>
              <a:buFont typeface="Wingdings" panose="05000000000000000000" pitchFamily="2" charset="2"/>
              <a:buChar char="q"/>
            </a:pPr>
            <a:r>
              <a:rPr lang="en-US" sz="1800" dirty="0"/>
              <a:t> Provide advanced trauma management</a:t>
            </a:r>
          </a:p>
          <a:p>
            <a:pPr>
              <a:spcAft>
                <a:spcPts val="600"/>
              </a:spcAft>
              <a:buFont typeface="Wingdings" panose="05000000000000000000" pitchFamily="2" charset="2"/>
              <a:buChar char="q"/>
            </a:pPr>
            <a:r>
              <a:rPr lang="en-US" sz="1800" dirty="0"/>
              <a:t> Conduct physical exams</a:t>
            </a:r>
          </a:p>
          <a:p>
            <a:pPr>
              <a:spcAft>
                <a:spcPts val="600"/>
              </a:spcAft>
              <a:buFont typeface="Wingdings" panose="05000000000000000000" pitchFamily="2" charset="2"/>
              <a:buChar char="q"/>
            </a:pPr>
            <a:r>
              <a:rPr lang="en-US" sz="1800" dirty="0"/>
              <a:t> Diagnose and treat illnesses</a:t>
            </a:r>
          </a:p>
          <a:p>
            <a:pPr>
              <a:spcAft>
                <a:spcPts val="600"/>
              </a:spcAft>
              <a:buFont typeface="Wingdings" panose="05000000000000000000" pitchFamily="2" charset="2"/>
              <a:buChar char="q"/>
            </a:pPr>
            <a:r>
              <a:rPr lang="en-US" sz="1800" dirty="0"/>
              <a:t> Order and interpret diagnostic tests</a:t>
            </a:r>
          </a:p>
          <a:p>
            <a:pPr>
              <a:spcAft>
                <a:spcPts val="600"/>
              </a:spcAft>
              <a:buFont typeface="Wingdings" panose="05000000000000000000" pitchFamily="2" charset="2"/>
              <a:buChar char="q"/>
            </a:pPr>
            <a:r>
              <a:rPr lang="en-US" sz="1800" dirty="0"/>
              <a:t> Counsel on preventive health care</a:t>
            </a:r>
          </a:p>
          <a:p>
            <a:pPr>
              <a:spcAft>
                <a:spcPts val="600"/>
              </a:spcAft>
              <a:buFont typeface="Wingdings" panose="05000000000000000000" pitchFamily="2" charset="2"/>
              <a:buChar char="q"/>
            </a:pPr>
            <a:r>
              <a:rPr lang="en-US" sz="1800" dirty="0"/>
              <a:t> Assist in surgery</a:t>
            </a:r>
          </a:p>
          <a:p>
            <a:pPr>
              <a:spcAft>
                <a:spcPts val="600"/>
              </a:spcAft>
              <a:buFont typeface="Wingdings" panose="05000000000000000000" pitchFamily="2" charset="2"/>
              <a:buChar char="q"/>
            </a:pPr>
            <a:r>
              <a:rPr lang="en-US" sz="1800" dirty="0"/>
              <a:t> Write prescriptions</a:t>
            </a:r>
          </a:p>
        </p:txBody>
      </p:sp>
      <p:cxnSp>
        <p:nvCxnSpPr>
          <p:cNvPr id="6" name="Straight Connector 5">
            <a:extLst>
              <a:ext uri="{FF2B5EF4-FFF2-40B4-BE49-F238E27FC236}">
                <a16:creationId xmlns:a16="http://schemas.microsoft.com/office/drawing/2014/main" id="{D66C281A-505B-95EC-CA25-8338721F485F}"/>
              </a:ext>
            </a:extLst>
          </p:cNvPr>
          <p:cNvCxnSpPr>
            <a:cxnSpLocks/>
          </p:cNvCxnSpPr>
          <p:nvPr/>
        </p:nvCxnSpPr>
        <p:spPr>
          <a:xfrm>
            <a:off x="4679004" y="940525"/>
            <a:ext cx="0" cy="4880665"/>
          </a:xfrm>
          <a:prstGeom prst="line">
            <a:avLst/>
          </a:prstGeom>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82F5E8E4-F7B0-6013-5EF6-FE54993BE922}"/>
              </a:ext>
            </a:extLst>
          </p:cNvPr>
          <p:cNvPicPr>
            <a:picLocks noChangeAspect="1"/>
          </p:cNvPicPr>
          <p:nvPr/>
        </p:nvPicPr>
        <p:blipFill>
          <a:blip r:embed="rId2"/>
          <a:stretch>
            <a:fillRect/>
          </a:stretch>
        </p:blipFill>
        <p:spPr>
          <a:xfrm>
            <a:off x="792027" y="3970866"/>
            <a:ext cx="3122635" cy="2417440"/>
          </a:xfrm>
          <a:prstGeom prst="rect">
            <a:avLst/>
          </a:prstGeom>
        </p:spPr>
      </p:pic>
    </p:spTree>
    <p:extLst>
      <p:ext uri="{BB962C8B-B14F-4D97-AF65-F5344CB8AC3E}">
        <p14:creationId xmlns:p14="http://schemas.microsoft.com/office/powerpoint/2010/main" val="421618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endParaRPr lang="en-US" sz="2400" b="1" dirty="0">
              <a:latin typeface=" Arial"/>
            </a:endParaRPr>
          </a:p>
        </p:txBody>
      </p:sp>
      <p:graphicFrame>
        <p:nvGraphicFramePr>
          <p:cNvPr id="3" name="Diagram 2">
            <a:extLst>
              <a:ext uri="{FF2B5EF4-FFF2-40B4-BE49-F238E27FC236}">
                <a16:creationId xmlns:a16="http://schemas.microsoft.com/office/drawing/2014/main" id="{AFE22738-679C-28EF-9A73-B583E8138A44}"/>
              </a:ext>
            </a:extLst>
          </p:cNvPr>
          <p:cNvGraphicFramePr/>
          <p:nvPr/>
        </p:nvGraphicFramePr>
        <p:xfrm>
          <a:off x="72190" y="1096548"/>
          <a:ext cx="8993229" cy="391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467F386-6C50-F640-59B5-24825CEF5ADD}"/>
              </a:ext>
            </a:extLst>
          </p:cNvPr>
          <p:cNvSpPr txBox="1"/>
          <p:nvPr/>
        </p:nvSpPr>
        <p:spPr>
          <a:xfrm>
            <a:off x="0" y="6206090"/>
            <a:ext cx="7106056" cy="338554"/>
          </a:xfrm>
          <a:prstGeom prst="rect">
            <a:avLst/>
          </a:prstGeom>
          <a:noFill/>
        </p:spPr>
        <p:txBody>
          <a:bodyPr wrap="square">
            <a:spAutoFit/>
          </a:bodyPr>
          <a:lstStyle/>
          <a:p>
            <a:r>
              <a:rPr lang="en-US" altLang="en-US" sz="1600" b="1" dirty="0">
                <a:solidFill>
                  <a:prstClr val="black"/>
                </a:solidFill>
                <a:latin typeface=" Arial"/>
                <a:cs typeface="Times New Roman" panose="02020603050405020304" pitchFamily="18" charset="0"/>
              </a:rPr>
              <a:t>Website</a:t>
            </a:r>
            <a:r>
              <a:rPr lang="en-US" altLang="en-US" sz="1600" dirty="0">
                <a:solidFill>
                  <a:prstClr val="black"/>
                </a:solidFill>
                <a:latin typeface=" Arial"/>
                <a:cs typeface="Times New Roman" panose="02020603050405020304" pitchFamily="18" charset="0"/>
              </a:rPr>
              <a:t>: </a:t>
            </a:r>
            <a:r>
              <a:rPr lang="en-US" altLang="en-US" sz="1600" dirty="0">
                <a:solidFill>
                  <a:prstClr val="black"/>
                </a:solidFill>
                <a:latin typeface=" Arial"/>
                <a:cs typeface="Times New Roman" panose="02020603050405020304" pitchFamily="18" charset="0"/>
                <a:hlinkClick r:id="rId8"/>
              </a:rPr>
              <a:t>https://recruiting.army.mil/armypa/</a:t>
            </a:r>
            <a:endParaRPr lang="en-US" altLang="en-US" sz="1600" dirty="0">
              <a:solidFill>
                <a:prstClr val="black"/>
              </a:solidFill>
              <a:latin typeface=" Arial"/>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01955FF4-59EE-5745-80A2-CFD708AE6470}"/>
              </a:ext>
            </a:extLst>
          </p:cNvPr>
          <p:cNvGraphicFramePr/>
          <p:nvPr>
            <p:extLst>
              <p:ext uri="{D42A27DB-BD31-4B8C-83A1-F6EECF244321}">
                <p14:modId xmlns:p14="http://schemas.microsoft.com/office/powerpoint/2010/main" val="2577763983"/>
              </p:ext>
            </p:extLst>
          </p:nvPr>
        </p:nvGraphicFramePr>
        <p:xfrm>
          <a:off x="2948826" y="3429001"/>
          <a:ext cx="2059402" cy="26915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Content Placeholder 7">
            <a:extLst>
              <a:ext uri="{FF2B5EF4-FFF2-40B4-BE49-F238E27FC236}">
                <a16:creationId xmlns:a16="http://schemas.microsoft.com/office/drawing/2014/main" id="{6C381685-3534-03AE-FFA2-E9CFF16A28EE}"/>
              </a:ext>
            </a:extLst>
          </p:cNvPr>
          <p:cNvGraphicFramePr>
            <a:graphicFrameLocks noChangeAspect="1"/>
          </p:cNvGraphicFramePr>
          <p:nvPr/>
        </p:nvGraphicFramePr>
        <p:xfrm>
          <a:off x="1184925" y="836579"/>
          <a:ext cx="5064792" cy="1012441"/>
        </p:xfrm>
        <a:graphic>
          <a:graphicData uri="http://schemas.openxmlformats.org/presentationml/2006/ole">
            <mc:AlternateContent xmlns:mc="http://schemas.openxmlformats.org/markup-compatibility/2006">
              <mc:Choice xmlns:v="urn:schemas-microsoft-com:vml" Requires="v">
                <p:oleObj r:id="rId14" imgW="3105740" imgH="621385" progId="">
                  <p:embed/>
                </p:oleObj>
              </mc:Choice>
              <mc:Fallback>
                <p:oleObj r:id="rId14" imgW="3105740" imgH="621385" progId="">
                  <p:embed/>
                  <p:pic>
                    <p:nvPicPr>
                      <p:cNvPr id="2" name="Content Placeholder 7">
                        <a:extLst>
                          <a:ext uri="{FF2B5EF4-FFF2-40B4-BE49-F238E27FC236}">
                            <a16:creationId xmlns:a16="http://schemas.microsoft.com/office/drawing/2014/main" id="{6C381685-3534-03AE-FFA2-E9CFF16A28E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4925" y="836579"/>
                        <a:ext cx="5064792" cy="10124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4569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438150" y="874713"/>
            <a:ext cx="8705850" cy="2393950"/>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400" b="1" dirty="0"/>
              <a:t>IPAP Phase 1 – Didactic Phase</a:t>
            </a:r>
          </a:p>
          <a:p>
            <a:pPr>
              <a:spcAft>
                <a:spcPts val="600"/>
              </a:spcAft>
              <a:buFont typeface="Wingdings" panose="05000000000000000000" pitchFamily="2" charset="2"/>
              <a:buChar char="q"/>
            </a:pPr>
            <a:r>
              <a:rPr lang="en-US" altLang="en-US" sz="1800" i="1" dirty="0">
                <a:solidFill>
                  <a:prstClr val="black"/>
                </a:solidFill>
                <a:latin typeface=" Arial"/>
                <a:cs typeface="Times New Roman" panose="02020603050405020304" pitchFamily="18" charset="0"/>
              </a:rPr>
              <a:t> </a:t>
            </a:r>
            <a:r>
              <a:rPr lang="en-US" altLang="en-US" sz="1800" b="1" i="1" dirty="0">
                <a:solidFill>
                  <a:prstClr val="black"/>
                </a:solidFill>
                <a:latin typeface=" Arial"/>
                <a:cs typeface="Times New Roman" panose="02020603050405020304" pitchFamily="18" charset="0"/>
              </a:rPr>
              <a:t>66 weeks </a:t>
            </a:r>
            <a:r>
              <a:rPr lang="en-US" altLang="en-US" sz="1800" dirty="0">
                <a:solidFill>
                  <a:prstClr val="black"/>
                </a:solidFill>
                <a:latin typeface=" Arial"/>
                <a:cs typeface="Times New Roman" panose="02020603050405020304" pitchFamily="18" charset="0"/>
              </a:rPr>
              <a:t>at Joint Base San Antonio</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b="1" dirty="0">
                <a:solidFill>
                  <a:prstClr val="black"/>
                </a:solidFill>
                <a:latin typeface=" Arial"/>
                <a:cs typeface="Times New Roman" panose="02020603050405020304" pitchFamily="18" charset="0"/>
              </a:rPr>
              <a:t>2,400 Contact Hours (classroom) </a:t>
            </a:r>
            <a:r>
              <a:rPr lang="en-US" altLang="en-US" sz="1800" dirty="0">
                <a:solidFill>
                  <a:prstClr val="black"/>
                </a:solidFill>
                <a:latin typeface=" Arial"/>
                <a:cs typeface="Times New Roman" panose="02020603050405020304" pitchFamily="18" charset="0"/>
              </a:rPr>
              <a:t>– A&amp;P, chemistry, pathology, radiology, pharmacology, psychiatry, OB/GYN, orthopedics, infectious disease, etc.</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Very Challenging but anything worth having is!</a:t>
            </a:r>
          </a:p>
          <a:p>
            <a:pPr marL="0" indent="0">
              <a:spcAft>
                <a:spcPts val="600"/>
              </a:spcAft>
              <a:buNone/>
            </a:pPr>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9116" y="3269202"/>
            <a:ext cx="3878374" cy="3013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0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 Placeholder 2"/>
          <p:cNvSpPr>
            <a:spLocks noGrp="1"/>
          </p:cNvSpPr>
          <p:nvPr>
            <p:ph idx="4294967295"/>
          </p:nvPr>
        </p:nvSpPr>
        <p:spPr>
          <a:xfrm>
            <a:off x="522514" y="893763"/>
            <a:ext cx="8094435" cy="5070475"/>
          </a:xfrm>
          <a:prstGeom prst="rect">
            <a:avLst/>
          </a:prstGeom>
        </p:spPr>
        <p:txBody>
          <a:bodyPr vert="horz" lIns="91440" tIns="45720" rIns="91440" bIns="45720" rtlCol="0">
            <a:normAutofit fontScale="92500" lnSpcReduction="20000"/>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sz="2600" b="1" dirty="0"/>
              <a:t>IPAP Phase 2 – Clinical Phase</a:t>
            </a:r>
          </a:p>
          <a:p>
            <a:pPr>
              <a:spcAft>
                <a:spcPts val="600"/>
              </a:spcAft>
              <a:buFont typeface="Wingdings" panose="05000000000000000000" pitchFamily="2" charset="2"/>
              <a:buChar char="q"/>
            </a:pPr>
            <a:r>
              <a:rPr lang="en-US" altLang="en-US" sz="1900" dirty="0">
                <a:solidFill>
                  <a:prstClr val="black"/>
                </a:solidFill>
                <a:latin typeface=" Arial"/>
                <a:cs typeface="Times New Roman" panose="02020603050405020304" pitchFamily="18" charset="0"/>
              </a:rPr>
              <a:t> 15 Different Clinical Sites</a:t>
            </a:r>
          </a:p>
          <a:p>
            <a:pPr>
              <a:spcAft>
                <a:spcPts val="600"/>
              </a:spcAft>
              <a:buFont typeface="Wingdings" panose="05000000000000000000" pitchFamily="2" charset="2"/>
              <a:buChar char="q"/>
            </a:pPr>
            <a:r>
              <a:rPr lang="en-US" altLang="en-US" sz="1900" dirty="0">
                <a:solidFill>
                  <a:prstClr val="black"/>
                </a:solidFill>
                <a:latin typeface=" Arial"/>
                <a:cs typeface="Times New Roman" panose="02020603050405020304" pitchFamily="18" charset="0"/>
              </a:rPr>
              <a:t> </a:t>
            </a:r>
            <a:r>
              <a:rPr lang="en-US" altLang="en-US" sz="1900" b="1" i="1" dirty="0">
                <a:solidFill>
                  <a:prstClr val="black"/>
                </a:solidFill>
                <a:latin typeface=" Arial"/>
                <a:cs typeface="Times New Roman" panose="02020603050405020304" pitchFamily="18" charset="0"/>
              </a:rPr>
              <a:t>57 Weeks </a:t>
            </a:r>
            <a:r>
              <a:rPr lang="en-US" altLang="en-US" sz="1900" dirty="0">
                <a:solidFill>
                  <a:prstClr val="black"/>
                </a:solidFill>
                <a:latin typeface=" Arial"/>
                <a:cs typeface="Times New Roman" panose="02020603050405020304" pitchFamily="18" charset="0"/>
              </a:rPr>
              <a:t>in duration</a:t>
            </a:r>
          </a:p>
          <a:p>
            <a:pPr>
              <a:spcAft>
                <a:spcPts val="600"/>
              </a:spcAft>
              <a:buFont typeface="Wingdings" panose="05000000000000000000" pitchFamily="2" charset="2"/>
              <a:buChar char="q"/>
            </a:pPr>
            <a:r>
              <a:rPr lang="en-US" altLang="en-US" sz="1900" b="1" dirty="0">
                <a:solidFill>
                  <a:prstClr val="black"/>
                </a:solidFill>
                <a:latin typeface=" Arial"/>
                <a:cs typeface="Times New Roman" panose="02020603050405020304" pitchFamily="18" charset="0"/>
              </a:rPr>
              <a:t> Clinical Rotations include:</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Family Medicine/Primary Care</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Internal Medicine</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Ophthalmology</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Psychiatry</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Dermatology</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OB/GYN</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Orthopedics</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Surgery</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Emergency Medicine</a:t>
            </a:r>
          </a:p>
          <a:p>
            <a:pPr lvl="1">
              <a:spcAft>
                <a:spcPts val="600"/>
              </a:spcAft>
              <a:buFont typeface="Wingdings" panose="05000000000000000000" pitchFamily="2" charset="2"/>
              <a:buChar char="q"/>
            </a:pPr>
            <a:r>
              <a:rPr lang="en-US" altLang="en-US" sz="1700" dirty="0">
                <a:solidFill>
                  <a:prstClr val="black"/>
                </a:solidFill>
                <a:latin typeface=" Arial"/>
                <a:cs typeface="Times New Roman" panose="02020603050405020304" pitchFamily="18" charset="0"/>
              </a:rPr>
              <a:t> ENT/Allergy</a:t>
            </a:r>
          </a:p>
          <a:p>
            <a:pPr marL="0" indent="0">
              <a:spcAft>
                <a:spcPts val="600"/>
              </a:spcAft>
              <a:buNone/>
            </a:pPr>
            <a:endParaRPr lang="en-US"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761" y="2444640"/>
            <a:ext cx="4499724" cy="2530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68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chemeClr val="bg1"/>
                </a:solidFill>
                <a:latin typeface=" Arial"/>
              </a:rPr>
              <a:t>Interservice Physician Assistant Program (IPAP)</a:t>
            </a:r>
          </a:p>
        </p:txBody>
      </p:sp>
      <p:sp>
        <p:nvSpPr>
          <p:cNvPr id="5" name="TextBox 6"/>
          <p:cNvSpPr txBox="1">
            <a:spLocks noGrp="1" noChangeArrowheads="1"/>
          </p:cNvSpPr>
          <p:nvPr>
            <p:ph idx="4294967295"/>
          </p:nvPr>
        </p:nvSpPr>
        <p:spPr bwMode="auto">
          <a:xfrm>
            <a:off x="3257550" y="717241"/>
            <a:ext cx="2628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buNone/>
            </a:pPr>
            <a:r>
              <a:rPr lang="en-US" altLang="en-US" sz="2400" b="1" dirty="0">
                <a:solidFill>
                  <a:prstClr val="black"/>
                </a:solidFill>
                <a:latin typeface=" Arial"/>
                <a:cs typeface="Times New Roman" panose="02020603050405020304" pitchFamily="18" charset="0"/>
              </a:rPr>
              <a:t>Phase II Sites:</a:t>
            </a:r>
          </a:p>
        </p:txBody>
      </p:sp>
      <p:sp>
        <p:nvSpPr>
          <p:cNvPr id="6" name="Text Placeholder 2"/>
          <p:cNvSpPr txBox="1">
            <a:spLocks/>
          </p:cNvSpPr>
          <p:nvPr/>
        </p:nvSpPr>
        <p:spPr>
          <a:xfrm>
            <a:off x="905691" y="1342246"/>
            <a:ext cx="7977730" cy="4241808"/>
          </a:xfrm>
          <a:prstGeom prst="rect">
            <a:avLst/>
          </a:prstGeom>
        </p:spPr>
        <p:txBody>
          <a:bodyPr vert="horz" lIns="91440" tIns="45720" rIns="91440" bIns="45720" numCol="2" rtlCol="0">
            <a:normAutofit lnSpcReduction="10000"/>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Moore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Belvoir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Bliss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Liberty</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Campbell</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Carson</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Eisenhower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a:solidFill>
                  <a:prstClr val="black"/>
                </a:solidFill>
                <a:latin typeface=" Arial"/>
                <a:cs typeface="Times New Roman" panose="02020603050405020304" pitchFamily="18" charset="0"/>
              </a:rPr>
              <a:t>Fort Cavazos</a:t>
            </a:r>
            <a:endParaRPr lang="en-US" altLang="en-US" sz="1800" dirty="0">
              <a:solidFill>
                <a:prstClr val="black"/>
              </a:solidFill>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a:t>
            </a:r>
            <a:r>
              <a:rPr lang="en-US" altLang="en-US" sz="1800" dirty="0" err="1">
                <a:solidFill>
                  <a:prstClr val="black"/>
                </a:solidFill>
                <a:latin typeface=" Arial"/>
                <a:cs typeface="Times New Roman" panose="02020603050405020304" pitchFamily="18" charset="0"/>
              </a:rPr>
              <a:t>Leonardwood</a:t>
            </a:r>
            <a:endParaRPr lang="en-US" altLang="en-US" sz="1800" dirty="0">
              <a:solidFill>
                <a:prstClr val="black"/>
              </a:solidFill>
              <a:latin typeface=" Arial"/>
              <a:cs typeface="Times New Roman" panose="02020603050405020304" pitchFamily="18" charset="0"/>
            </a:endParaRP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Riley</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Fort Stewart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Joint Base Lewis-McChord</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Joint Base San Antonio</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Landstuhl Regional Medical Center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Tripler</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West Point</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Walter Reed</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 </a:t>
            </a:r>
            <a:r>
              <a:rPr lang="en-US" altLang="en-US" sz="1800" i="1" dirty="0">
                <a:solidFill>
                  <a:prstClr val="black"/>
                </a:solidFill>
                <a:latin typeface=" Arial"/>
                <a:cs typeface="Times New Roman" panose="02020603050405020304" pitchFamily="18" charset="0"/>
              </a:rPr>
              <a:t>By exception only</a:t>
            </a:r>
            <a:r>
              <a:rPr lang="en-US" altLang="en-US" sz="1800" dirty="0">
                <a:solidFill>
                  <a:prstClr val="black"/>
                </a:solidFill>
                <a:latin typeface=" Arial"/>
                <a:cs typeface="Times New Roman" panose="02020603050405020304" pitchFamily="18" charset="0"/>
              </a:rPr>
              <a:t>:</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Air Force locations</a:t>
            </a:r>
          </a:p>
        </p:txBody>
      </p:sp>
    </p:spTree>
    <p:extLst>
      <p:ext uri="{BB962C8B-B14F-4D97-AF65-F5344CB8AC3E}">
        <p14:creationId xmlns:p14="http://schemas.microsoft.com/office/powerpoint/2010/main" val="901266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REC FY17 Template.pptx" id="{6E8513B3-A1D1-4A62-B604-695D3C534494}" vid="{8BBA9647-BFD0-4E2B-A0A7-B1A030CE06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a937b50-ba34-446c-8da6-2dc67605cbdb">3SYX66VV347M-886884728-391</_dlc_DocId>
    <_dlc_DocIdUrl xmlns="7a937b50-ba34-446c-8da6-2dc67605cbdb">
      <Url>https://recruiting.rsn.army.mil/hq/SpecialStaff/CIG/CAG-Int/_layouts/15/DocIdRedir.aspx?ID=3SYX66VV347M-886884728-391</Url>
      <Description>3SYX66VV347M-886884728-391</Description>
    </_dlc_DocIdUrl>
    <Content12 xmlns="7a937b50-ba34-446c-8da6-2dc67605cbdb">FOUO</Content1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47DFC777D93B443B9449C70CAC1AFFF" ma:contentTypeVersion="5" ma:contentTypeDescription="Create a new document." ma:contentTypeScope="" ma:versionID="3362a0d3b663bfde77c9a20bfccec29b">
  <xsd:schema xmlns:xsd="http://www.w3.org/2001/XMLSchema" xmlns:xs="http://www.w3.org/2001/XMLSchema" xmlns:p="http://schemas.microsoft.com/office/2006/metadata/properties" xmlns:ns2="7a937b50-ba34-446c-8da6-2dc67605cbdb" targetNamespace="http://schemas.microsoft.com/office/2006/metadata/properties" ma:root="true" ma:fieldsID="6234bfeccce9eaaa42ebc6852b0c68ef" ns2:_="">
    <xsd:import namespace="7a937b50-ba34-446c-8da6-2dc67605cbdb"/>
    <xsd:element name="properties">
      <xsd:complexType>
        <xsd:sequence>
          <xsd:element name="documentManagement">
            <xsd:complexType>
              <xsd:all>
                <xsd:element ref="ns2:Content12"/>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37b50-ba34-446c-8da6-2dc67605cbdb" elementFormDefault="qualified">
    <xsd:import namespace="http://schemas.microsoft.com/office/2006/documentManagement/types"/>
    <xsd:import namespace="http://schemas.microsoft.com/office/infopath/2007/PartnerControls"/>
    <xsd:element name="Content12" ma:index="8" ma:displayName="Content" ma:default="FOUO" ma:format="Dropdown" ma:internalName="Content12" ma:readOnly="false">
      <xsd:simpleType>
        <xsd:restriction base="dms:Choice">
          <xsd:enumeration value="FOUO"/>
          <xsd:enumeration value="FOUO Sensitive"/>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71E20-8B54-496A-AF26-19C63A303639}">
  <ds:schemaRefs>
    <ds:schemaRef ds:uri="http://www.w3.org/XML/1998/namespace"/>
    <ds:schemaRef ds:uri="http://schemas.microsoft.com/office/2006/documentManagement/types"/>
    <ds:schemaRef ds:uri="http://purl.org/dc/dcmitype/"/>
    <ds:schemaRef ds:uri="7a937b50-ba34-446c-8da6-2dc67605cbd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C65FA0C-541E-41DD-ACA4-A4208DA31D14}">
  <ds:schemaRefs>
    <ds:schemaRef ds:uri="http://schemas.microsoft.com/sharepoint/v3/contenttype/forms"/>
  </ds:schemaRefs>
</ds:datastoreItem>
</file>

<file path=customXml/itemProps3.xml><?xml version="1.0" encoding="utf-8"?>
<ds:datastoreItem xmlns:ds="http://schemas.openxmlformats.org/officeDocument/2006/customXml" ds:itemID="{A41FE0FF-2AC0-4E95-8376-411865FE4A27}">
  <ds:schemaRefs>
    <ds:schemaRef ds:uri="http://schemas.microsoft.com/sharepoint/events"/>
  </ds:schemaRefs>
</ds:datastoreItem>
</file>

<file path=customXml/itemProps4.xml><?xml version="1.0" encoding="utf-8"?>
<ds:datastoreItem xmlns:ds="http://schemas.openxmlformats.org/officeDocument/2006/customXml" ds:itemID="{FBB7DCAE-E7BC-462D-B777-DE5F37105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37b50-ba34-446c-8da6-2dc67605cb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4031</TotalTime>
  <Words>3962</Words>
  <Application>Microsoft Office PowerPoint</Application>
  <PresentationFormat>On-screen Show (4:3)</PresentationFormat>
  <Paragraphs>547</Paragraphs>
  <Slides>47</Slides>
  <Notes>18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0</vt:i4>
      </vt:variant>
      <vt:variant>
        <vt:lpstr>Slide Titles</vt:lpstr>
      </vt:variant>
      <vt:variant>
        <vt:i4>47</vt:i4>
      </vt:variant>
    </vt:vector>
  </HeadingPairs>
  <TitlesOfParts>
    <vt:vector size="61" baseType="lpstr">
      <vt:lpstr> Arial</vt:lpstr>
      <vt:lpstr>Arial</vt:lpstr>
      <vt:lpstr>Arial Black</vt:lpstr>
      <vt:lpstr>Brush Script MT</vt:lpstr>
      <vt:lpstr>Calibri</vt:lpstr>
      <vt:lpstr>Calibri body</vt:lpstr>
      <vt:lpstr>Calibri Light</vt:lpstr>
      <vt:lpstr>Courier New</vt:lpstr>
      <vt:lpstr>gi</vt:lpstr>
      <vt:lpstr>SourceSansPro-Regular</vt:lpstr>
      <vt:lpstr>Times New Roman</vt:lpstr>
      <vt:lpstr>Wingdings</vt:lpstr>
      <vt:lpstr>Office Theme</vt:lpstr>
      <vt:lpstr>1_Office Theme</vt:lpstr>
      <vt:lpstr>PowerPoint Presentation</vt:lpstr>
      <vt:lpstr>PowerPoint Presentation</vt:lpstr>
      <vt:lpstr>PowerPoint Presentation</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Interservice Physician Assistant Program (IPAP)</vt:lpstr>
      <vt:lpstr>AMEDD Enlisted Commissioning Program (AECP)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Firster, Jesse R Mr CIV USA TRADOC USAREC</dc:creator>
  <cp:lastModifiedBy>Horne, Gary Vernon SFC USARMY USAREC (USA)</cp:lastModifiedBy>
  <cp:revision>73</cp:revision>
  <cp:lastPrinted>2023-04-25T14:21:52Z</cp:lastPrinted>
  <dcterms:created xsi:type="dcterms:W3CDTF">2020-08-12T13:55:41Z</dcterms:created>
  <dcterms:modified xsi:type="dcterms:W3CDTF">2024-07-08T18:23:23Z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ec5ee032-7ecb-4271-936a-a81432269dd5</vt:lpwstr>
  </property>
  <property fmtid="{D5CDD505-2E9C-101B-9397-08002B2CF9AE}" pid="3" name="ContentTypeId">
    <vt:lpwstr>0x010100E47DFC777D93B443B9449C70CAC1AFFF</vt:lpwstr>
  </property>
</Properties>
</file>